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1FF1B1-9BC8-48D2-804D-E62E0B99D563}" v="733" dt="2024-02-22T08:42:14.7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50" d="100"/>
          <a:sy n="50" d="100"/>
        </p:scale>
        <p:origin x="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703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16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2825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9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73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65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65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5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93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2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469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85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167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4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93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80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18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uk-UA" sz="3600" b="1" dirty="0">
                <a:latin typeface="Times New Roman"/>
                <a:cs typeface="Times New Roman"/>
              </a:rPr>
              <a:t>Звіт за результатами вивчення особливостей адаптації до освітнього середовища першокурсників </a:t>
            </a:r>
            <a:endParaRPr lang="uk-UA" sz="3600"/>
          </a:p>
          <a:p>
            <a:pPr algn="ctr"/>
            <a:r>
              <a:rPr lang="uk-UA" sz="3600" b="1" dirty="0">
                <a:latin typeface="Times New Roman"/>
                <a:cs typeface="Times New Roman"/>
              </a:rPr>
              <a:t>Чернівецького національного університету</a:t>
            </a:r>
            <a:endParaRPr lang="uk-UA" sz="36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b="1"/>
              <a:t>Радчук Валентина,</a:t>
            </a:r>
          </a:p>
          <a:p>
            <a:r>
              <a:rPr lang="uk-UA" dirty="0"/>
              <a:t>Кандидат психологічних наук, доцент,</a:t>
            </a:r>
          </a:p>
          <a:p>
            <a:r>
              <a:rPr lang="uk-UA"/>
              <a:t>Завідувач кафедри Практичної психології,</a:t>
            </a:r>
          </a:p>
          <a:p>
            <a:r>
              <a:rPr lang="uk-UA" dirty="0"/>
              <a:t>Керівник Соціально-психологічного центру ЧНУ</a:t>
            </a:r>
          </a:p>
        </p:txBody>
      </p:sp>
    </p:spTree>
    <p:extLst>
      <p:ext uri="{BB962C8B-B14F-4D97-AF65-F5344CB8AC3E}">
        <p14:creationId xmlns:p14="http://schemas.microsoft.com/office/powerpoint/2010/main" val="393002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725A3-99CA-F579-D7C9-448E2927E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Час для підготовки до занять</a:t>
            </a:r>
          </a:p>
        </p:txBody>
      </p:sp>
      <p:pic>
        <p:nvPicPr>
          <p:cNvPr id="6" name="Місце для вмісту 5" descr="Зображення, що містить знімок екрана, схема, коло, Графіка&#10;&#10;Опис створено автоматично">
            <a:extLst>
              <a:ext uri="{FF2B5EF4-FFF2-40B4-BE49-F238E27FC236}">
                <a16:creationId xmlns:a16="http://schemas.microsoft.com/office/drawing/2014/main" id="{B78B17E1-25DA-72A2-3A11-CA299B1AAF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4800" y="1604211"/>
            <a:ext cx="7497004" cy="4635874"/>
          </a:xfrm>
        </p:spPr>
      </p:pic>
    </p:spTree>
    <p:extLst>
      <p:ext uri="{BB962C8B-B14F-4D97-AF65-F5344CB8AC3E}">
        <p14:creationId xmlns:p14="http://schemas.microsoft.com/office/powerpoint/2010/main" val="1176102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9552AC-99A0-C1AC-15DE-97047BE4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Загальна статистика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939FB68-8CBA-5A32-6D99-9E0E5268A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b="1" dirty="0"/>
              <a:t>80%</a:t>
            </a:r>
            <a:r>
              <a:rPr lang="uk-UA" dirty="0"/>
              <a:t> - повністю задоволеними якістю навчання на факультеті;</a:t>
            </a:r>
          </a:p>
          <a:p>
            <a:r>
              <a:rPr lang="uk-UA" b="1" dirty="0"/>
              <a:t>≈ 50% </a:t>
            </a:r>
            <a:r>
              <a:rPr lang="uk-UA" sz="1500" dirty="0">
                <a:solidFill>
                  <a:schemeClr val="tx1"/>
                </a:solidFill>
                <a:ea typeface="+mn-lt"/>
                <a:cs typeface="+mn-lt"/>
              </a:rPr>
              <a:t>- </a:t>
            </a:r>
            <a:r>
              <a:rPr lang="uk-UA" dirty="0"/>
              <a:t>задоволені переліком та змістом навчальних дисциплін;</a:t>
            </a:r>
          </a:p>
          <a:p>
            <a:r>
              <a:rPr lang="uk-UA" b="1" dirty="0">
                <a:ea typeface="+mn-lt"/>
                <a:cs typeface="+mn-lt"/>
              </a:rPr>
              <a:t>≈ 50% </a:t>
            </a:r>
            <a:r>
              <a:rPr lang="uk-UA" sz="1500" dirty="0">
                <a:solidFill>
                  <a:schemeClr val="tx1"/>
                </a:solidFill>
                <a:ea typeface="+mn-lt"/>
                <a:cs typeface="+mn-lt"/>
              </a:rPr>
              <a:t>- </a:t>
            </a:r>
            <a:r>
              <a:rPr lang="uk-UA" dirty="0"/>
              <a:t>зазначають, що заняття проводяться в активній та цікавій формі;</a:t>
            </a:r>
          </a:p>
          <a:p>
            <a:r>
              <a:rPr lang="uk-UA" b="1" dirty="0"/>
              <a:t>78%</a:t>
            </a:r>
            <a:r>
              <a:rPr lang="uk-UA" dirty="0"/>
              <a:t> - </a:t>
            </a:r>
            <a:r>
              <a:rPr lang="uk-UA" dirty="0">
                <a:latin typeface="Century Gothic"/>
                <a:cs typeface="Times New Roman"/>
              </a:rPr>
              <a:t>мають власне розуміння виконання завдання для самостійної роботи;</a:t>
            </a:r>
          </a:p>
          <a:p>
            <a:r>
              <a:rPr lang="uk-UA" b="1" dirty="0">
                <a:latin typeface="Century Gothic"/>
                <a:cs typeface="Times New Roman"/>
              </a:rPr>
              <a:t>97%</a:t>
            </a:r>
            <a:r>
              <a:rPr lang="uk-UA" dirty="0">
                <a:latin typeface="Century Gothic"/>
                <a:cs typeface="Times New Roman"/>
              </a:rPr>
              <a:t> -  використовують</a:t>
            </a:r>
            <a:r>
              <a:rPr lang="uk-UA" dirty="0">
                <a:ea typeface="+mn-lt"/>
                <a:cs typeface="+mn-lt"/>
              </a:rPr>
              <a:t> у навчанні</a:t>
            </a:r>
            <a:r>
              <a:rPr lang="uk-UA" dirty="0">
                <a:latin typeface="Century Gothic"/>
                <a:cs typeface="Times New Roman"/>
              </a:rPr>
              <a:t> сайт ЧНУ (</a:t>
            </a:r>
            <a:r>
              <a:rPr lang="uk-UA" dirty="0" err="1">
                <a:latin typeface="Century Gothic"/>
                <a:cs typeface="Times New Roman"/>
              </a:rPr>
              <a:t>Moodle</a:t>
            </a:r>
            <a:r>
              <a:rPr lang="uk-UA" dirty="0">
                <a:latin typeface="Century Gothic"/>
                <a:cs typeface="Times New Roman"/>
              </a:rPr>
              <a:t>);</a:t>
            </a:r>
          </a:p>
          <a:p>
            <a:r>
              <a:rPr lang="uk-UA" b="1" dirty="0" err="1">
                <a:latin typeface="Century Gothic"/>
                <a:cs typeface="Times New Roman"/>
              </a:rPr>
              <a:t>Рідко</a:t>
            </a:r>
            <a:r>
              <a:rPr lang="uk-UA" b="1" dirty="0">
                <a:latin typeface="Century Gothic"/>
                <a:cs typeface="Times New Roman"/>
              </a:rPr>
              <a:t> </a:t>
            </a:r>
            <a:r>
              <a:rPr lang="uk-UA" dirty="0">
                <a:latin typeface="Century Gothic"/>
                <a:cs typeface="Times New Roman"/>
              </a:rPr>
              <a:t>- респонденти мають конфліктні ситуації;</a:t>
            </a:r>
          </a:p>
          <a:p>
            <a:endParaRPr lang="uk-UA" dirty="0">
              <a:latin typeface="Century Gothic"/>
              <a:cs typeface="Times New Roman"/>
            </a:endParaRPr>
          </a:p>
        </p:txBody>
      </p:sp>
      <p:sp>
        <p:nvSpPr>
          <p:cNvPr id="5" name="Місце для вмісту 2">
            <a:extLst>
              <a:ext uri="{FF2B5EF4-FFF2-40B4-BE49-F238E27FC236}">
                <a16:creationId xmlns:a16="http://schemas.microsoft.com/office/drawing/2014/main" id="{D2A9F602-216F-6890-25DB-02CC96A81458}"/>
              </a:ext>
            </a:extLst>
          </p:cNvPr>
          <p:cNvSpPr txBox="1">
            <a:spLocks/>
          </p:cNvSpPr>
          <p:nvPr/>
        </p:nvSpPr>
        <p:spPr>
          <a:xfrm>
            <a:off x="2680652" y="5105400"/>
            <a:ext cx="8915400" cy="11868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dirty="0">
                <a:latin typeface="Century Gothic"/>
                <a:cs typeface="Times New Roman"/>
              </a:rPr>
              <a:t>Першокурсники більш схильні відчувати внутрішню напругу та тривожність, тобто власні психоемоційні стани.</a:t>
            </a:r>
          </a:p>
          <a:p>
            <a:pPr algn="just"/>
            <a:r>
              <a:rPr lang="uk-UA" dirty="0">
                <a:latin typeface="Century Gothic"/>
                <a:cs typeface="Times New Roman"/>
              </a:rPr>
              <a:t>Так само респонденти відзначили досить високий рівень невпевненості у своїх силах та власної ізольованості, що потребує звернення до психолога.</a:t>
            </a:r>
            <a:endParaRPr lang="en-US" dirty="0">
              <a:latin typeface="Century Gothic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510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1B68A-E742-8698-35EE-C5ABBF4B7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1054" y="476626"/>
            <a:ext cx="9886718" cy="1256310"/>
          </a:xfrm>
        </p:spPr>
        <p:txBody>
          <a:bodyPr/>
          <a:lstStyle/>
          <a:p>
            <a:r>
              <a:rPr lang="uk-UA" dirty="0"/>
              <a:t>Перешкоди у пристосуванні до навчання</a:t>
            </a:r>
          </a:p>
        </p:txBody>
      </p:sp>
      <p:pic>
        <p:nvPicPr>
          <p:cNvPr id="4" name="Рисунок 3" descr="Зображення, що містить знімок екрана, текст, коло, схема&#10;&#10;Опис створено автоматично">
            <a:extLst>
              <a:ext uri="{FF2B5EF4-FFF2-40B4-BE49-F238E27FC236}">
                <a16:creationId xmlns:a16="http://schemas.microsoft.com/office/drawing/2014/main" id="{763B7667-C2EE-A301-87EF-2136B6E557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415" y="737937"/>
            <a:ext cx="7064537" cy="4363453"/>
          </a:xfrm>
          <a:prstGeom prst="rect">
            <a:avLst/>
          </a:prstGeom>
        </p:spPr>
      </p:pic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id="{3A310229-EE22-0274-AC45-DADBB66D5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32" y="5608320"/>
            <a:ext cx="8915400" cy="8667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uk-UA" sz="1400" dirty="0">
                <a:latin typeface="Times New Roman"/>
                <a:cs typeface="Times New Roman"/>
              </a:rPr>
              <a:t>На питання щодо того, що заважає пристосуватись до навчання, </a:t>
            </a:r>
            <a:r>
              <a:rPr lang="uk-UA" sz="1400" b="1" dirty="0">
                <a:latin typeface="Times New Roman"/>
                <a:cs typeface="Times New Roman"/>
              </a:rPr>
              <a:t>31,5%</a:t>
            </a:r>
            <a:r>
              <a:rPr lang="uk-UA" sz="1400" dirty="0">
                <a:latin typeface="Times New Roman"/>
                <a:cs typeface="Times New Roman"/>
              </a:rPr>
              <a:t> вказують на велике навальне навантаження, </a:t>
            </a:r>
            <a:r>
              <a:rPr lang="uk-UA" sz="1400" b="1" dirty="0">
                <a:latin typeface="Times New Roman"/>
                <a:cs typeface="Times New Roman"/>
              </a:rPr>
              <a:t>18% </a:t>
            </a:r>
            <a:r>
              <a:rPr lang="uk-UA" sz="1400" dirty="0">
                <a:latin typeface="Times New Roman"/>
                <a:cs typeface="Times New Roman"/>
              </a:rPr>
              <a:t>- низький рівень мотивації.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3470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504FA5-CE63-579E-20A3-BDA159991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Навчання </a:t>
            </a:r>
            <a:r>
              <a:rPr lang="uk-UA" dirty="0" err="1"/>
              <a:t>офлайн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8269206-AC1C-4C70-2AB3-305D234C9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uk-UA" dirty="0"/>
              <a:t>Під час навчання </a:t>
            </a:r>
            <a:r>
              <a:rPr lang="uk-UA" dirty="0" err="1"/>
              <a:t>офлайн</a:t>
            </a:r>
            <a:r>
              <a:rPr lang="uk-UA" dirty="0"/>
              <a:t>, </a:t>
            </a:r>
            <a:r>
              <a:rPr lang="uk-UA" b="1" dirty="0"/>
              <a:t>30%</a:t>
            </a:r>
            <a:r>
              <a:rPr lang="uk-UA" dirty="0"/>
              <a:t> студентів вказують, що не виникає жодних труднощів.</a:t>
            </a:r>
          </a:p>
          <a:p>
            <a:pPr algn="just"/>
            <a:r>
              <a:rPr lang="uk-UA" b="1" dirty="0"/>
              <a:t>30%</a:t>
            </a:r>
            <a:r>
              <a:rPr lang="uk-UA" dirty="0"/>
              <a:t> зазначають, що їм доводиться опановувати високий обсяг матеріалу.</a:t>
            </a:r>
          </a:p>
          <a:p>
            <a:pPr algn="just"/>
            <a:r>
              <a:rPr lang="uk-UA" dirty="0"/>
              <a:t>Нерозуміння системи оцінювання відзначають як проблему </a:t>
            </a:r>
            <a:r>
              <a:rPr lang="uk-UA" b="1" dirty="0"/>
              <a:t>15%</a:t>
            </a:r>
            <a:r>
              <a:rPr lang="uk-UA" dirty="0"/>
              <a:t> респондентів.</a:t>
            </a:r>
          </a:p>
        </p:txBody>
      </p:sp>
    </p:spTree>
    <p:extLst>
      <p:ext uri="{BB962C8B-B14F-4D97-AF65-F5344CB8AC3E}">
        <p14:creationId xmlns:p14="http://schemas.microsoft.com/office/powerpoint/2010/main" val="20682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872BCC-138B-D2FB-A502-8CFEF5A6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Висновки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C6B72E9-1719-9E02-B7ED-FD2A7370FE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Як бачимо, процес адаптації студентів І курсу в цілому оцінений ними як </a:t>
            </a:r>
            <a:r>
              <a:rPr lang="uk-UA" dirty="0" err="1"/>
              <a:t>емоційно</a:t>
            </a:r>
            <a:r>
              <a:rPr lang="uk-UA" dirty="0"/>
              <a:t>-позитивний, як щодо взаємовідносин із одногрупниками, викладачами, кураторами, так і щодо освітнього процесу.</a:t>
            </a:r>
          </a:p>
          <a:p>
            <a:r>
              <a:rPr lang="uk-UA" dirty="0"/>
              <a:t>Звісно, залишаються труднощі у пристосуванні до абсолютно нової для студентів форми навчання та оцінювання.</a:t>
            </a:r>
          </a:p>
          <a:p>
            <a:r>
              <a:rPr lang="uk-UA" dirty="0"/>
              <a:t>Внутрішні психологічні переживання, як то тривожність, ізольованість, </a:t>
            </a:r>
            <a:r>
              <a:rPr lang="uk-UA"/>
              <a:t>напруга потребують уваги та роботи щодо їх корекції.</a:t>
            </a:r>
          </a:p>
          <a:p>
            <a:r>
              <a:rPr lang="uk-UA" dirty="0"/>
              <a:t>Саме така робота здійснюється соціально-психологічним центром при ЧНУ.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078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C7A830-EAF9-4A12-F287-CBA736CC3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Загальна інформація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DB384B-0A53-7CD3-B048-8EB3C5B1F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>
                <a:latin typeface="Times New Roman"/>
                <a:cs typeface="Times New Roman"/>
              </a:rPr>
              <a:t>З метою вивчення особливостей адаптації першокурсників як до умов навчання, так і до взаємодії із викладачами, куратором, однолітками та різноманітних інших чинників в жовтні – листопаді 2023 року було проведено електронне анкетування.</a:t>
            </a:r>
            <a:endParaRPr lang="uk-UA">
              <a:latin typeface="Century Gothic" panose="020B0502020202020204"/>
              <a:cs typeface="Times New Roman"/>
            </a:endParaRPr>
          </a:p>
          <a:p>
            <a:r>
              <a:rPr lang="uk-UA" dirty="0">
                <a:latin typeface="Times New Roman"/>
                <a:cs typeface="Times New Roman"/>
              </a:rPr>
              <a:t>Всього в анкетуванні взяли участь 476 респондентів, серед яких 68% дівчат, 32% – хлопців.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56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049A86-2564-2B0C-2543-184FBF5EB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Цікавість навчання</a:t>
            </a:r>
          </a:p>
        </p:txBody>
      </p:sp>
      <p:pic>
        <p:nvPicPr>
          <p:cNvPr id="7" name="Місце для вмісту 6" descr="Зображення, що містить знімок екрана, коло, текст, схема&#10;&#10;Опис створено автоматично">
            <a:extLst>
              <a:ext uri="{FF2B5EF4-FFF2-40B4-BE49-F238E27FC236}">
                <a16:creationId xmlns:a16="http://schemas.microsoft.com/office/drawing/2014/main" id="{78173AB7-A6CE-A3B1-154F-768C47203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29578" y="2053389"/>
            <a:ext cx="6109362" cy="3777622"/>
          </a:xfrm>
        </p:spPr>
      </p:pic>
      <p:sp>
        <p:nvSpPr>
          <p:cNvPr id="9" name="Місце для вмісту 2">
            <a:extLst>
              <a:ext uri="{FF2B5EF4-FFF2-40B4-BE49-F238E27FC236}">
                <a16:creationId xmlns:a16="http://schemas.microsoft.com/office/drawing/2014/main" id="{64E099DA-1635-EB57-91C0-47747F311CE1}"/>
              </a:ext>
            </a:extLst>
          </p:cNvPr>
          <p:cNvSpPr txBox="1">
            <a:spLocks/>
          </p:cNvSpPr>
          <p:nvPr/>
        </p:nvSpPr>
        <p:spPr>
          <a:xfrm>
            <a:off x="1575752" y="2240280"/>
            <a:ext cx="4450080" cy="4158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dirty="0">
                <a:latin typeface="Times New Roman"/>
                <a:cs typeface="Times New Roman"/>
              </a:rPr>
              <a:t>На питання, чи цікаво навчатись в університеті, значна кількість відповіли ствердно – 92%.</a:t>
            </a:r>
            <a:endParaRPr lang="uk-UA" sz="2000">
              <a:latin typeface="Century Gothic" panose="020B0502020202020204"/>
              <a:cs typeface="Times New Roman"/>
            </a:endParaRPr>
          </a:p>
          <a:p>
            <a:r>
              <a:rPr lang="uk-UA" sz="2000" dirty="0">
                <a:latin typeface="Times New Roman"/>
                <a:cs typeface="Times New Roman"/>
              </a:rPr>
              <a:t>Як бачимо, тільки 8% сумніваються в цікавості навчання.</a:t>
            </a:r>
            <a:endParaRPr lang="uk-UA" sz="2000">
              <a:latin typeface="Century Gothic" panose="020B0502020202020204"/>
              <a:cs typeface="Times New Roman"/>
            </a:endParaRPr>
          </a:p>
          <a:p>
            <a:r>
              <a:rPr lang="uk-UA" sz="2000" dirty="0">
                <a:latin typeface="Times New Roman"/>
                <a:cs typeface="Times New Roman"/>
              </a:rPr>
              <a:t>Слід зазначити, що жодної негативної відповіді не вказано. </a:t>
            </a:r>
            <a:endParaRPr lang="uk-UA" sz="2000"/>
          </a:p>
        </p:txBody>
      </p:sp>
    </p:spTree>
    <p:extLst>
      <p:ext uri="{BB962C8B-B14F-4D97-AF65-F5344CB8AC3E}">
        <p14:creationId xmlns:p14="http://schemas.microsoft.com/office/powerpoint/2010/main" val="13262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03EFF1-E47C-2275-65C3-F1A39255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Поштовх до вступу в університет</a:t>
            </a:r>
          </a:p>
        </p:txBody>
      </p:sp>
      <p:pic>
        <p:nvPicPr>
          <p:cNvPr id="5" name="Рисунок 4" descr="Зображення, що містить знімок екрана, коло, схема, текст&#10;&#10;Опис створено автоматично">
            <a:extLst>
              <a:ext uri="{FF2B5EF4-FFF2-40B4-BE49-F238E27FC236}">
                <a16:creationId xmlns:a16="http://schemas.microsoft.com/office/drawing/2014/main" id="{1FBF9220-7B0C-D7AC-194A-0B72FEE85A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9481" y="856648"/>
            <a:ext cx="7699804" cy="4761297"/>
          </a:xfrm>
          <a:prstGeom prst="rect">
            <a:avLst/>
          </a:prstGeom>
        </p:spPr>
      </p:pic>
      <p:sp>
        <p:nvSpPr>
          <p:cNvPr id="9" name="Місце для вмісту 2">
            <a:extLst>
              <a:ext uri="{FF2B5EF4-FFF2-40B4-BE49-F238E27FC236}">
                <a16:creationId xmlns:a16="http://schemas.microsoft.com/office/drawing/2014/main" id="{74FC395F-17D1-650C-DE1A-D658EED6A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8132" y="4480560"/>
            <a:ext cx="5013960" cy="197930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uk-UA" sz="1400" dirty="0">
                <a:latin typeface="Times New Roman"/>
                <a:cs typeface="Times New Roman"/>
              </a:rPr>
              <a:t>Поштовхом до вступу в університет для значної більшості (майже 72%) є зацікавленість майбутньою професією.</a:t>
            </a:r>
            <a:endParaRPr lang="uk-UA" dirty="0">
              <a:latin typeface="Century Gothic" panose="020B0502020202020204"/>
              <a:cs typeface="Times New Roman"/>
            </a:endParaRPr>
          </a:p>
          <a:p>
            <a:pPr algn="just"/>
            <a:r>
              <a:rPr lang="uk-UA" sz="1400" dirty="0">
                <a:latin typeface="Times New Roman"/>
                <a:cs typeface="Times New Roman"/>
              </a:rPr>
              <a:t>Майже 18% відзначають бажання навчатися саме в цьому вищому навчальному закладі.</a:t>
            </a:r>
            <a:endParaRPr lang="uk-UA" dirty="0">
              <a:latin typeface="Century Gothic" panose="020B0502020202020204"/>
              <a:cs typeface="Times New Roman"/>
            </a:endParaRPr>
          </a:p>
          <a:p>
            <a:pPr algn="just"/>
            <a:r>
              <a:rPr lang="uk-UA" sz="1400" dirty="0">
                <a:latin typeface="Times New Roman"/>
                <a:cs typeface="Times New Roman"/>
              </a:rPr>
              <a:t>Майже по 4% отримали наступні чинники: бажання батьків, сайт університету, матеріальне заохочення.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234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ED600-AB3F-C0A3-688C-644F0C079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Задоволення процесом навчання</a:t>
            </a:r>
          </a:p>
        </p:txBody>
      </p:sp>
      <p:pic>
        <p:nvPicPr>
          <p:cNvPr id="4" name="Рисунок 3" descr="Зображення, що містить коло, знімок екрана, схема, астрономія&#10;&#10;Опис створено автоматично">
            <a:extLst>
              <a:ext uri="{FF2B5EF4-FFF2-40B4-BE49-F238E27FC236}">
                <a16:creationId xmlns:a16="http://schemas.microsoft.com/office/drawing/2014/main" id="{54A71C9F-367D-4906-7177-C5F6A5257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398" y="1219601"/>
            <a:ext cx="8163421" cy="504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163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28859E-8092-3260-BC77-531A2F8C9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Труднощі під час навчання</a:t>
            </a:r>
          </a:p>
        </p:txBody>
      </p:sp>
      <p:pic>
        <p:nvPicPr>
          <p:cNvPr id="4" name="Місце для вмісту 3" descr="Зображення, що містить знімок екрана, текст, коло, схема&#10;&#10;Опис створено автоматично">
            <a:extLst>
              <a:ext uri="{FF2B5EF4-FFF2-40B4-BE49-F238E27FC236}">
                <a16:creationId xmlns:a16="http://schemas.microsoft.com/office/drawing/2014/main" id="{76674406-AD51-EF18-8C10-52A34A88F7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6102" y="1207729"/>
            <a:ext cx="6936909" cy="4285621"/>
          </a:xfrm>
        </p:spPr>
      </p:pic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id="{ED4A6905-7819-D66D-321A-D9214D58CA36}"/>
              </a:ext>
            </a:extLst>
          </p:cNvPr>
          <p:cNvSpPr txBox="1">
            <a:spLocks/>
          </p:cNvSpPr>
          <p:nvPr/>
        </p:nvSpPr>
        <p:spPr>
          <a:xfrm>
            <a:off x="7505340" y="4452374"/>
            <a:ext cx="4687530" cy="19340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1400" dirty="0">
                <a:latin typeface="Times New Roman"/>
                <a:cs typeface="Times New Roman"/>
              </a:rPr>
              <a:t>Серед них виокремлюють пристосування до навчальних вимог.</a:t>
            </a:r>
            <a:endParaRPr lang="uk-UA" dirty="0">
              <a:latin typeface="Century Gothic"/>
              <a:cs typeface="Times New Roman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Також, необхідність ознайомлення із системою оцінювання.</a:t>
            </a:r>
            <a:endParaRPr lang="uk-UA">
              <a:latin typeface="Century Gothic"/>
              <a:cs typeface="Times New Roman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Студенти відзначають труднощі що виникли під час навчання в університеті.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5726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3F2C9A-355C-E7E3-F36A-A38AA6C28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Перешкоди у навчанні</a:t>
            </a:r>
          </a:p>
        </p:txBody>
      </p:sp>
      <p:pic>
        <p:nvPicPr>
          <p:cNvPr id="4" name="Місце для вмісту 3" descr="Зображення, що містить знімок екрана, текст, коло, схема&#10;&#10;Опис створено автоматично">
            <a:extLst>
              <a:ext uri="{FF2B5EF4-FFF2-40B4-BE49-F238E27FC236}">
                <a16:creationId xmlns:a16="http://schemas.microsoft.com/office/drawing/2014/main" id="{2EDC3890-78C3-7B7A-4604-A31E414AB0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33978" y="1267327"/>
            <a:ext cx="7497004" cy="4635874"/>
          </a:xfrm>
        </p:spPr>
      </p:pic>
    </p:spTree>
    <p:extLst>
      <p:ext uri="{BB962C8B-B14F-4D97-AF65-F5344CB8AC3E}">
        <p14:creationId xmlns:p14="http://schemas.microsoft.com/office/powerpoint/2010/main" val="3806262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609EC5-C993-DCFD-3863-E80FEDE5F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Відвідуваність занять</a:t>
            </a:r>
          </a:p>
        </p:txBody>
      </p:sp>
      <p:pic>
        <p:nvPicPr>
          <p:cNvPr id="4" name="Місце для вмісту 3" descr="Зображення, що містить знімок екрана, коло, схема, Графіка&#10;&#10;Опис створено автоматично">
            <a:extLst>
              <a:ext uri="{FF2B5EF4-FFF2-40B4-BE49-F238E27FC236}">
                <a16:creationId xmlns:a16="http://schemas.microsoft.com/office/drawing/2014/main" id="{40CD3B7A-5F5C-4B13-0BB3-9194DEE58B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79006" y="1265084"/>
            <a:ext cx="7584200" cy="4703492"/>
          </a:xfrm>
        </p:spPr>
      </p:pic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id="{91965631-27B8-9837-48ED-C2F9D96EF325}"/>
              </a:ext>
            </a:extLst>
          </p:cNvPr>
          <p:cNvSpPr txBox="1">
            <a:spLocks/>
          </p:cNvSpPr>
          <p:nvPr/>
        </p:nvSpPr>
        <p:spPr>
          <a:xfrm>
            <a:off x="1751012" y="4358640"/>
            <a:ext cx="3657600" cy="18878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dirty="0">
                <a:latin typeface="Times New Roman"/>
                <a:cs typeface="Times New Roman"/>
              </a:rPr>
              <a:t>73% вказують, що вони відвідують усі заняття, які проводяться, 24% іноді дозволяють собі пропустити заняття.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687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0DE25D-D434-8712-966F-76B9B331D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Доступність викладення матеріалу</a:t>
            </a:r>
          </a:p>
        </p:txBody>
      </p:sp>
      <p:sp>
        <p:nvSpPr>
          <p:cNvPr id="7" name="Місце для вмісту 2">
            <a:extLst>
              <a:ext uri="{FF2B5EF4-FFF2-40B4-BE49-F238E27FC236}">
                <a16:creationId xmlns:a16="http://schemas.microsoft.com/office/drawing/2014/main" id="{E7E043FD-0DC6-1901-E3B5-C6FED7561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9572" y="5547360"/>
            <a:ext cx="9850530" cy="112422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uk-UA" sz="1400" dirty="0">
                <a:latin typeface="Times New Roman"/>
                <a:cs typeface="Times New Roman"/>
              </a:rPr>
              <a:t>Як бачимо, доступність викладання оцінена як достатньо висока, на показники, які переважають в межах від 8 до 10 припадає 78%.</a:t>
            </a:r>
            <a:endParaRPr lang="uk-UA" dirty="0">
              <a:latin typeface="Century Gothic" panose="020B0502020202020204"/>
              <a:cs typeface="Times New Roman"/>
            </a:endParaRPr>
          </a:p>
          <a:p>
            <a:pPr algn="just"/>
            <a:r>
              <a:rPr lang="uk-UA" sz="1400" dirty="0">
                <a:latin typeface="Times New Roman"/>
                <a:cs typeface="Times New Roman"/>
              </a:rPr>
              <a:t>Студенти найчастіше звертаються за допомогою до рідних, друзів, викладачів.</a:t>
            </a:r>
            <a:endParaRPr lang="uk-UA" dirty="0">
              <a:latin typeface="Century Gothic" panose="020B0502020202020204"/>
              <a:cs typeface="Times New Roman"/>
            </a:endParaRPr>
          </a:p>
          <a:p>
            <a:pPr algn="just"/>
            <a:r>
              <a:rPr lang="uk-UA" sz="1400" dirty="0">
                <a:latin typeface="Times New Roman"/>
                <a:cs typeface="Times New Roman"/>
              </a:rPr>
              <a:t>Меншою мірою студенти схильні звертатися за допомогою до працівників деканату.</a:t>
            </a:r>
            <a:endParaRPr lang="uk-UA"/>
          </a:p>
        </p:txBody>
      </p:sp>
      <p:pic>
        <p:nvPicPr>
          <p:cNvPr id="8" name="Рисунок 7" descr="Зображення, що містить знімок екрана, схема, дизайн&#10;&#10;Опис створено автоматично">
            <a:extLst>
              <a:ext uri="{FF2B5EF4-FFF2-40B4-BE49-F238E27FC236}">
                <a16:creationId xmlns:a16="http://schemas.microsoft.com/office/drawing/2014/main" id="{F21B5964-3327-59EC-D7DB-21EE241F6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287" y="1143000"/>
            <a:ext cx="7121085" cy="4404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1817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Широкоэкранный</PresentationFormat>
  <Paragraphs>50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Wisp</vt:lpstr>
      <vt:lpstr>Звіт за результатами вивчення особливостей адаптації до освітнього середовища першокурсників  Чернівецького національного університету</vt:lpstr>
      <vt:lpstr>Загальна інформація</vt:lpstr>
      <vt:lpstr>Цікавість навчання</vt:lpstr>
      <vt:lpstr>Поштовх до вступу в університет</vt:lpstr>
      <vt:lpstr>Задоволення процесом навчання</vt:lpstr>
      <vt:lpstr>Труднощі під час навчання</vt:lpstr>
      <vt:lpstr>Перешкоди у навчанні</vt:lpstr>
      <vt:lpstr>Відвідуваність занять</vt:lpstr>
      <vt:lpstr>Доступність викладення матеріалу</vt:lpstr>
      <vt:lpstr>Час для підготовки до занять</vt:lpstr>
      <vt:lpstr>Загальна статистика</vt:lpstr>
      <vt:lpstr>Перешкоди у пристосуванні до навчання</vt:lpstr>
      <vt:lpstr>Навчання офлайн</vt:lpstr>
      <vt:lpstr>Висновки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223</cp:revision>
  <dcterms:created xsi:type="dcterms:W3CDTF">2024-02-21T22:04:52Z</dcterms:created>
  <dcterms:modified xsi:type="dcterms:W3CDTF">2024-03-26T08:56:51Z</dcterms:modified>
</cp:coreProperties>
</file>