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4">
  <p:sldMasterIdLst>
    <p:sldMasterId id="2147483922" r:id="rId1"/>
  </p:sldMasterIdLst>
  <p:notesMasterIdLst>
    <p:notesMasterId r:id="rId9"/>
  </p:notesMasterIdLst>
  <p:handoutMasterIdLst>
    <p:handoutMasterId r:id="rId10"/>
  </p:handoutMasterIdLst>
  <p:sldIdLst>
    <p:sldId id="481" r:id="rId2"/>
    <p:sldId id="479" r:id="rId3"/>
    <p:sldId id="480" r:id="rId4"/>
    <p:sldId id="484" r:id="rId5"/>
    <p:sldId id="482" r:id="rId6"/>
    <p:sldId id="483" r:id="rId7"/>
    <p:sldId id="485" r:id="rId8"/>
  </p:sldIdLst>
  <p:sldSz cx="9144000" cy="6858000" type="screen4x3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99"/>
    <a:srgbClr val="00FF00"/>
    <a:srgbClr val="CCCC00"/>
    <a:srgbClr val="6600CC"/>
    <a:srgbClr val="FF9966"/>
    <a:srgbClr val="990000"/>
    <a:srgbClr val="993300"/>
    <a:srgbClr val="660033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64" autoAdjust="0"/>
    <p:restoredTop sz="94246" autoAdjust="0"/>
  </p:normalViewPr>
  <p:slideViewPr>
    <p:cSldViewPr>
      <p:cViewPr varScale="1">
        <p:scale>
          <a:sx n="89" d="100"/>
          <a:sy n="89" d="100"/>
        </p:scale>
        <p:origin x="1421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6" d="100"/>
          <a:sy n="46" d="100"/>
        </p:scale>
        <p:origin x="-2776" y="-80"/>
      </p:cViewPr>
      <p:guideLst>
        <p:guide orient="horz" pos="3108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5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5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3E65E70-37A7-49B1-B911-891FEF5D61E8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7029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7888"/>
            <a:ext cx="5389563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52FA66C-C03E-4D0C-8403-398F9CA8F7CF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0356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E447C8EE-D17D-41DC-8635-191F79576C61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8071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5F9F9F07-9700-482E-97C4-29D09D8D333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53155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5F9F9F07-9700-482E-97C4-29D09D8D333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51176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5F9F9F07-9700-482E-97C4-29D09D8D333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8930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5F9F9F07-9700-482E-97C4-29D09D8D333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1398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5F9F9F07-9700-482E-97C4-29D09D8D333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0657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8DC3A8-7E8F-4101-9E66-3E285E46B053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2513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9C9D15-1EBE-4826-8B66-EF0659A68582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3193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B71387-B710-4054-9CE2-89BC26E1C3B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5700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6F2D5846-9D59-4808-8E23-CAC30B55CC85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4866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FFCE9F4C-19B1-48D7-A215-4D914C63B64B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346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87EF3F9C-2A53-49B1-965E-62DFBF4AFA6C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86475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6703D6-20A0-4CF1-A00F-5D4E8BAD4106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8150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A00B42-2BEA-4A94-9544-8EF328126730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753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23FD00-1DC6-43ED-89D3-CA8D8DE9477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135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82768E3B-E2D6-4198-9CAA-679C0DC0CEF6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3038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04"/>
            <a:ext cx="1952272" cy="6853049"/>
            <a:chOff x="6627813" y="195650"/>
            <a:chExt cx="1952625" cy="5678101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65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5F9F9F07-9700-482E-97C4-29D09D8D333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28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  <p:sldLayoutId id="2147483934" r:id="rId12"/>
    <p:sldLayoutId id="2147483935" r:id="rId13"/>
    <p:sldLayoutId id="2147483936" r:id="rId14"/>
    <p:sldLayoutId id="2147483937" r:id="rId15"/>
    <p:sldLayoutId id="2147483938" r:id="rId16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2420888"/>
            <a:ext cx="8856984" cy="3456384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 якість навчально-методичного забезпечення </a:t>
            </a:r>
            <a:r>
              <a:rPr lang="uk-UA" sz="44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практики</a:t>
            </a:r>
            <a:r>
              <a:rPr lang="uk-UA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освітньо-професійної програми другого (магістерського) рівня </a:t>
            </a:r>
            <a:br>
              <a:rPr lang="uk-UA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вищої освіти</a:t>
            </a:r>
            <a:endParaRPr lang="uk-UA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7164288" y="188640"/>
            <a:ext cx="1763687" cy="18132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558472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115735"/>
          <p:cNvSpPr>
            <a:spLocks noChangeArrowheads="1"/>
          </p:cNvSpPr>
          <p:nvPr/>
        </p:nvSpPr>
        <p:spPr bwMode="auto">
          <a:xfrm>
            <a:off x="801355" y="46400"/>
            <a:ext cx="7227029" cy="488874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НАСКРІЗНА ПРОГРАМА ПРАКТИК</a:t>
            </a:r>
            <a:endParaRPr lang="uk-UA" altLang="ru-RU" sz="20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_s7186">
            <a:extLst>
              <a:ext uri="{FF2B5EF4-FFF2-40B4-BE49-F238E27FC236}">
                <a16:creationId xmlns:a16="http://schemas.microsoft.com/office/drawing/2014/main" xmlns="" id="{B491FA4A-70FA-1F44-E175-8993FF541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573"/>
            <a:ext cx="508448" cy="464595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xmlns="" id="{D2DB6676-2496-0756-D698-13144C622F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269105"/>
              </p:ext>
            </p:extLst>
          </p:nvPr>
        </p:nvGraphicFramePr>
        <p:xfrm>
          <a:off x="1475656" y="826333"/>
          <a:ext cx="7400464" cy="56370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3912">
                  <a:extLst>
                    <a:ext uri="{9D8B030D-6E8A-4147-A177-3AD203B41FA5}">
                      <a16:colId xmlns:a16="http://schemas.microsoft.com/office/drawing/2014/main" xmlns="" val="3698516439"/>
                    </a:ext>
                  </a:extLst>
                </a:gridCol>
                <a:gridCol w="6736552">
                  <a:extLst>
                    <a:ext uri="{9D8B030D-6E8A-4147-A177-3AD203B41FA5}">
                      <a16:colId xmlns:a16="http://schemas.microsoft.com/office/drawing/2014/main" xmlns="" val="951109259"/>
                    </a:ext>
                  </a:extLst>
                </a:gridCol>
              </a:tblGrid>
              <a:tr h="2505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kern="0" dirty="0">
                          <a:effectLst/>
                        </a:rPr>
                        <a:t>1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86" marR="3448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b="1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Вступ</a:t>
                      </a:r>
                      <a:endParaRPr lang="ru-RU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86" marR="34486" marT="0" marB="0" anchor="b"/>
                </a:tc>
                <a:extLst>
                  <a:ext uri="{0D108BD9-81ED-4DB2-BD59-A6C34878D82A}">
                    <a16:rowId xmlns:a16="http://schemas.microsoft.com/office/drawing/2014/main" xmlns="" val="3156454069"/>
                  </a:ext>
                </a:extLst>
              </a:tr>
              <a:tr h="7739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kern="0" dirty="0">
                          <a:effectLst/>
                        </a:rPr>
                        <a:t>2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86" marR="3448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b="1" kern="0" dirty="0" smtClean="0">
                          <a:effectLst/>
                          <a:latin typeface="+mn-lt"/>
                        </a:rPr>
                        <a:t>Мета</a:t>
                      </a:r>
                      <a:r>
                        <a:rPr lang="uk-UA" sz="1600" b="1" kern="0" dirty="0">
                          <a:effectLst/>
                          <a:latin typeface="+mn-lt"/>
                        </a:rPr>
                        <a:t>, завдання практик, компетентності, якими повинен оволодіти здобувач освіти у процесі практик</a:t>
                      </a:r>
                      <a:endParaRPr lang="ru-RU" sz="16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86" marR="34486" marT="0" marB="0" anchor="b"/>
                </a:tc>
                <a:extLst>
                  <a:ext uri="{0D108BD9-81ED-4DB2-BD59-A6C34878D82A}">
                    <a16:rowId xmlns:a16="http://schemas.microsoft.com/office/drawing/2014/main" xmlns="" val="1065005777"/>
                  </a:ext>
                </a:extLst>
              </a:tr>
              <a:tr h="3856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kern="0" dirty="0">
                          <a:effectLst/>
                        </a:rPr>
                        <a:t>3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86" marR="3448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b="1" kern="0" dirty="0" smtClean="0">
                          <a:effectLst/>
                          <a:latin typeface="+mn-lt"/>
                        </a:rPr>
                        <a:t>Види </a:t>
                      </a:r>
                      <a:r>
                        <a:rPr lang="uk-UA" sz="1600" b="1" kern="0" dirty="0">
                          <a:effectLst/>
                          <a:latin typeface="+mn-lt"/>
                        </a:rPr>
                        <a:t>та терміни проходження практик</a:t>
                      </a:r>
                      <a:endParaRPr lang="ru-RU" sz="16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86" marR="34486" marT="0" marB="0" anchor="b"/>
                </a:tc>
                <a:extLst>
                  <a:ext uri="{0D108BD9-81ED-4DB2-BD59-A6C34878D82A}">
                    <a16:rowId xmlns:a16="http://schemas.microsoft.com/office/drawing/2014/main" xmlns="" val="3119216895"/>
                  </a:ext>
                </a:extLst>
              </a:tr>
              <a:tr h="3856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kern="0">
                          <a:effectLst/>
                        </a:rPr>
                        <a:t>4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86" marR="3448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b="1" kern="0" dirty="0" smtClean="0">
                          <a:effectLst/>
                          <a:latin typeface="+mn-lt"/>
                        </a:rPr>
                        <a:t>Орієнтовні </a:t>
                      </a:r>
                      <a:r>
                        <a:rPr lang="uk-UA" sz="1600" b="1" kern="0" dirty="0">
                          <a:effectLst/>
                          <a:latin typeface="+mn-lt"/>
                        </a:rPr>
                        <a:t>бази практик</a:t>
                      </a:r>
                      <a:endParaRPr lang="ru-RU" sz="16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86" marR="34486" marT="0" marB="0" anchor="b"/>
                </a:tc>
                <a:extLst>
                  <a:ext uri="{0D108BD9-81ED-4DB2-BD59-A6C34878D82A}">
                    <a16:rowId xmlns:a16="http://schemas.microsoft.com/office/drawing/2014/main" xmlns="" val="1680128222"/>
                  </a:ext>
                </a:extLst>
              </a:tr>
              <a:tr h="3856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kern="0">
                          <a:effectLst/>
                        </a:rPr>
                        <a:t>5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86" marR="3448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b="1" kern="0" dirty="0">
                          <a:effectLst/>
                          <a:latin typeface="+mn-lt"/>
                        </a:rPr>
                        <a:t>І</a:t>
                      </a:r>
                      <a:r>
                        <a:rPr lang="uk-UA" sz="1600" b="1" kern="0" dirty="0" smtClean="0">
                          <a:effectLst/>
                          <a:latin typeface="+mn-lt"/>
                        </a:rPr>
                        <a:t>нформаційний </a:t>
                      </a:r>
                      <a:r>
                        <a:rPr lang="uk-UA" sz="1600" b="1" kern="0" dirty="0">
                          <a:effectLst/>
                          <a:latin typeface="+mn-lt"/>
                        </a:rPr>
                        <a:t>обсяг практик</a:t>
                      </a:r>
                      <a:endParaRPr lang="ru-RU" sz="16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86" marR="34486" marT="0" marB="0" anchor="b"/>
                </a:tc>
                <a:extLst>
                  <a:ext uri="{0D108BD9-81ED-4DB2-BD59-A6C34878D82A}">
                    <a16:rowId xmlns:a16="http://schemas.microsoft.com/office/drawing/2014/main" xmlns="" val="805917012"/>
                  </a:ext>
                </a:extLst>
              </a:tr>
              <a:tr h="3856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kern="0">
                          <a:effectLst/>
                        </a:rPr>
                        <a:t>6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86" marR="3448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b="1" kern="0" dirty="0">
                          <a:effectLst/>
                          <a:latin typeface="+mn-lt"/>
                        </a:rPr>
                        <a:t>І</a:t>
                      </a:r>
                      <a:r>
                        <a:rPr lang="uk-UA" sz="1600" b="1" kern="0" dirty="0" smtClean="0">
                          <a:effectLst/>
                          <a:latin typeface="+mn-lt"/>
                        </a:rPr>
                        <a:t>ндивідуальні </a:t>
                      </a:r>
                      <a:r>
                        <a:rPr lang="uk-UA" sz="1600" b="1" kern="0" dirty="0">
                          <a:effectLst/>
                          <a:latin typeface="+mn-lt"/>
                        </a:rPr>
                        <a:t>завдання практик</a:t>
                      </a:r>
                      <a:endParaRPr lang="ru-RU" sz="16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86" marR="34486" marT="0" marB="0" anchor="b"/>
                </a:tc>
                <a:extLst>
                  <a:ext uri="{0D108BD9-81ED-4DB2-BD59-A6C34878D82A}">
                    <a16:rowId xmlns:a16="http://schemas.microsoft.com/office/drawing/2014/main" xmlns="" val="3278460281"/>
                  </a:ext>
                </a:extLst>
              </a:tr>
              <a:tr h="3856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kern="0">
                          <a:effectLst/>
                        </a:rPr>
                        <a:t>7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86" marR="3448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b="1" kern="0" dirty="0">
                          <a:effectLst/>
                          <a:latin typeface="+mn-lt"/>
                        </a:rPr>
                        <a:t>Ф</a:t>
                      </a:r>
                      <a:r>
                        <a:rPr lang="uk-UA" sz="1600" b="1" kern="0" dirty="0" smtClean="0">
                          <a:effectLst/>
                          <a:latin typeface="+mn-lt"/>
                        </a:rPr>
                        <a:t>орми </a:t>
                      </a:r>
                      <a:r>
                        <a:rPr lang="uk-UA" sz="1600" b="1" kern="0" dirty="0">
                          <a:effectLst/>
                          <a:latin typeface="+mn-lt"/>
                        </a:rPr>
                        <a:t>і методи контролю</a:t>
                      </a:r>
                      <a:endParaRPr lang="ru-RU" sz="16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86" marR="34486" marT="0" marB="0" anchor="b"/>
                </a:tc>
                <a:extLst>
                  <a:ext uri="{0D108BD9-81ED-4DB2-BD59-A6C34878D82A}">
                    <a16:rowId xmlns:a16="http://schemas.microsoft.com/office/drawing/2014/main" xmlns="" val="1126950027"/>
                  </a:ext>
                </a:extLst>
              </a:tr>
              <a:tr h="264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kern="0">
                          <a:effectLst/>
                        </a:rPr>
                        <a:t>8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86" marR="3448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b="1" kern="0" dirty="0" smtClean="0">
                          <a:effectLst/>
                          <a:latin typeface="+mn-lt"/>
                        </a:rPr>
                        <a:t>Критерії </a:t>
                      </a:r>
                      <a:r>
                        <a:rPr lang="uk-UA" sz="1600" b="1" kern="0" dirty="0">
                          <a:effectLst/>
                          <a:latin typeface="+mn-lt"/>
                        </a:rPr>
                        <a:t>оцінювання</a:t>
                      </a:r>
                      <a:endParaRPr lang="ru-RU" sz="16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86" marR="34486" marT="0" marB="0" anchor="b"/>
                </a:tc>
                <a:extLst>
                  <a:ext uri="{0D108BD9-81ED-4DB2-BD59-A6C34878D82A}">
                    <a16:rowId xmlns:a16="http://schemas.microsoft.com/office/drawing/2014/main" xmlns="" val="3232799142"/>
                  </a:ext>
                </a:extLst>
              </a:tr>
              <a:tr h="264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kern="0">
                          <a:effectLst/>
                        </a:rPr>
                        <a:t>9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86" marR="3448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b="1" kern="0" dirty="0" smtClean="0">
                          <a:effectLst/>
                          <a:latin typeface="+mn-lt"/>
                        </a:rPr>
                        <a:t>Підведення </a:t>
                      </a:r>
                      <a:r>
                        <a:rPr lang="uk-UA" sz="1600" b="1" kern="0" dirty="0">
                          <a:effectLst/>
                          <a:latin typeface="+mn-lt"/>
                        </a:rPr>
                        <a:t>підсумків</a:t>
                      </a:r>
                      <a:endParaRPr lang="ru-RU" sz="16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86" marR="34486" marT="0" marB="0" anchor="b"/>
                </a:tc>
                <a:extLst>
                  <a:ext uri="{0D108BD9-81ED-4DB2-BD59-A6C34878D82A}">
                    <a16:rowId xmlns:a16="http://schemas.microsoft.com/office/drawing/2014/main" xmlns="" val="1871351551"/>
                  </a:ext>
                </a:extLst>
              </a:tr>
              <a:tr h="583335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kern="0" dirty="0">
                          <a:effectLst/>
                        </a:rPr>
                        <a:t> </a:t>
                      </a:r>
                      <a:endParaRPr lang="ru-RU" sz="16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kern="0" dirty="0">
                          <a:effectLst/>
                        </a:rPr>
                        <a:t> </a:t>
                      </a:r>
                      <a:endParaRPr lang="ru-RU" sz="16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kern="0" dirty="0">
                          <a:effectLst/>
                        </a:rPr>
                        <a:t> 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86" marR="34486" marT="0" marB="0" anchor="b"/>
                </a:tc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uk-UA" sz="1600" b="1" kern="0" dirty="0">
                          <a:effectLst/>
                          <a:latin typeface="+mn-lt"/>
                        </a:rPr>
                        <a:t>схвалюється засіданням випускової кафедри</a:t>
                      </a:r>
                      <a:endParaRPr lang="ru-RU" sz="16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86" marR="34486" marT="0" marB="0" anchor="b"/>
                </a:tc>
                <a:extLst>
                  <a:ext uri="{0D108BD9-81ED-4DB2-BD59-A6C34878D82A}">
                    <a16:rowId xmlns:a16="http://schemas.microsoft.com/office/drawing/2014/main" xmlns="" val="3759441301"/>
                  </a:ext>
                </a:extLst>
              </a:tr>
              <a:tr h="7810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uk-UA" sz="1600" b="1" kern="0" dirty="0">
                          <a:effectLst/>
                          <a:latin typeface="+mn-lt"/>
                        </a:rPr>
                        <a:t>схвалюється навчально-методичною комісією </a:t>
                      </a:r>
                      <a:r>
                        <a:rPr lang="uk-UA" sz="1600" b="1" kern="0" dirty="0" smtClean="0">
                          <a:effectLst/>
                          <a:latin typeface="+mn-lt"/>
                        </a:rPr>
                        <a:t>факультету/навчально-наукового інституту</a:t>
                      </a:r>
                      <a:endParaRPr lang="ru-RU" sz="16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86" marR="34486" marT="0" marB="0" anchor="b"/>
                </a:tc>
                <a:extLst>
                  <a:ext uri="{0D108BD9-81ED-4DB2-BD59-A6C34878D82A}">
                    <a16:rowId xmlns:a16="http://schemas.microsoft.com/office/drawing/2014/main" xmlns="" val="3842961918"/>
                  </a:ext>
                </a:extLst>
              </a:tr>
              <a:tr h="7810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uk-UA" sz="1600" b="1" kern="0" dirty="0">
                          <a:effectLst/>
                          <a:latin typeface="+mn-lt"/>
                        </a:rPr>
                        <a:t>затверджується Вченою радою факультету </a:t>
                      </a:r>
                      <a:r>
                        <a:rPr lang="uk-UA" sz="1600" b="1" kern="0" dirty="0" smtClean="0">
                          <a:effectLst/>
                          <a:latin typeface="+mn-lt"/>
                        </a:rPr>
                        <a:t>/навчально-наукового інституту</a:t>
                      </a:r>
                      <a:endParaRPr lang="ru-RU" sz="16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86" marR="34486" marT="0" marB="0" anchor="b"/>
                </a:tc>
                <a:extLst>
                  <a:ext uri="{0D108BD9-81ED-4DB2-BD59-A6C34878D82A}">
                    <a16:rowId xmlns:a16="http://schemas.microsoft.com/office/drawing/2014/main" xmlns="" val="1183811275"/>
                  </a:ext>
                </a:extLst>
              </a:tr>
            </a:tbl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8460433" y="0"/>
            <a:ext cx="683567" cy="7027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75235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115735"/>
          <p:cNvSpPr>
            <a:spLocks noChangeArrowheads="1"/>
          </p:cNvSpPr>
          <p:nvPr/>
        </p:nvSpPr>
        <p:spPr bwMode="auto">
          <a:xfrm>
            <a:off x="833983" y="93844"/>
            <a:ext cx="7050386" cy="488874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РОБОЧА ПРОГРАМА ПРАКТИКИ </a:t>
            </a:r>
            <a:endParaRPr lang="uk-UA" alt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_s7186">
            <a:extLst>
              <a:ext uri="{FF2B5EF4-FFF2-40B4-BE49-F238E27FC236}">
                <a16:creationId xmlns:a16="http://schemas.microsoft.com/office/drawing/2014/main" xmlns="" id="{B491FA4A-70FA-1F44-E175-8993FF541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1635" y="0"/>
            <a:ext cx="508448" cy="464595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xmlns="" id="{D2DB6676-2496-0756-D698-13144C622F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848343"/>
              </p:ext>
            </p:extLst>
          </p:nvPr>
        </p:nvGraphicFramePr>
        <p:xfrm>
          <a:off x="1475656" y="721047"/>
          <a:ext cx="7493224" cy="58642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2234">
                  <a:extLst>
                    <a:ext uri="{9D8B030D-6E8A-4147-A177-3AD203B41FA5}">
                      <a16:colId xmlns:a16="http://schemas.microsoft.com/office/drawing/2014/main" xmlns="" val="3698516439"/>
                    </a:ext>
                  </a:extLst>
                </a:gridCol>
                <a:gridCol w="6820990">
                  <a:extLst>
                    <a:ext uri="{9D8B030D-6E8A-4147-A177-3AD203B41FA5}">
                      <a16:colId xmlns:a16="http://schemas.microsoft.com/office/drawing/2014/main" xmlns="" val="951109259"/>
                    </a:ext>
                  </a:extLst>
                </a:gridCol>
              </a:tblGrid>
              <a:tr h="2627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kern="0" dirty="0">
                          <a:effectLst/>
                        </a:rPr>
                        <a:t>1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86" marR="3448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i="0" kern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Вступ</a:t>
                      </a:r>
                      <a:endParaRPr lang="ru-RU" sz="1600" i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86" marR="34486" marT="0" marB="0" anchor="b"/>
                </a:tc>
                <a:extLst>
                  <a:ext uri="{0D108BD9-81ED-4DB2-BD59-A6C34878D82A}">
                    <a16:rowId xmlns:a16="http://schemas.microsoft.com/office/drawing/2014/main" xmlns="" val="3156454069"/>
                  </a:ext>
                </a:extLst>
              </a:tr>
              <a:tr h="6968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kern="0" dirty="0">
                          <a:effectLst/>
                        </a:rPr>
                        <a:t>2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86" marR="3448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b="1" kern="0" dirty="0" smtClean="0">
                          <a:effectLst/>
                          <a:latin typeface="+mn-lt"/>
                        </a:rPr>
                        <a:t>Мета</a:t>
                      </a:r>
                      <a:r>
                        <a:rPr lang="uk-UA" sz="1600" b="1" kern="0" dirty="0">
                          <a:effectLst/>
                          <a:latin typeface="+mn-lt"/>
                        </a:rPr>
                        <a:t>, завдання практик, компетентності, якими повинен оволодіти здобувач освіти у процесі практик</a:t>
                      </a:r>
                      <a:endParaRPr lang="ru-RU" sz="16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86" marR="34486" marT="0" marB="0" anchor="b"/>
                </a:tc>
                <a:extLst>
                  <a:ext uri="{0D108BD9-81ED-4DB2-BD59-A6C34878D82A}">
                    <a16:rowId xmlns:a16="http://schemas.microsoft.com/office/drawing/2014/main" xmlns="" val="1065005777"/>
                  </a:ext>
                </a:extLst>
              </a:tr>
              <a:tr h="3472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kern="0">
                          <a:effectLst/>
                        </a:rPr>
                        <a:t>3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86" marR="34486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kern="0" dirty="0" smtClean="0">
                          <a:effectLst/>
                          <a:latin typeface="+mn-lt"/>
                        </a:rPr>
                        <a:t>Інформаційний </a:t>
                      </a:r>
                      <a:r>
                        <a:rPr lang="uk-UA" sz="1600" b="1" kern="0" dirty="0">
                          <a:effectLst/>
                          <a:latin typeface="+mn-lt"/>
                        </a:rPr>
                        <a:t>обсяг практики</a:t>
                      </a:r>
                      <a:endParaRPr lang="ru-RU" sz="16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86" marR="34486" marT="0" marB="0" anchor="b"/>
                </a:tc>
                <a:extLst>
                  <a:ext uri="{0D108BD9-81ED-4DB2-BD59-A6C34878D82A}">
                    <a16:rowId xmlns:a16="http://schemas.microsoft.com/office/drawing/2014/main" xmlns="" val="3119216895"/>
                  </a:ext>
                </a:extLst>
              </a:tr>
              <a:tr h="3472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kern="0">
                          <a:effectLst/>
                        </a:rPr>
                        <a:t>4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86" marR="3448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b="1" kern="0" dirty="0" smtClean="0">
                          <a:effectLst/>
                          <a:latin typeface="+mn-lt"/>
                        </a:rPr>
                        <a:t>Орієнтовні </a:t>
                      </a:r>
                      <a:r>
                        <a:rPr lang="uk-UA" sz="1600" b="1" kern="0" dirty="0">
                          <a:effectLst/>
                          <a:latin typeface="+mn-lt"/>
                        </a:rPr>
                        <a:t>бази практики</a:t>
                      </a:r>
                      <a:endParaRPr lang="ru-RU" sz="16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86" marR="34486" marT="0" marB="0" anchor="b"/>
                </a:tc>
                <a:extLst>
                  <a:ext uri="{0D108BD9-81ED-4DB2-BD59-A6C34878D82A}">
                    <a16:rowId xmlns:a16="http://schemas.microsoft.com/office/drawing/2014/main" xmlns="" val="1680128222"/>
                  </a:ext>
                </a:extLst>
              </a:tr>
              <a:tr h="5153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kern="0">
                          <a:effectLst/>
                        </a:rPr>
                        <a:t>5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86" marR="3448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b="1" kern="0" noProof="0" dirty="0" smtClean="0">
                          <a:effectLst/>
                          <a:latin typeface="+mn-lt"/>
                        </a:rPr>
                        <a:t>Права </a:t>
                      </a:r>
                      <a:r>
                        <a:rPr lang="uk-UA" sz="1600" b="1" kern="0" noProof="0" dirty="0">
                          <a:effectLst/>
                          <a:latin typeface="+mn-lt"/>
                        </a:rPr>
                        <a:t>і обов'язки (керівника практики від кафедри, від бази практики, практикантів</a:t>
                      </a:r>
                      <a:r>
                        <a:rPr lang="ru-RU" sz="1600" b="1" kern="0" dirty="0">
                          <a:effectLst/>
                          <a:latin typeface="+mn-lt"/>
                        </a:rPr>
                        <a:t>)</a:t>
                      </a:r>
                      <a:endParaRPr lang="ru-RU" sz="16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86" marR="34486" marT="0" marB="0" anchor="b"/>
                </a:tc>
                <a:extLst>
                  <a:ext uri="{0D108BD9-81ED-4DB2-BD59-A6C34878D82A}">
                    <a16:rowId xmlns:a16="http://schemas.microsoft.com/office/drawing/2014/main" xmlns="" val="805917012"/>
                  </a:ext>
                </a:extLst>
              </a:tr>
              <a:tr h="3472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kern="0">
                          <a:effectLst/>
                        </a:rPr>
                        <a:t>6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86" marR="3448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b="1" kern="0" dirty="0" smtClean="0">
                          <a:effectLst/>
                          <a:latin typeface="+mn-lt"/>
                        </a:rPr>
                        <a:t>Терміни </a:t>
                      </a:r>
                      <a:r>
                        <a:rPr lang="uk-UA" sz="1600" b="1" kern="0" dirty="0">
                          <a:effectLst/>
                          <a:latin typeface="+mn-lt"/>
                        </a:rPr>
                        <a:t>оформлення звітної документації та підведення підсумків</a:t>
                      </a:r>
                      <a:endParaRPr lang="ru-RU" sz="16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86" marR="34486" marT="0" marB="0" anchor="b"/>
                </a:tc>
                <a:extLst>
                  <a:ext uri="{0D108BD9-81ED-4DB2-BD59-A6C34878D82A}">
                    <a16:rowId xmlns:a16="http://schemas.microsoft.com/office/drawing/2014/main" xmlns="" val="3278460281"/>
                  </a:ext>
                </a:extLst>
              </a:tr>
              <a:tr h="3472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kern="0">
                          <a:effectLst/>
                        </a:rPr>
                        <a:t>7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86" marR="3448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b="1" kern="0" dirty="0" smtClean="0">
                          <a:effectLst/>
                          <a:latin typeface="+mn-lt"/>
                        </a:rPr>
                        <a:t>Форми </a:t>
                      </a:r>
                      <a:r>
                        <a:rPr lang="uk-UA" sz="1600" b="1" kern="0" dirty="0">
                          <a:effectLst/>
                          <a:latin typeface="+mn-lt"/>
                        </a:rPr>
                        <a:t>і методи контролю</a:t>
                      </a:r>
                      <a:endParaRPr lang="ru-RU" sz="16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86" marR="34486" marT="0" marB="0" anchor="b"/>
                </a:tc>
                <a:extLst>
                  <a:ext uri="{0D108BD9-81ED-4DB2-BD59-A6C34878D82A}">
                    <a16:rowId xmlns:a16="http://schemas.microsoft.com/office/drawing/2014/main" xmlns="" val="1126950027"/>
                  </a:ext>
                </a:extLst>
              </a:tr>
              <a:tr h="2576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kern="0">
                          <a:effectLst/>
                        </a:rPr>
                        <a:t>8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86" marR="3448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b="1" kern="0" dirty="0" smtClean="0">
                          <a:effectLst/>
                          <a:latin typeface="+mn-lt"/>
                        </a:rPr>
                        <a:t>Критерії </a:t>
                      </a:r>
                      <a:r>
                        <a:rPr lang="uk-UA" sz="1600" b="1" kern="0" dirty="0">
                          <a:effectLst/>
                          <a:latin typeface="+mn-lt"/>
                        </a:rPr>
                        <a:t>оцінювання</a:t>
                      </a:r>
                      <a:endParaRPr lang="ru-RU" sz="16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86" marR="34486" marT="0" marB="0" anchor="b"/>
                </a:tc>
                <a:extLst>
                  <a:ext uri="{0D108BD9-81ED-4DB2-BD59-A6C34878D82A}">
                    <a16:rowId xmlns:a16="http://schemas.microsoft.com/office/drawing/2014/main" xmlns="" val="3232799142"/>
                  </a:ext>
                </a:extLst>
              </a:tr>
              <a:tr h="2576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kern="0" dirty="0">
                          <a:effectLst/>
                        </a:rPr>
                        <a:t>9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86" marR="3448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b="1" kern="1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Методичні </a:t>
                      </a:r>
                      <a:r>
                        <a:rPr lang="uk-UA" sz="1600" b="1" kern="1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рекомендації</a:t>
                      </a:r>
                    </a:p>
                  </a:txBody>
                  <a:tcPr marL="34486" marR="34486" marT="0" marB="0" anchor="b"/>
                </a:tc>
                <a:extLst>
                  <a:ext uri="{0D108BD9-81ED-4DB2-BD59-A6C34878D82A}">
                    <a16:rowId xmlns:a16="http://schemas.microsoft.com/office/drawing/2014/main" xmlns="" val="1871351551"/>
                  </a:ext>
                </a:extLst>
              </a:tr>
              <a:tr h="365751">
                <a:tc>
                  <a:txBody>
                    <a:bodyPr/>
                    <a:lstStyle/>
                    <a:p>
                      <a:pPr algn="ctr"/>
                      <a:r>
                        <a:rPr lang="uk-UA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dirty="0"/>
                    </a:p>
                  </a:txBody>
                  <a:tcPr marL="34486" marR="3448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b="1" kern="100" noProof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Рекомендована </a:t>
                      </a:r>
                      <a:r>
                        <a:rPr lang="uk-UA" sz="1600" b="1" kern="1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література</a:t>
                      </a:r>
                    </a:p>
                  </a:txBody>
                  <a:tcPr marL="34486" marR="34486" marT="0" marB="0" anchor="b"/>
                </a:tc>
                <a:extLst>
                  <a:ext uri="{0D108BD9-81ED-4DB2-BD59-A6C34878D82A}">
                    <a16:rowId xmlns:a16="http://schemas.microsoft.com/office/drawing/2014/main" xmlns="" val="1475099101"/>
                  </a:ext>
                </a:extLst>
              </a:tr>
              <a:tr h="525242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kern="0" dirty="0">
                          <a:effectLst/>
                        </a:rPr>
                        <a:t> </a:t>
                      </a:r>
                      <a:endParaRPr lang="ru-RU" sz="16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kern="0" dirty="0">
                          <a:effectLst/>
                        </a:rPr>
                        <a:t> </a:t>
                      </a:r>
                      <a:endParaRPr lang="ru-RU" sz="1600" kern="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600" kern="0" dirty="0">
                          <a:effectLst/>
                        </a:rPr>
                        <a:t> 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86" marR="34486" marT="0" marB="0" anchor="b"/>
                </a:tc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uk-UA" sz="1600" b="1" kern="0" dirty="0">
                          <a:effectLst/>
                          <a:latin typeface="+mn-lt"/>
                        </a:rPr>
                        <a:t>схвалюється засіданням випускової кафедри</a:t>
                      </a:r>
                      <a:endParaRPr lang="ru-RU" sz="16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86" marR="34486" marT="0" marB="0" anchor="b"/>
                </a:tc>
                <a:extLst>
                  <a:ext uri="{0D108BD9-81ED-4DB2-BD59-A6C34878D82A}">
                    <a16:rowId xmlns:a16="http://schemas.microsoft.com/office/drawing/2014/main" xmlns="" val="3759441301"/>
                  </a:ext>
                </a:extLst>
              </a:tr>
              <a:tr h="7032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uk-UA" sz="1600" b="1" kern="0" dirty="0">
                          <a:effectLst/>
                          <a:latin typeface="+mn-lt"/>
                        </a:rPr>
                        <a:t>схвалюється навчально-методичною комісією </a:t>
                      </a:r>
                      <a:r>
                        <a:rPr lang="uk-UA" sz="1600" b="1" kern="0" dirty="0" smtClean="0">
                          <a:effectLst/>
                          <a:latin typeface="+mn-lt"/>
                        </a:rPr>
                        <a:t>факультету/навчально-наукового інституту</a:t>
                      </a:r>
                      <a:endParaRPr lang="ru-RU" sz="16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86" marR="34486" marT="0" marB="0" anchor="b"/>
                </a:tc>
                <a:extLst>
                  <a:ext uri="{0D108BD9-81ED-4DB2-BD59-A6C34878D82A}">
                    <a16:rowId xmlns:a16="http://schemas.microsoft.com/office/drawing/2014/main" xmlns="" val="3842961918"/>
                  </a:ext>
                </a:extLst>
              </a:tr>
              <a:tr h="7032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uk-UA" sz="1600" b="1" kern="0" dirty="0">
                          <a:effectLst/>
                          <a:latin typeface="+mn-lt"/>
                        </a:rPr>
                        <a:t>затверджується деканом/директором факультету</a:t>
                      </a:r>
                      <a:r>
                        <a:rPr lang="uk-UA" sz="1600" b="1" kern="0" dirty="0" smtClean="0">
                          <a:effectLst/>
                          <a:latin typeface="+mn-lt"/>
                        </a:rPr>
                        <a:t>/ навчально-наукового інституту</a:t>
                      </a:r>
                      <a:endParaRPr lang="ru-RU" sz="16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486" marR="34486" marT="0" marB="0" anchor="b"/>
                </a:tc>
                <a:extLst>
                  <a:ext uri="{0D108BD9-81ED-4DB2-BD59-A6C34878D82A}">
                    <a16:rowId xmlns:a16="http://schemas.microsoft.com/office/drawing/2014/main" xmlns="" val="1183811275"/>
                  </a:ext>
                </a:extLst>
              </a:tr>
            </a:tbl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2E4B2389-572A-2CA5-19E9-043274AE339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8435835" y="16272"/>
            <a:ext cx="683567" cy="7027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274358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115735"/>
          <p:cNvSpPr>
            <a:spLocks noChangeArrowheads="1"/>
          </p:cNvSpPr>
          <p:nvPr/>
        </p:nvSpPr>
        <p:spPr bwMode="auto">
          <a:xfrm>
            <a:off x="1619672" y="37652"/>
            <a:ext cx="6185319" cy="574288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</a:t>
            </a:r>
            <a:r>
              <a:rPr lang="uk-UA" altLang="ru-RU" sz="2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ЛОГОПЕДІЯ</a:t>
            </a:r>
          </a:p>
        </p:txBody>
      </p:sp>
      <p:sp>
        <p:nvSpPr>
          <p:cNvPr id="3" name="_s7186">
            <a:extLst>
              <a:ext uri="{FF2B5EF4-FFF2-40B4-BE49-F238E27FC236}">
                <a16:creationId xmlns="" xmlns:a16="http://schemas.microsoft.com/office/drawing/2014/main" id="{B491FA4A-70FA-1F44-E175-8993FF541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573"/>
            <a:ext cx="508448" cy="464595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8316416" y="37652"/>
            <a:ext cx="717035" cy="66512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_s115735">
            <a:extLst>
              <a:ext uri="{FF2B5EF4-FFF2-40B4-BE49-F238E27FC236}">
                <a16:creationId xmlns="" xmlns:a16="http://schemas.microsoft.com/office/drawing/2014/main" id="{2303AAF6-0524-41A7-537C-8235C2F99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711" y="616513"/>
            <a:ext cx="5472609" cy="609487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lvl="0" algn="ctr">
              <a:buNone/>
            </a:pPr>
            <a:r>
              <a:rPr lang="uk-UA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 кафедра педагогіки та психології</a:t>
            </a:r>
          </a:p>
          <a:p>
            <a:pPr lvl="0" algn="ctr">
              <a:buNone/>
            </a:pPr>
            <a:r>
              <a:rPr lang="uk-UA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дошкільної і спеціальної освіти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_s115735">
            <a:extLst>
              <a:ext uri="{FF2B5EF4-FFF2-40B4-BE49-F238E27FC236}">
                <a16:creationId xmlns="" xmlns:a16="http://schemas.microsoft.com/office/drawing/2014/main" id="{4D06D5D3-9D2E-0142-96A0-859A99BB2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829" y="1581782"/>
            <a:ext cx="8005627" cy="989132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lvl="0" algn="ctr">
              <a:buNone/>
            </a:pP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«Виробнича (логопедична) практика в закладах освіти» - 2 семестр, 15 кредитів/450 годин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buNone/>
            </a:pPr>
            <a:r>
              <a:rPr lang="uk-UA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«Виробнича практика (управлінська)» - 3 семестр, 9 кредитів/270 годин</a:t>
            </a:r>
            <a:endParaRPr lang="uk-UA" altLang="ru-RU" sz="16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_s115735">
            <a:extLst>
              <a:ext uri="{FF2B5EF4-FFF2-40B4-BE49-F238E27FC236}">
                <a16:creationId xmlns="" xmlns:a16="http://schemas.microsoft.com/office/drawing/2014/main" id="{9E25EE72-E52A-07DB-8D9D-D20A6FF8F4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0335" y="1226000"/>
            <a:ext cx="5407969" cy="310606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alt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Обов'язкові компоненти (практики) ОП:</a:t>
            </a:r>
          </a:p>
        </p:txBody>
      </p:sp>
      <p:sp>
        <p:nvSpPr>
          <p:cNvPr id="17" name="Объект 16">
            <a:extLst>
              <a:ext uri="{FF2B5EF4-FFF2-40B4-BE49-F238E27FC236}">
                <a16:creationId xmlns="" xmlns:a16="http://schemas.microsoft.com/office/drawing/2014/main" id="{F412843D-8596-AAFA-3EDB-D21E44BC0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0830" y="3388557"/>
            <a:ext cx="3991906" cy="3428183"/>
          </a:xfrm>
        </p:spPr>
        <p:txBody>
          <a:bodyPr>
            <a:normAutofit/>
          </a:bodyPr>
          <a:lstStyle/>
          <a:p>
            <a:pPr lvl="0" algn="just">
              <a:lnSpc>
                <a:spcPct val="12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ru-RU" sz="56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uk-UA" sz="5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="" xmlns:a16="http://schemas.microsoft.com/office/drawing/2014/main" id="{B4D01873-DEE3-F7C7-6C30-47E4D746DE71}"/>
              </a:ext>
            </a:extLst>
          </p:cNvPr>
          <p:cNvSpPr/>
          <p:nvPr/>
        </p:nvSpPr>
        <p:spPr>
          <a:xfrm>
            <a:off x="1367320" y="2559958"/>
            <a:ext cx="2520280" cy="98913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 сторони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="" xmlns:a16="http://schemas.microsoft.com/office/drawing/2014/main" id="{A27F0323-F652-A7A6-2087-31A21760B26F}"/>
              </a:ext>
            </a:extLst>
          </p:cNvPr>
          <p:cNvSpPr/>
          <p:nvPr/>
        </p:nvSpPr>
        <p:spPr>
          <a:xfrm>
            <a:off x="5868144" y="2559958"/>
            <a:ext cx="2733267" cy="112116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щодо удосконалення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6EFA28D7-F32B-473D-5AA5-7BA0692A3155}"/>
              </a:ext>
            </a:extLst>
          </p:cNvPr>
          <p:cNvSpPr txBox="1"/>
          <p:nvPr/>
        </p:nvSpPr>
        <p:spPr>
          <a:xfrm>
            <a:off x="542589" y="3495579"/>
            <a:ext cx="4169742" cy="30776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uk-UA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сайті кафедри розміщена рубрика ПРАКТИКА, яка містить:</a:t>
            </a:r>
          </a:p>
          <a:p>
            <a:pPr algn="just">
              <a:lnSpc>
                <a:spcPct val="107000"/>
              </a:lnSpc>
            </a:pPr>
            <a:endParaRPr lang="uk-UA" sz="1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1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загальні відомості (графіки проведення практик), положення ЧНУ про проходження практик;</a:t>
            </a:r>
            <a:endParaRPr lang="ru-RU" sz="1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1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наскрізні програми; </a:t>
            </a:r>
            <a:endParaRPr lang="ru-RU" sz="1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1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робочі програми практик/</a:t>
            </a:r>
            <a:r>
              <a:rPr lang="uk-UA" sz="14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силабуси</a:t>
            </a:r>
            <a:r>
              <a:rPr lang="uk-UA" sz="1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практик;</a:t>
            </a:r>
            <a:endParaRPr lang="ru-RU" sz="1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1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інформація про бази практик (короткий паспорт баз, </a:t>
            </a:r>
            <a:r>
              <a:rPr lang="uk-UA" sz="14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скан</a:t>
            </a:r>
            <a:r>
              <a:rPr lang="uk-UA" sz="1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-копії договорів);</a:t>
            </a:r>
            <a:endParaRPr lang="ru-RU" sz="1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1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договори, угоди про проведення практик;</a:t>
            </a:r>
            <a:endParaRPr lang="ru-RU" sz="1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1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опитування щодо проходження практик</a:t>
            </a:r>
            <a:endParaRPr lang="ru-RU" sz="1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uk-UA" sz="1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накази і звіти.</a:t>
            </a:r>
            <a:endParaRPr lang="ru-RU" sz="12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Нет описания фото.">
            <a:extLst>
              <a:ext uri="{FF2B5EF4-FFF2-40B4-BE49-F238E27FC236}">
                <a16:creationId xmlns="" xmlns:a16="http://schemas.microsoft.com/office/drawing/2014/main" id="{F32E3955-259A-110D-8999-5F7C772AE1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1619" y="747954"/>
            <a:ext cx="846627" cy="84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35125941-8D3A-DEAA-D182-9F0DDC305528}"/>
              </a:ext>
            </a:extLst>
          </p:cNvPr>
          <p:cNvSpPr txBox="1"/>
          <p:nvPr/>
        </p:nvSpPr>
        <p:spPr>
          <a:xfrm>
            <a:off x="5075325" y="3657386"/>
            <a:ext cx="3958126" cy="5868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uk-UA" sz="1400" b="1" i="1" dirty="0"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переглянути існуючу інформацію на сайті: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оприлюднити результати опитувань.</a:t>
            </a:r>
          </a:p>
        </p:txBody>
      </p:sp>
    </p:spTree>
    <p:extLst>
      <p:ext uri="{BB962C8B-B14F-4D97-AF65-F5344CB8AC3E}">
        <p14:creationId xmlns:p14="http://schemas.microsoft.com/office/powerpoint/2010/main" val="6677662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5" grpId="0" animBg="1" autoUpdateAnimBg="0"/>
      <p:bldP spid="11" grpId="0" animBg="1" autoUpdateAnimBg="0"/>
      <p:bldP spid="12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115735"/>
          <p:cNvSpPr>
            <a:spLocks noChangeArrowheads="1"/>
          </p:cNvSpPr>
          <p:nvPr/>
        </p:nvSpPr>
        <p:spPr bwMode="auto">
          <a:xfrm>
            <a:off x="954706" y="37652"/>
            <a:ext cx="7227029" cy="574288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</a:t>
            </a:r>
            <a:r>
              <a:rPr lang="uk-UA" altLang="ru-RU" sz="2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ІНФОРМАТИКА ТА ІНФОРМАЦІЙНІ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ТЕХНОЛОГІЇ В ОСВІТІ</a:t>
            </a:r>
          </a:p>
        </p:txBody>
      </p:sp>
      <p:sp>
        <p:nvSpPr>
          <p:cNvPr id="3" name="_s7186">
            <a:extLst>
              <a:ext uri="{FF2B5EF4-FFF2-40B4-BE49-F238E27FC236}">
                <a16:creationId xmlns:a16="http://schemas.microsoft.com/office/drawing/2014/main" xmlns="" id="{B491FA4A-70FA-1F44-E175-8993FF541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573"/>
            <a:ext cx="508448" cy="464595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8316416" y="37652"/>
            <a:ext cx="717035" cy="66512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_s115735">
            <a:extLst>
              <a:ext uri="{FF2B5EF4-FFF2-40B4-BE49-F238E27FC236}">
                <a16:creationId xmlns:a16="http://schemas.microsoft.com/office/drawing/2014/main" xmlns="" id="{2303AAF6-0524-41A7-537C-8235C2F99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664" y="674399"/>
            <a:ext cx="6427382" cy="366686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 кафедра диференціальних рівнянь</a:t>
            </a:r>
            <a:endParaRPr lang="uk-UA" alt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83ED89F3-9EE6-5156-9E03-69715B0C3D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59574" y="816813"/>
            <a:ext cx="973876" cy="103479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_s115735">
            <a:extLst>
              <a:ext uri="{FF2B5EF4-FFF2-40B4-BE49-F238E27FC236}">
                <a16:creationId xmlns:a16="http://schemas.microsoft.com/office/drawing/2014/main" xmlns="" id="{4D06D5D3-9D2E-0142-96A0-859A99BB2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5745" y="1476608"/>
            <a:ext cx="5904656" cy="952456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uk-UA" sz="1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«Науково-педагогічна» - (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1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семестр, 5 кредитів/150 годин)</a:t>
            </a:r>
          </a:p>
          <a:p>
            <a:pPr algn="ctr">
              <a:spcBef>
                <a:spcPct val="0"/>
              </a:spcBef>
              <a:buNone/>
            </a:pPr>
            <a:r>
              <a:rPr lang="uk-UA" sz="1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«Науково-дослідна» - (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1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семестр, 2 кредити/60 годин)</a:t>
            </a:r>
          </a:p>
          <a:p>
            <a:pPr algn="ctr">
              <a:spcBef>
                <a:spcPct val="0"/>
              </a:spcBef>
              <a:buNone/>
            </a:pPr>
            <a:r>
              <a:rPr lang="uk-UA" sz="1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«Педагогічна» - (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1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семестр, 15 кредитів/450 годин) </a:t>
            </a:r>
          </a:p>
          <a:p>
            <a:pPr algn="ctr">
              <a:spcBef>
                <a:spcPct val="0"/>
              </a:spcBef>
              <a:buNone/>
            </a:pPr>
            <a:r>
              <a:rPr lang="uk-UA" sz="1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altLang="ru-RU" sz="1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_s115735">
            <a:extLst>
              <a:ext uri="{FF2B5EF4-FFF2-40B4-BE49-F238E27FC236}">
                <a16:creationId xmlns:a16="http://schemas.microsoft.com/office/drawing/2014/main" xmlns="" id="{9E25EE72-E52A-07DB-8D9D-D20A6FF8F4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5745" y="1103544"/>
            <a:ext cx="5904656" cy="310606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alt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Обов'язкові компоненти (практики) ОП:</a:t>
            </a:r>
          </a:p>
        </p:txBody>
      </p:sp>
      <p:sp>
        <p:nvSpPr>
          <p:cNvPr id="17" name="Объект 16">
            <a:extLst>
              <a:ext uri="{FF2B5EF4-FFF2-40B4-BE49-F238E27FC236}">
                <a16:creationId xmlns:a16="http://schemas.microsoft.com/office/drawing/2014/main" xmlns="" id="{F412843D-8596-AAFA-3EDB-D21E44BC0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0830" y="3388557"/>
            <a:ext cx="3991906" cy="342818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uk-UA" sz="6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сайті кафедри розміщена рубрика ПРАКТИКА, яка містить: 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6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наскрізну програму практик;</a:t>
            </a:r>
          </a:p>
          <a:p>
            <a:pPr lvl="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6400" b="1" kern="1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силабуси</a:t>
            </a:r>
            <a:r>
              <a:rPr lang="uk-UA" sz="6400" b="1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практик;</a:t>
            </a:r>
            <a:endParaRPr lang="ru-RU" sz="64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6400" b="1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пам’ятку практиканту;</a:t>
            </a:r>
            <a:endParaRPr lang="ru-RU" sz="64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uk-UA" sz="6400" b="1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інструкція з ОПБЖ;</a:t>
            </a:r>
          </a:p>
          <a:p>
            <a:pPr algn="just">
              <a:lnSpc>
                <a:spcPct val="12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uk-UA" sz="6400" b="1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методичні рекомендації (розгорнуті, містять зразки звітності, вказівки до написання звітів, характеристик).</a:t>
            </a:r>
          </a:p>
          <a:p>
            <a:pPr lvl="0" algn="just">
              <a:lnSpc>
                <a:spcPct val="12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ru-RU" sz="56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uk-UA" sz="5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xmlns="" id="{B4D01873-DEE3-F7C7-6C30-47E4D746DE71}"/>
              </a:ext>
            </a:extLst>
          </p:cNvPr>
          <p:cNvSpPr/>
          <p:nvPr/>
        </p:nvSpPr>
        <p:spPr>
          <a:xfrm>
            <a:off x="1187624" y="2453434"/>
            <a:ext cx="2749800" cy="101195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 сторони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xmlns="" id="{A27F0323-F652-A7A6-2087-31A21760B26F}"/>
              </a:ext>
            </a:extLst>
          </p:cNvPr>
          <p:cNvSpPr/>
          <p:nvPr/>
        </p:nvSpPr>
        <p:spPr>
          <a:xfrm>
            <a:off x="5358510" y="2476544"/>
            <a:ext cx="2880320" cy="95245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щодо удосконалення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FA75A155-C67E-2AE2-5147-A37FFF3B6733}"/>
              </a:ext>
            </a:extLst>
          </p:cNvPr>
          <p:cNvSpPr txBox="1"/>
          <p:nvPr/>
        </p:nvSpPr>
        <p:spPr>
          <a:xfrm>
            <a:off x="4788024" y="3388557"/>
            <a:ext cx="3888432" cy="32976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uk-UA" sz="1400" b="1" i="1" dirty="0"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добавити на сайт інформацію про: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бази практик;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договори про проведення практик;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опитування здобувачів/</a:t>
            </a:r>
            <a:r>
              <a:rPr lang="uk-UA" sz="1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стейкхолдерів</a:t>
            </a:r>
            <a:r>
              <a:rPr lang="uk-UA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про проходження практик.</a:t>
            </a:r>
          </a:p>
          <a:p>
            <a:pPr algn="ctr">
              <a:lnSpc>
                <a:spcPct val="120000"/>
              </a:lnSpc>
            </a:pPr>
            <a:r>
              <a:rPr lang="uk-UA" sz="1400" b="1" i="1" dirty="0"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переглянути існуючу інформацію на сайті: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b="1" kern="1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силабуси</a:t>
            </a:r>
            <a:r>
              <a:rPr lang="uk-UA" sz="14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практик переробити згідно зразка.</a:t>
            </a:r>
          </a:p>
          <a:p>
            <a:pPr lvl="0" algn="ctr">
              <a:lnSpc>
                <a:spcPct val="107000"/>
              </a:lnSpc>
            </a:pPr>
            <a:r>
              <a:rPr lang="uk-UA" sz="1400" b="1" i="1" kern="100" dirty="0"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переглянути в плані:</a:t>
            </a:r>
          </a:p>
          <a:p>
            <a:pPr marL="285750" lvl="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1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зазначений 5,6 курси замінити на 1, 2 курс;</a:t>
            </a:r>
            <a:endParaRPr lang="ru-RU" sz="1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uk-UA" sz="1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прописати в переліку обов’язкових компонентів в таблиці плану практики.</a:t>
            </a:r>
            <a:endParaRPr lang="uk-UA" sz="1400" b="1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268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5" grpId="0" animBg="1" autoUpdateAnimBg="0"/>
      <p:bldP spid="11" grpId="0" animBg="1" autoUpdateAnimBg="0"/>
      <p:bldP spid="12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115735"/>
          <p:cNvSpPr>
            <a:spLocks noChangeArrowheads="1"/>
          </p:cNvSpPr>
          <p:nvPr/>
        </p:nvSpPr>
        <p:spPr bwMode="auto">
          <a:xfrm>
            <a:off x="1132159" y="37652"/>
            <a:ext cx="7109204" cy="451516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ru-RU" altLang="ru-RU" sz="2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</a:t>
            </a:r>
            <a:r>
              <a: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МІЖНАРОДНИЙ ТУРИЗМ І ТУРОПЕРЕЙТИНГ</a:t>
            </a:r>
            <a:endParaRPr lang="uk-UA" alt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_s7186">
            <a:extLst>
              <a:ext uri="{FF2B5EF4-FFF2-40B4-BE49-F238E27FC236}">
                <a16:creationId xmlns:a16="http://schemas.microsoft.com/office/drawing/2014/main" xmlns="" id="{B491FA4A-70FA-1F44-E175-8993FF541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573"/>
            <a:ext cx="508448" cy="464595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8388424" y="57632"/>
            <a:ext cx="699520" cy="64514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_s115735">
            <a:extLst>
              <a:ext uri="{FF2B5EF4-FFF2-40B4-BE49-F238E27FC236}">
                <a16:creationId xmlns:a16="http://schemas.microsoft.com/office/drawing/2014/main" xmlns="" id="{2303AAF6-0524-41A7-537C-8235C2F99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4551" y="522286"/>
            <a:ext cx="6991379" cy="366686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 кафедра географії та менеджменту туризму</a:t>
            </a:r>
            <a:endParaRPr lang="uk-UA" alt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_s115735">
            <a:extLst>
              <a:ext uri="{FF2B5EF4-FFF2-40B4-BE49-F238E27FC236}">
                <a16:creationId xmlns:a16="http://schemas.microsoft.com/office/drawing/2014/main" xmlns="" id="{4D06D5D3-9D2E-0142-96A0-859A99BB2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4695" y="1308753"/>
            <a:ext cx="5884414" cy="310606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sz="1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«Виробнича» - (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1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семестр, 9 кредитів/270 годин)</a:t>
            </a:r>
          </a:p>
        </p:txBody>
      </p:sp>
      <p:sp>
        <p:nvSpPr>
          <p:cNvPr id="12" name="_s115735">
            <a:extLst>
              <a:ext uri="{FF2B5EF4-FFF2-40B4-BE49-F238E27FC236}">
                <a16:creationId xmlns:a16="http://schemas.microsoft.com/office/drawing/2014/main" xmlns="" id="{9E25EE72-E52A-07DB-8D9D-D20A6FF8F4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4453" y="944242"/>
            <a:ext cx="5904656" cy="310606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alt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Обов'язкові компоненти (практика) ОП:</a:t>
            </a:r>
          </a:p>
        </p:txBody>
      </p:sp>
      <p:sp>
        <p:nvSpPr>
          <p:cNvPr id="17" name="Объект 16">
            <a:extLst>
              <a:ext uri="{FF2B5EF4-FFF2-40B4-BE49-F238E27FC236}">
                <a16:creationId xmlns:a16="http://schemas.microsoft.com/office/drawing/2014/main" xmlns="" id="{F412843D-8596-AAFA-3EDB-D21E44BC0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448" y="3356992"/>
            <a:ext cx="3161598" cy="3079734"/>
          </a:xfrm>
        </p:spPr>
        <p:txBody>
          <a:bodyPr>
            <a:normAutofit fontScale="925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uk-UA" sz="1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сайті кафедри розміщена рубрика ПРАКТИКА, яка містить </a:t>
            </a:r>
          </a:p>
          <a:p>
            <a:pPr lvl="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600" b="1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робочі програми практики розроблені згідно вимог положення;</a:t>
            </a:r>
            <a:endParaRPr lang="ru-RU" sz="16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uk-UA" sz="1600" b="1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положення про впровадження елементів дуальної освіти, програма дуального навчання та положення про практики ЧНУ</a:t>
            </a:r>
            <a:r>
              <a:rPr lang="uk-UA" sz="1600" b="1" kern="1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uk-UA" sz="5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xmlns="" id="{B4D01873-DEE3-F7C7-6C30-47E4D746DE71}"/>
              </a:ext>
            </a:extLst>
          </p:cNvPr>
          <p:cNvSpPr/>
          <p:nvPr/>
        </p:nvSpPr>
        <p:spPr>
          <a:xfrm>
            <a:off x="611560" y="1925599"/>
            <a:ext cx="3062194" cy="92573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 сторони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xmlns="" id="{A27F0323-F652-A7A6-2087-31A21760B26F}"/>
              </a:ext>
            </a:extLst>
          </p:cNvPr>
          <p:cNvSpPr/>
          <p:nvPr/>
        </p:nvSpPr>
        <p:spPr>
          <a:xfrm>
            <a:off x="5076056" y="1920128"/>
            <a:ext cx="3165306" cy="107995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щодо удосконалення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FA75A155-C67E-2AE2-5147-A37FFF3B6733}"/>
              </a:ext>
            </a:extLst>
          </p:cNvPr>
          <p:cNvSpPr txBox="1"/>
          <p:nvPr/>
        </p:nvSpPr>
        <p:spPr>
          <a:xfrm>
            <a:off x="3779912" y="3140968"/>
            <a:ext cx="5184576" cy="3659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uk-UA" sz="1400" b="1" i="1" dirty="0"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переглянути існуючу інформацію на сайті: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200" b="1" dirty="0">
                <a:latin typeface="Times New Roman" panose="02020603050405020304" pitchFamily="18" charset="0"/>
                <a:ea typeface="Calibri" panose="020F0502020204030204" pitchFamily="34" charset="0"/>
              </a:rPr>
              <a:t>розділити робочі програми бакалаврського та магістерського рівнів </a:t>
            </a:r>
            <a:r>
              <a:rPr lang="uk-UA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згрупувати договори про проведення практик за будь-яким, зручним для кафедри принципом (довготривалі, з тур-фірмами, тощо), вилучити </a:t>
            </a:r>
            <a:r>
              <a:rPr lang="uk-UA" sz="1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протерміновані</a:t>
            </a:r>
            <a:r>
              <a:rPr lang="uk-UA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200" b="1" dirty="0">
                <a:latin typeface="Times New Roman" panose="02020603050405020304" pitchFamily="18" charset="0"/>
                <a:ea typeface="Calibri" panose="020F0502020204030204" pitchFamily="34" charset="0"/>
              </a:rPr>
              <a:t>видалити з робочої програми зразки звітності, які не потрібні студенту (форма наказу на практику, форма звіту кафедри про результати практики) тощо.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2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переглянути рекомендовану літературу, доповнити її.</a:t>
            </a:r>
          </a:p>
          <a:p>
            <a:pPr algn="ctr">
              <a:lnSpc>
                <a:spcPct val="120000"/>
              </a:lnSpc>
            </a:pPr>
            <a:r>
              <a:rPr lang="uk-UA" sz="1400" b="1" i="1" dirty="0"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додати інформацію на сайт: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опитування здобувачів/</a:t>
            </a:r>
            <a:r>
              <a:rPr lang="uk-UA" sz="1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стейкхолдерів</a:t>
            </a:r>
            <a:r>
              <a:rPr lang="uk-UA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про проходження практик;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розробити методичні рекомендації, пам'ятку для здобувачів.</a:t>
            </a:r>
            <a:endParaRPr lang="uk-UA" sz="14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 algn="ctr">
              <a:lnSpc>
                <a:spcPct val="107000"/>
              </a:lnSpc>
            </a:pPr>
            <a:r>
              <a:rPr lang="uk-UA" sz="1400" b="1" i="1" kern="100" dirty="0">
                <a:solidFill>
                  <a:srgbClr val="6600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переглянути в плані: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uk-UA" sz="1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прописати в переліку обов’язкових компонентів в таблиці плану практики.</a:t>
            </a:r>
            <a:endParaRPr lang="uk-UA" sz="1200" b="1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C1A7991D-FCAB-6CAB-6147-69910F31DF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79343" y="944242"/>
            <a:ext cx="1208601" cy="70909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9576419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5" grpId="0" animBg="1" autoUpdateAnimBg="0"/>
      <p:bldP spid="11" grpId="0" animBg="1" autoUpdateAnimBg="0"/>
      <p:bldP spid="12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xmlns="" id="{34314AF6-F65B-95AF-B0DA-5EBBC0FCE4B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59632" y="260648"/>
          <a:ext cx="6768752" cy="62504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3344">
                  <a:extLst>
                    <a:ext uri="{9D8B030D-6E8A-4147-A177-3AD203B41FA5}">
                      <a16:colId xmlns:a16="http://schemas.microsoft.com/office/drawing/2014/main" xmlns="" val="1697376881"/>
                    </a:ext>
                  </a:extLst>
                </a:gridCol>
                <a:gridCol w="6455408">
                  <a:extLst>
                    <a:ext uri="{9D8B030D-6E8A-4147-A177-3AD203B41FA5}">
                      <a16:colId xmlns:a16="http://schemas.microsoft.com/office/drawing/2014/main" xmlns="" val="553439702"/>
                    </a:ext>
                  </a:extLst>
                </a:gridCol>
              </a:tblGrid>
              <a:tr h="582288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з/п</a:t>
                      </a:r>
                      <a:endParaRPr lang="ru-RU" sz="11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algn="l">
                        <a:lnSpc>
                          <a:spcPct val="100000"/>
                        </a:lnSpc>
                      </a:pPr>
                      <a:endParaRPr lang="uk-UA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УЗАГАЛЬНЕНІ ПОБАЖАННЯ ЩОДО УДОСКОНАЛЕННЯ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/>
                </a:tc>
                <a:extLst>
                  <a:ext uri="{0D108BD9-81ED-4DB2-BD59-A6C34878D82A}">
                    <a16:rowId xmlns:a16="http://schemas.microsoft.com/office/drawing/2014/main" xmlns="" val="761251324"/>
                  </a:ext>
                </a:extLst>
              </a:tr>
              <a:tr h="945986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Приділити увагу сайту кафедри, виділити матеріали практики окремою вкладкою. </a:t>
                      </a:r>
                    </a:p>
                    <a:p>
                      <a:pPr algn="just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Впорядкувати представлену інформацію з практики </a:t>
                      </a:r>
                      <a:r>
                        <a:rPr lang="uk-UA" sz="1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(адже й наявна інформація губиться через роздробленість і не логічне розміщення).</a:t>
                      </a:r>
                      <a:endParaRPr lang="ru-RU" sz="1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extLst>
                  <a:ext uri="{0D108BD9-81ED-4DB2-BD59-A6C34878D82A}">
                    <a16:rowId xmlns:a16="http://schemas.microsoft.com/office/drawing/2014/main" xmlns="" val="3526640848"/>
                  </a:ext>
                </a:extLst>
              </a:tr>
              <a:tr h="709489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2. </a:t>
                      </a:r>
                      <a:endParaRPr lang="ru-RU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Переглянути  та за потреби оновити наскрізні програми практик </a:t>
                      </a:r>
                      <a:r>
                        <a:rPr lang="uk-UA" sz="1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(оскільки вони оновлюються раз на 5 років, але якщо відбулися зміни, то оновлення наскрізної програми необхідне).</a:t>
                      </a:r>
                      <a:endParaRPr lang="ru-RU" sz="1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extLst>
                  <a:ext uri="{0D108BD9-81ED-4DB2-BD59-A6C34878D82A}">
                    <a16:rowId xmlns:a16="http://schemas.microsoft.com/office/drawing/2014/main" xmlns="" val="732058127"/>
                  </a:ext>
                </a:extLst>
              </a:tr>
              <a:tr h="558483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3. </a:t>
                      </a:r>
                      <a:endParaRPr lang="ru-RU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Звернути увагу на робочі програми практик, які  оновлюються і затверджуються ЩОРОКУ, згідно з положенням.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extLst>
                  <a:ext uri="{0D108BD9-81ED-4DB2-BD59-A6C34878D82A}">
                    <a16:rowId xmlns:a16="http://schemas.microsoft.com/office/drawing/2014/main" xmlns="" val="497894331"/>
                  </a:ext>
                </a:extLst>
              </a:tr>
              <a:tr h="472993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4. 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Прописати практику, як обов'язковий компонент в п.</a:t>
                      </a:r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uk-UA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«План навчального процесу» </a:t>
                      </a:r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робочого навчального плану.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extLst>
                  <a:ext uri="{0D108BD9-81ED-4DB2-BD59-A6C34878D82A}">
                    <a16:rowId xmlns:a16="http://schemas.microsoft.com/office/drawing/2014/main" xmlns="" val="2511327255"/>
                  </a:ext>
                </a:extLst>
              </a:tr>
              <a:tr h="472993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5. </a:t>
                      </a:r>
                      <a:endParaRPr lang="ru-RU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можливості, розробити </a:t>
                      </a:r>
                      <a:r>
                        <a:rPr lang="uk-UA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силабуси</a:t>
                      </a:r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практик, які не будуть дублювати робочу програму, але міститимуть коротку інформацію для здобувача освіти.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extLst>
                  <a:ext uri="{0D108BD9-81ED-4DB2-BD59-A6C34878D82A}">
                    <a16:rowId xmlns:a16="http://schemas.microsoft.com/office/drawing/2014/main" xmlns="" val="609038445"/>
                  </a:ext>
                </a:extLst>
              </a:tr>
              <a:tr h="472993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6. </a:t>
                      </a:r>
                      <a:endParaRPr lang="ru-RU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Інформація про бази практик має бути згрупована за зручним для кафедри принципом, доступна, з </a:t>
                      </a:r>
                      <a:r>
                        <a:rPr lang="uk-UA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скан</a:t>
                      </a:r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-копіями актуальних договорів.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extLst>
                  <a:ext uri="{0D108BD9-81ED-4DB2-BD59-A6C34878D82A}">
                    <a16:rowId xmlns:a16="http://schemas.microsoft.com/office/drawing/2014/main" xmlns="" val="4169985097"/>
                  </a:ext>
                </a:extLst>
              </a:tr>
              <a:tr h="472993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7. </a:t>
                      </a:r>
                      <a:endParaRPr lang="ru-RU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відсутності, розробити та розмістити на сайті кафедри матеріали методичного супроводу практики.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extLst>
                  <a:ext uri="{0D108BD9-81ED-4DB2-BD59-A6C34878D82A}">
                    <a16:rowId xmlns:a16="http://schemas.microsoft.com/office/drawing/2014/main" xmlns="" val="908581847"/>
                  </a:ext>
                </a:extLst>
              </a:tr>
              <a:tr h="558483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8. </a:t>
                      </a:r>
                      <a:endParaRPr lang="ru-RU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Розмістити зразки звітності до кожного виду практики, розробити пам'ятки для здобувачів.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extLst>
                  <a:ext uri="{0D108BD9-81ED-4DB2-BD59-A6C34878D82A}">
                    <a16:rowId xmlns:a16="http://schemas.microsoft.com/office/drawing/2014/main" xmlns="" val="169381573"/>
                  </a:ext>
                </a:extLst>
              </a:tr>
              <a:tr h="945986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9. </a:t>
                      </a:r>
                      <a:endParaRPr lang="ru-RU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Звіти керівників практики, по  її завершенні, заслуховуються на засіданнях кафедр.</a:t>
                      </a:r>
                      <a:r>
                        <a:rPr lang="uk-UA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/>
                      <a:r>
                        <a:rPr lang="uk-UA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Інформацію про результати практики, за поданими звітами </a:t>
                      </a:r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висвітлювати на сайті кафедри</a:t>
                      </a:r>
                      <a:r>
                        <a:rPr lang="uk-UA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із зазначенням дати та номера протоколу засідання кафедри.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extLst>
                  <a:ext uri="{0D108BD9-81ED-4DB2-BD59-A6C34878D82A}">
                    <a16:rowId xmlns:a16="http://schemas.microsoft.com/office/drawing/2014/main" xmlns="" val="2599271771"/>
                  </a:ext>
                </a:extLst>
              </a:tr>
            </a:tbl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8157540" y="116632"/>
            <a:ext cx="878956" cy="8640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75476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5359</TotalTime>
  <Words>817</Words>
  <Application>Microsoft Office PowerPoint</Application>
  <PresentationFormat>Екран (4:3)</PresentationFormat>
  <Paragraphs>155</Paragraphs>
  <Slides>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4" baseType="lpstr">
      <vt:lpstr>Arial</vt:lpstr>
      <vt:lpstr>Calibri</vt:lpstr>
      <vt:lpstr>Century Gothic</vt:lpstr>
      <vt:lpstr>Times New Roman</vt:lpstr>
      <vt:lpstr>Wingdings</vt:lpstr>
      <vt:lpstr>Wingdings 3</vt:lpstr>
      <vt:lpstr>Легкий дым</vt:lpstr>
      <vt:lpstr>Про якість навчально-методичного забезпечення практики  освітньо-професійної програми другого (магістерського) рівня  вищої освіти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LMD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Вчена рада  2010</dc:title>
  <dc:creator>UZvER</dc:creator>
  <cp:lastModifiedBy>Admin</cp:lastModifiedBy>
  <cp:revision>1010</cp:revision>
  <cp:lastPrinted>2023-10-25T12:23:12Z</cp:lastPrinted>
  <dcterms:created xsi:type="dcterms:W3CDTF">2010-08-26T09:10:43Z</dcterms:created>
  <dcterms:modified xsi:type="dcterms:W3CDTF">2024-09-30T06:36:10Z</dcterms:modified>
</cp:coreProperties>
</file>