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307" r:id="rId17"/>
    <p:sldId id="276" r:id="rId18"/>
    <p:sldId id="308" r:id="rId19"/>
    <p:sldId id="277" r:id="rId20"/>
    <p:sldId id="278" r:id="rId21"/>
    <p:sldId id="279" r:id="rId22"/>
    <p:sldId id="280" r:id="rId23"/>
    <p:sldId id="281" r:id="rId24"/>
    <p:sldId id="300" r:id="rId25"/>
    <p:sldId id="302" r:id="rId26"/>
    <p:sldId id="309" r:id="rId27"/>
    <p:sldId id="295" r:id="rId28"/>
    <p:sldId id="297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16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Лист1!$B$8:$B$12</c:f>
              <c:numCache>
                <c:formatCode>General</c:formatCode>
                <c:ptCount val="5"/>
                <c:pt idx="0">
                  <c:v>57</c:v>
                </c:pt>
                <c:pt idx="1">
                  <c:v>45</c:v>
                </c:pt>
                <c:pt idx="2">
                  <c:v>122</c:v>
                </c:pt>
                <c:pt idx="3">
                  <c:v>451</c:v>
                </c:pt>
                <c:pt idx="4">
                  <c:v>2581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F8-4708-8644-FC0B6D42E92A}"/>
            </c:ext>
          </c:extLst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Лист1!$C$8:$C$12</c:f>
              <c:numCache>
                <c:formatCode>0.00%</c:formatCode>
                <c:ptCount val="5"/>
                <c:pt idx="0">
                  <c:v>1.7506142506142505E-2</c:v>
                </c:pt>
                <c:pt idx="1">
                  <c:v>1.382063882063882E-2</c:v>
                </c:pt>
                <c:pt idx="2">
                  <c:v>3.7469287469287467E-2</c:v>
                </c:pt>
                <c:pt idx="3">
                  <c:v>0.13851351351351351</c:v>
                </c:pt>
                <c:pt idx="4">
                  <c:v>0.7926904176904177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F8-4708-8644-FC0B6D42E92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800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uk-UA" sz="2800"/>
              <a:t>Відповідний</a:t>
            </a:r>
            <a:r>
              <a:rPr lang="uk-UA" sz="2800" baseline="0"/>
              <a:t> до статусу викладача з</a:t>
            </a:r>
            <a:r>
              <a:rPr lang="uk-UA" sz="2800"/>
              <a:t>овнішній</a:t>
            </a:r>
            <a:r>
              <a:rPr lang="uk-UA" sz="2800" baseline="0"/>
              <a:t> вигляд</a:t>
            </a:r>
            <a:endParaRPr lang="ru-RU" sz="28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Лист1!$AF$7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Лист1!$AF$8:$AF$12</c:f>
              <c:numCache>
                <c:formatCode>General</c:formatCode>
                <c:ptCount val="5"/>
                <c:pt idx="0">
                  <c:v>38</c:v>
                </c:pt>
                <c:pt idx="1">
                  <c:v>15</c:v>
                </c:pt>
                <c:pt idx="2">
                  <c:v>63</c:v>
                </c:pt>
                <c:pt idx="3">
                  <c:v>289</c:v>
                </c:pt>
                <c:pt idx="4">
                  <c:v>2851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81-4D3A-9E2B-D68802ECA44C}"/>
            </c:ext>
          </c:extLst>
        </c:ser>
        <c:ser>
          <c:idx val="1"/>
          <c:order val="1"/>
          <c:tx>
            <c:strRef>
              <c:f>Лист1!$AG$7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Лист1!$AG$8:$AG$12</c:f>
              <c:numCache>
                <c:formatCode>0.00%</c:formatCode>
                <c:ptCount val="5"/>
                <c:pt idx="0">
                  <c:v>1.167076167076167E-2</c:v>
                </c:pt>
                <c:pt idx="1">
                  <c:v>4.6068796068796068E-3</c:v>
                </c:pt>
                <c:pt idx="2">
                  <c:v>1.9348894348894349E-2</c:v>
                </c:pt>
                <c:pt idx="3">
                  <c:v>8.8759213759213765E-2</c:v>
                </c:pt>
                <c:pt idx="4">
                  <c:v>0.87561425061425058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81-4D3A-9E2B-D68802ECA44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Об</a:t>
            </a:r>
            <a:r>
              <a:rPr lang="en-US" sz="2800"/>
              <a:t>'</a:t>
            </a:r>
            <a:r>
              <a:rPr lang="uk-UA" sz="2800"/>
              <a:t>єктивність і прозорість оцінювання знань студентів</a:t>
            </a:r>
            <a:endParaRPr lang="ru-RU" sz="28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Лист1!$N$7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Лист1!$N$8:$N$12</c:f>
              <c:numCache>
                <c:formatCode>General</c:formatCode>
                <c:ptCount val="5"/>
                <c:pt idx="0">
                  <c:v>66</c:v>
                </c:pt>
                <c:pt idx="1">
                  <c:v>39</c:v>
                </c:pt>
                <c:pt idx="2">
                  <c:v>117</c:v>
                </c:pt>
                <c:pt idx="3">
                  <c:v>443</c:v>
                </c:pt>
                <c:pt idx="4">
                  <c:v>2591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22-45CB-ACBB-A7A14A398809}"/>
            </c:ext>
          </c:extLst>
        </c:ser>
        <c:ser>
          <c:idx val="1"/>
          <c:order val="1"/>
          <c:tx>
            <c:strRef>
              <c:f>Лист1!$O$7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Лист1!$O$8:$O$12</c:f>
              <c:numCache>
                <c:formatCode>0.00%</c:formatCode>
                <c:ptCount val="5"/>
                <c:pt idx="0">
                  <c:v>2.0270270270270271E-2</c:v>
                </c:pt>
                <c:pt idx="1">
                  <c:v>1.1977886977886978E-2</c:v>
                </c:pt>
                <c:pt idx="2">
                  <c:v>3.5933660933660933E-2</c:v>
                </c:pt>
                <c:pt idx="3">
                  <c:v>0.13605651105651106</c:v>
                </c:pt>
                <c:pt idx="4">
                  <c:v>0.79576167076167081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22-45CB-ACBB-A7A14A39880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Практика</a:t>
            </a:r>
            <a:r>
              <a:rPr lang="ru-RU" sz="2800" baseline="0"/>
              <a:t> с</a:t>
            </a:r>
            <a:r>
              <a:rPr lang="ru-RU" sz="2800"/>
              <a:t>писування під час виконання самостійних, контрольних робіт, на іспиті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Лист1!$AO$7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Лист1!$AN$8:$AN$9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Лист1!$AO$8:$AO$9</c:f>
              <c:numCache>
                <c:formatCode>General</c:formatCode>
                <c:ptCount val="2"/>
                <c:pt idx="0">
                  <c:v>172</c:v>
                </c:pt>
                <c:pt idx="1">
                  <c:v>3084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64-4379-8FA6-117F1F028A0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перевірки</a:t>
            </a:r>
            <a:r>
              <a:rPr lang="ru-RU" sz="2800" baseline="0" dirty="0"/>
              <a:t> </a:t>
            </a:r>
            <a:r>
              <a:rPr lang="ru-RU" sz="2800" baseline="0" dirty="0" err="1"/>
              <a:t>творчих</a:t>
            </a:r>
            <a:r>
              <a:rPr lang="ru-RU" sz="2800" baseline="0" dirty="0"/>
              <a:t> </a:t>
            </a:r>
            <a:r>
              <a:rPr lang="ru-RU" sz="2800" baseline="0" dirty="0" err="1"/>
              <a:t>індивідуальних</a:t>
            </a:r>
            <a:r>
              <a:rPr lang="ru-RU" sz="2800" baseline="0" dirty="0"/>
              <a:t> </a:t>
            </a:r>
            <a:r>
              <a:rPr lang="ru-RU" sz="2800" baseline="0" dirty="0" err="1"/>
              <a:t>завдань</a:t>
            </a:r>
            <a:r>
              <a:rPr lang="ru-RU" sz="2800" baseline="0" dirty="0"/>
              <a:t> на </a:t>
            </a:r>
            <a:r>
              <a:rPr lang="ru-RU" sz="2800" baseline="0" dirty="0" err="1"/>
              <a:t>виявлення</a:t>
            </a:r>
            <a:r>
              <a:rPr lang="ru-RU" sz="2800" baseline="0" dirty="0"/>
              <a:t> </a:t>
            </a:r>
            <a:r>
              <a:rPr lang="ru-RU" sz="2800" baseline="0" dirty="0" err="1"/>
              <a:t>плагіату</a:t>
            </a:r>
            <a:endParaRPr lang="ru-RU" sz="2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Лист1!$AR$7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Лист1!$AQ$8:$AQ$10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знаю</c:v>
                </c:pt>
              </c:strCache>
            </c:strRef>
          </c:cat>
          <c:val>
            <c:numRef>
              <c:f>Лист1!$AR$8:$AR$10</c:f>
              <c:numCache>
                <c:formatCode>General</c:formatCode>
                <c:ptCount val="3"/>
                <c:pt idx="0">
                  <c:v>1082</c:v>
                </c:pt>
                <c:pt idx="1">
                  <c:v>354</c:v>
                </c:pt>
                <c:pt idx="2">
                  <c:v>1819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B0-414E-B63E-B03CEE511CFC}"/>
            </c:ext>
          </c:extLst>
        </c:ser>
        <c:ser>
          <c:idx val="1"/>
          <c:order val="1"/>
          <c:tx>
            <c:strRef>
              <c:f>Лист1!$AS$7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Лист1!$AQ$8:$AQ$10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знаю</c:v>
                </c:pt>
              </c:strCache>
            </c:strRef>
          </c:cat>
          <c:val>
            <c:numRef>
              <c:f>Лист1!$AS$8:$AS$10</c:f>
              <c:numCache>
                <c:formatCode>0.00%</c:formatCode>
                <c:ptCount val="3"/>
                <c:pt idx="0">
                  <c:v>0.3323095823095823</c:v>
                </c:pt>
                <c:pt idx="1">
                  <c:v>0.10872235872235872</c:v>
                </c:pt>
                <c:pt idx="2">
                  <c:v>0.55866093366093361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B0-414E-B63E-B03CEE511CF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Гео</c:v>
                </c:pt>
                <c:pt idx="1">
                  <c:v>Економічний</c:v>
                </c:pt>
                <c:pt idx="2">
                  <c:v>ІБХБ</c:v>
                </c:pt>
                <c:pt idx="3">
                  <c:v>ІФТКН</c:v>
                </c:pt>
                <c:pt idx="4">
                  <c:v>Архітектурний</c:v>
                </c:pt>
                <c:pt idx="5">
                  <c:v>Іняз</c:v>
                </c:pt>
                <c:pt idx="6">
                  <c:v>Історичний</c:v>
                </c:pt>
                <c:pt idx="7">
                  <c:v>Математичний</c:v>
                </c:pt>
                <c:pt idx="8">
                  <c:v>Педагогічний</c:v>
                </c:pt>
                <c:pt idx="9">
                  <c:v>Фізкультурний</c:v>
                </c:pt>
                <c:pt idx="10">
                  <c:v>Філологічний</c:v>
                </c:pt>
                <c:pt idx="11">
                  <c:v>Юридичний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43</c:v>
                </c:pt>
                <c:pt idx="1">
                  <c:v>54</c:v>
                </c:pt>
                <c:pt idx="2">
                  <c:v>29</c:v>
                </c:pt>
                <c:pt idx="3">
                  <c:v>44</c:v>
                </c:pt>
                <c:pt idx="4">
                  <c:v>41</c:v>
                </c:pt>
                <c:pt idx="5">
                  <c:v>32</c:v>
                </c:pt>
                <c:pt idx="6">
                  <c:v>40</c:v>
                </c:pt>
                <c:pt idx="7">
                  <c:v>36</c:v>
                </c:pt>
                <c:pt idx="8">
                  <c:v>36</c:v>
                </c:pt>
                <c:pt idx="9">
                  <c:v>41</c:v>
                </c:pt>
                <c:pt idx="10">
                  <c:v>21</c:v>
                </c:pt>
                <c:pt idx="1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07-4E24-8CA6-A0895FC79B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Гео</c:v>
                </c:pt>
                <c:pt idx="1">
                  <c:v>Економічний</c:v>
                </c:pt>
                <c:pt idx="2">
                  <c:v>ІБХБ</c:v>
                </c:pt>
                <c:pt idx="3">
                  <c:v>ІФТКН</c:v>
                </c:pt>
                <c:pt idx="4">
                  <c:v>Архітектурний</c:v>
                </c:pt>
                <c:pt idx="5">
                  <c:v>Іняз</c:v>
                </c:pt>
                <c:pt idx="6">
                  <c:v>Історичний</c:v>
                </c:pt>
                <c:pt idx="7">
                  <c:v>Математичний</c:v>
                </c:pt>
                <c:pt idx="8">
                  <c:v>Педагогічний</c:v>
                </c:pt>
                <c:pt idx="9">
                  <c:v>Фізкультурний</c:v>
                </c:pt>
                <c:pt idx="10">
                  <c:v>Філологічний</c:v>
                </c:pt>
                <c:pt idx="11">
                  <c:v>Юридичний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11</c:v>
                </c:pt>
                <c:pt idx="1">
                  <c:v>7</c:v>
                </c:pt>
                <c:pt idx="2">
                  <c:v>14</c:v>
                </c:pt>
                <c:pt idx="3">
                  <c:v>10</c:v>
                </c:pt>
                <c:pt idx="4">
                  <c:v>7</c:v>
                </c:pt>
                <c:pt idx="5">
                  <c:v>9</c:v>
                </c:pt>
                <c:pt idx="6">
                  <c:v>15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07-4E24-8CA6-A0895FC79B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Гео</c:v>
                </c:pt>
                <c:pt idx="1">
                  <c:v>Економічний</c:v>
                </c:pt>
                <c:pt idx="2">
                  <c:v>ІБХБ</c:v>
                </c:pt>
                <c:pt idx="3">
                  <c:v>ІФТКН</c:v>
                </c:pt>
                <c:pt idx="4">
                  <c:v>Архітектурний</c:v>
                </c:pt>
                <c:pt idx="5">
                  <c:v>Іняз</c:v>
                </c:pt>
                <c:pt idx="6">
                  <c:v>Історичний</c:v>
                </c:pt>
                <c:pt idx="7">
                  <c:v>Математичний</c:v>
                </c:pt>
                <c:pt idx="8">
                  <c:v>Педагогічний</c:v>
                </c:pt>
                <c:pt idx="9">
                  <c:v>Фізкультурний</c:v>
                </c:pt>
                <c:pt idx="10">
                  <c:v>Філологічний</c:v>
                </c:pt>
                <c:pt idx="11">
                  <c:v>Юридичний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46</c:v>
                </c:pt>
                <c:pt idx="1">
                  <c:v>39</c:v>
                </c:pt>
                <c:pt idx="2">
                  <c:v>57</c:v>
                </c:pt>
                <c:pt idx="3">
                  <c:v>46</c:v>
                </c:pt>
                <c:pt idx="4">
                  <c:v>52</c:v>
                </c:pt>
                <c:pt idx="5">
                  <c:v>59</c:v>
                </c:pt>
                <c:pt idx="6">
                  <c:v>45</c:v>
                </c:pt>
                <c:pt idx="7">
                  <c:v>54</c:v>
                </c:pt>
                <c:pt idx="8">
                  <c:v>53</c:v>
                </c:pt>
                <c:pt idx="9">
                  <c:v>46</c:v>
                </c:pt>
                <c:pt idx="10">
                  <c:v>67</c:v>
                </c:pt>
                <c:pt idx="1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07-4E24-8CA6-A0895FC79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9818040"/>
        <c:axId val="369816864"/>
      </c:barChart>
      <c:catAx>
        <c:axId val="36981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816864"/>
        <c:crosses val="autoZero"/>
        <c:auto val="1"/>
        <c:lblAlgn val="ctr"/>
        <c:lblOffset val="100"/>
        <c:noMultiLvlLbl val="0"/>
      </c:catAx>
      <c:valAx>
        <c:axId val="36981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81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b="1" i="0" u="none" strike="noStrike" baseline="0" dirty="0" err="1">
                <a:effectLst/>
              </a:rPr>
              <a:t>Чи</a:t>
            </a:r>
            <a:r>
              <a:rPr lang="ru-RU" sz="2800" b="1" i="0" u="none" strike="noStrike" baseline="0" dirty="0">
                <a:effectLst/>
              </a:rPr>
              <a:t> доводилось Вам на </a:t>
            </a:r>
            <a:r>
              <a:rPr lang="uk-UA" sz="2800" b="1" i="0" u="none" strike="noStrike" baseline="0" dirty="0">
                <a:effectLst/>
              </a:rPr>
              <a:t>цій </a:t>
            </a:r>
            <a:r>
              <a:rPr lang="ru-RU" sz="2800" b="1" i="0" u="none" strike="noStrike" baseline="0" dirty="0" err="1">
                <a:effectLst/>
              </a:rPr>
              <a:t>сесії</a:t>
            </a:r>
            <a:r>
              <a:rPr lang="ru-RU" sz="2800" b="1" i="0" u="none" strike="noStrike" baseline="0" dirty="0">
                <a:effectLst/>
              </a:rPr>
              <a:t> «</a:t>
            </a:r>
            <a:r>
              <a:rPr lang="ru-RU" sz="2800" b="1" i="0" u="none" strike="noStrike" baseline="0" dirty="0" err="1">
                <a:effectLst/>
              </a:rPr>
              <a:t>віддячувати</a:t>
            </a:r>
            <a:r>
              <a:rPr lang="ru-RU" sz="2800" b="1" i="0" u="none" strike="noStrike" baseline="0" dirty="0">
                <a:effectLst/>
              </a:rPr>
              <a:t>» </a:t>
            </a:r>
            <a:r>
              <a:rPr lang="ru-RU" sz="2800" b="1" i="0" u="none" strike="noStrike" baseline="0" dirty="0" err="1">
                <a:effectLst/>
              </a:rPr>
              <a:t>викладач</a:t>
            </a:r>
            <a:r>
              <a:rPr lang="uk-UA" sz="2800" b="1" i="0" u="none" strike="noStrike" baseline="0" dirty="0" err="1">
                <a:effectLst/>
              </a:rPr>
              <a:t>еві</a:t>
            </a:r>
            <a:r>
              <a:rPr lang="ru-RU" sz="2800" b="1" i="0" u="none" strike="noStrike" baseline="0" dirty="0">
                <a:effectLst/>
              </a:rPr>
              <a:t> за </a:t>
            </a:r>
            <a:r>
              <a:rPr lang="ru-RU" sz="2800" b="1" i="0" u="none" strike="noStrike" baseline="0" dirty="0" err="1">
                <a:effectLst/>
              </a:rPr>
              <a:t>оцінку</a:t>
            </a:r>
            <a:r>
              <a:rPr lang="ru-RU" sz="2800" b="1" i="0" u="none" strike="noStrike" baseline="0" dirty="0">
                <a:effectLst/>
              </a:rPr>
              <a:t> </a:t>
            </a:r>
            <a:r>
              <a:rPr lang="ru-RU" sz="2800" b="1" i="0" u="none" strike="noStrike" baseline="0" dirty="0" err="1">
                <a:effectLst/>
              </a:rPr>
              <a:t>знань</a:t>
            </a:r>
            <a:r>
              <a:rPr lang="ru-RU" sz="2800" b="1" i="0" u="none" strike="noStrike" baseline="0" dirty="0">
                <a:effectLst/>
              </a:rPr>
              <a:t> </a:t>
            </a:r>
            <a:endParaRPr lang="ru-RU" sz="2800" baseline="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Лист1!$AU$7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Лист1!$AT$8:$AT$10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хочу</c:v>
                </c:pt>
              </c:strCache>
            </c:strRef>
          </c:cat>
          <c:val>
            <c:numRef>
              <c:f>Лист1!$AU$8:$AU$10</c:f>
              <c:numCache>
                <c:formatCode>General</c:formatCode>
                <c:ptCount val="3"/>
                <c:pt idx="0">
                  <c:v>28</c:v>
                </c:pt>
                <c:pt idx="1">
                  <c:v>3154</c:v>
                </c:pt>
                <c:pt idx="2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F5-4615-8E5B-9EB5368C6FAF}"/>
            </c:ext>
          </c:extLst>
        </c:ser>
        <c:ser>
          <c:idx val="1"/>
          <c:order val="1"/>
          <c:tx>
            <c:strRef>
              <c:f>Лист1!$AV$7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Лист1!$AT$8:$AT$10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хочу</c:v>
                </c:pt>
              </c:strCache>
            </c:strRef>
          </c:cat>
          <c:val>
            <c:numRef>
              <c:f>Лист1!$AV$8:$AV$10</c:f>
              <c:numCache>
                <c:formatCode>0.00%</c:formatCode>
                <c:ptCount val="3"/>
                <c:pt idx="0">
                  <c:v>8.5995085995085995E-3</c:v>
                </c:pt>
                <c:pt idx="1">
                  <c:v>0.96867321867321865</c:v>
                </c:pt>
                <c:pt idx="2">
                  <c:v>2.2420147420147422E-2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F5-4615-8E5B-9EB5368C6F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Економічний</c:v>
                </c:pt>
                <c:pt idx="1">
                  <c:v>ІБХБ</c:v>
                </c:pt>
                <c:pt idx="2">
                  <c:v>Факультет фізкультури </c:v>
                </c:pt>
                <c:pt idx="3">
                  <c:v>Факультет історії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7F-4059-B345-9CFE478F09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Економічний</c:v>
                </c:pt>
                <c:pt idx="1">
                  <c:v>ІБХБ</c:v>
                </c:pt>
                <c:pt idx="2">
                  <c:v>Факультет фізкультури </c:v>
                </c:pt>
                <c:pt idx="3">
                  <c:v>Факультет історії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7F-4059-B345-9CFE478F0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995744"/>
        <c:axId val="425993000"/>
      </c:barChart>
      <c:catAx>
        <c:axId val="42599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993000"/>
        <c:crosses val="autoZero"/>
        <c:auto val="1"/>
        <c:lblAlgn val="ctr"/>
        <c:lblOffset val="100"/>
        <c:noMultiLvlLbl val="0"/>
      </c:catAx>
      <c:valAx>
        <c:axId val="42599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99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ВИКОРИСТАННЯ</a:t>
            </a:r>
            <a:r>
              <a:rPr lang="ru-RU" sz="2800" baseline="0" dirty="0"/>
              <a:t> РЕСУРСІВ</a:t>
            </a:r>
            <a:endParaRPr lang="ru-RU" sz="2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323241755210722"/>
          <c:y val="0.18261939931068438"/>
          <c:w val="0.74694702964235693"/>
          <c:h val="0.439480958528632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Лист1!$AJ$7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Лист1!$AH$8:$AH$15</c:f>
              <c:strCache>
                <c:ptCount val="8"/>
                <c:pt idx="0">
                  <c:v>Google Meet</c:v>
                </c:pt>
                <c:pt idx="1">
                  <c:v>MOODLE</c:v>
                </c:pt>
                <c:pt idx="2">
                  <c:v>Електронна пошта</c:v>
                </c:pt>
                <c:pt idx="3">
                  <c:v>Viber</c:v>
                </c:pt>
                <c:pt idx="4">
                  <c:v>Telegram</c:v>
                </c:pt>
                <c:pt idx="5">
                  <c:v>Zoom</c:v>
                </c:pt>
                <c:pt idx="6">
                  <c:v>Google Classroom</c:v>
                </c:pt>
                <c:pt idx="7">
                  <c:v>Інше</c:v>
                </c:pt>
              </c:strCache>
            </c:strRef>
          </c:cat>
          <c:val>
            <c:numRef>
              <c:f>Лист1!$AJ$8:$AJ$15</c:f>
              <c:numCache>
                <c:formatCode>0.00%</c:formatCode>
                <c:ptCount val="8"/>
                <c:pt idx="0">
                  <c:v>0.730036855036855</c:v>
                </c:pt>
                <c:pt idx="1">
                  <c:v>0.7567567567567568</c:v>
                </c:pt>
                <c:pt idx="2">
                  <c:v>0.65816953316953319</c:v>
                </c:pt>
                <c:pt idx="3">
                  <c:v>0.23587223587223588</c:v>
                </c:pt>
                <c:pt idx="4">
                  <c:v>0.35626535626535627</c:v>
                </c:pt>
                <c:pt idx="5">
                  <c:v>7.1560196560196562E-2</c:v>
                </c:pt>
                <c:pt idx="6">
                  <c:v>8.4459459459459457E-2</c:v>
                </c:pt>
                <c:pt idx="7">
                  <c:v>1.1977886977886978E-2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6F-4E32-9D3F-D306D306F4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5994568"/>
        <c:axId val="425997312"/>
      </c:barChart>
      <c:catAx>
        <c:axId val="425994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425997312"/>
        <c:crosses val="autoZero"/>
        <c:auto val="1"/>
        <c:lblAlgn val="ctr"/>
        <c:lblOffset val="100"/>
        <c:noMultiLvlLbl val="0"/>
      </c:catAx>
      <c:valAx>
        <c:axId val="42599731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2800" b="1" baseline="0"/>
            </a:pPr>
            <a:endParaRPr lang="ru-RU"/>
          </a:p>
        </c:txPr>
        <c:crossAx val="425994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ТРУДНОЩІ</a:t>
            </a:r>
            <a:r>
              <a:rPr lang="ru-RU" sz="2800" baseline="0" dirty="0"/>
              <a:t> ПРИ НАВЧАННІ</a:t>
            </a:r>
            <a:endParaRPr lang="ru-RU" sz="2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790894302817309"/>
          <c:y val="0.19108706852138074"/>
          <c:w val="0.42689945332987095"/>
          <c:h val="0.7522411128284389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Лист1!$AM$7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Лист1!$AK$8:$AK$18</c:f>
              <c:strCache>
                <c:ptCount val="11"/>
                <c:pt idx="0">
                  <c:v>0.неритмічність комунікації з науково-педагогічним працівником</c:v>
                </c:pt>
                <c:pt idx="1">
                  <c:v>1.відсутність чітких вимог до виконання завдань</c:v>
                </c:pt>
                <c:pt idx="2">
                  <c:v>2.відсутність комплексу навчально-методичного забезпечення дисципліни в системі «MOODLE»</c:v>
                </c:pt>
                <c:pt idx="3">
                  <c:v>3.відсутність постійного доступу до Інтернету</c:v>
                </c:pt>
                <c:pt idx="4">
                  <c:v>4.відсутність допоміжних матеріалів для виконання завдань (підручник, посібник, конспект лекцій)</c:v>
                </c:pt>
                <c:pt idx="5">
                  <c:v>5.ускладнена можливість отримання інформації щодо оцінок</c:v>
                </c:pt>
                <c:pt idx="6">
                  <c:v>6.неможливість з об’єктивних причин вчасно виконувати завдання</c:v>
                </c:pt>
                <c:pt idx="7">
                  <c:v>7.незручність користування системою «MOODLE» та іншими дистанційними технологіями навчання</c:v>
                </c:pt>
                <c:pt idx="8">
                  <c:v>8.відсутність доступу до системи «MOODLE»</c:v>
                </c:pt>
                <c:pt idx="9">
                  <c:v>9.у мене не було жодних труднощів</c:v>
                </c:pt>
                <c:pt idx="10">
                  <c:v>Інше</c:v>
                </c:pt>
              </c:strCache>
            </c:strRef>
          </c:cat>
          <c:val>
            <c:numRef>
              <c:f>Лист1!$AM$8:$AM$18</c:f>
              <c:numCache>
                <c:formatCode>0.00%</c:formatCode>
                <c:ptCount val="11"/>
                <c:pt idx="0">
                  <c:v>2.5184275184275184E-2</c:v>
                </c:pt>
                <c:pt idx="1">
                  <c:v>3.3169533169533166E-2</c:v>
                </c:pt>
                <c:pt idx="2">
                  <c:v>3.6547911547911545E-2</c:v>
                </c:pt>
                <c:pt idx="3">
                  <c:v>9.0294840294840292E-2</c:v>
                </c:pt>
                <c:pt idx="4">
                  <c:v>2.9484029484029485E-2</c:v>
                </c:pt>
                <c:pt idx="5">
                  <c:v>4.1769041769041768E-2</c:v>
                </c:pt>
                <c:pt idx="6">
                  <c:v>6.2960687960687961E-2</c:v>
                </c:pt>
                <c:pt idx="7">
                  <c:v>5.0061425061425059E-2</c:v>
                </c:pt>
                <c:pt idx="8">
                  <c:v>2.14987714987715E-2</c:v>
                </c:pt>
                <c:pt idx="9">
                  <c:v>0.79054054054054057</c:v>
                </c:pt>
                <c:pt idx="10">
                  <c:v>1.167076167076167E-2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F-48FF-8FB6-F07E4FE7A5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25997704"/>
        <c:axId val="425999664"/>
      </c:barChart>
      <c:catAx>
        <c:axId val="425997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425999664"/>
        <c:crosses val="autoZero"/>
        <c:auto val="1"/>
        <c:lblAlgn val="ctr"/>
        <c:lblOffset val="100"/>
        <c:noMultiLvlLbl val="0"/>
      </c:catAx>
      <c:valAx>
        <c:axId val="4259996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259977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ЧИ</a:t>
            </a:r>
            <a:r>
              <a:rPr lang="ru-RU" sz="2800" baseline="0" dirty="0"/>
              <a:t> ДАВАЛИ КОМЕНТАРІ І РЕКОМЕНДАЦІЇ ПІД ЧАС ПОПЕРЕДНІХ ОПИТУВАНЬ</a:t>
            </a:r>
            <a:endParaRPr lang="ru-RU" sz="2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Лист1!$AX$7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Лист1!$AW$8:$AW$9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Лист1!$AX$8:$AX$9</c:f>
              <c:numCache>
                <c:formatCode>General</c:formatCode>
                <c:ptCount val="2"/>
                <c:pt idx="0">
                  <c:v>1150</c:v>
                </c:pt>
                <c:pt idx="1">
                  <c:v>2105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E6-443E-B0FC-60CABF20CE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rgbClr val="9BBB59">
        <a:lumMod val="40000"/>
        <a:lumOff val="6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Чіткість, доступність, логічність</a:t>
            </a:r>
            <a:r>
              <a:rPr lang="ru-RU" sz="2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і зрозумілість викладу матеріалу, вміння зацікавити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488854968066903"/>
          <c:y val="1.375338555288068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Лист1!$H$7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Лист1!$H$8:$H$12</c:f>
              <c:numCache>
                <c:formatCode>General</c:formatCode>
                <c:ptCount val="5"/>
                <c:pt idx="0">
                  <c:v>66</c:v>
                </c:pt>
                <c:pt idx="1">
                  <c:v>60</c:v>
                </c:pt>
                <c:pt idx="2">
                  <c:v>157</c:v>
                </c:pt>
                <c:pt idx="3">
                  <c:v>474</c:v>
                </c:pt>
                <c:pt idx="4">
                  <c:v>2499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0-4B4F-957A-6CA836222E34}"/>
            </c:ext>
          </c:extLst>
        </c:ser>
        <c:ser>
          <c:idx val="1"/>
          <c:order val="1"/>
          <c:tx>
            <c:strRef>
              <c:f>Лист1!$I$7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Лист1!$I$8:$I$12</c:f>
              <c:numCache>
                <c:formatCode>0.00%</c:formatCode>
                <c:ptCount val="5"/>
                <c:pt idx="0">
                  <c:v>2.0270270270270271E-2</c:v>
                </c:pt>
                <c:pt idx="1">
                  <c:v>1.8427518427518427E-2</c:v>
                </c:pt>
                <c:pt idx="2">
                  <c:v>4.8218673218673222E-2</c:v>
                </c:pt>
                <c:pt idx="3">
                  <c:v>0.14557739557739557</c:v>
                </c:pt>
                <c:pt idx="4">
                  <c:v>0.76750614250614246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D0-4B4F-957A-6CA836222E3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ЧИ</a:t>
            </a:r>
            <a:r>
              <a:rPr lang="ru-RU" sz="2800" baseline="0" dirty="0"/>
              <a:t> ВІДЧУЛИ ПОЗИТИВНІ ЗМІНИ ВНАСЛІДОК ЗАУВАЖЕНЬ</a:t>
            </a:r>
            <a:endParaRPr lang="ru-RU" sz="2800" dirty="0"/>
          </a:p>
        </c:rich>
      </c:tx>
      <c:layout>
        <c:manualLayout>
          <c:xMode val="edge"/>
          <c:yMode val="edge"/>
          <c:x val="0.1959526438044262"/>
          <c:y val="3.631647211413748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Лист1!$BA$7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Лист1!$AZ$8:$AZ$11</c:f>
              <c:strCache>
                <c:ptCount val="4"/>
                <c:pt idx="0">
                  <c:v>Так, відчув(-ла)</c:v>
                </c:pt>
                <c:pt idx="1">
                  <c:v>Ні, не відчув(-ла)</c:v>
                </c:pt>
                <c:pt idx="2">
                  <c:v>Не робив(-ла) зауваження</c:v>
                </c:pt>
                <c:pt idx="3">
                  <c:v>Важко відповісти</c:v>
                </c:pt>
              </c:strCache>
            </c:strRef>
          </c:cat>
          <c:val>
            <c:numRef>
              <c:f>Лист1!$BA$8:$BA$11</c:f>
              <c:numCache>
                <c:formatCode>General</c:formatCode>
                <c:ptCount val="4"/>
                <c:pt idx="0">
                  <c:v>546</c:v>
                </c:pt>
                <c:pt idx="1">
                  <c:v>205</c:v>
                </c:pt>
                <c:pt idx="2">
                  <c:v>1975</c:v>
                </c:pt>
                <c:pt idx="3">
                  <c:v>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34-4CC6-A7F9-44B75E12D3C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rgbClr val="9BBB59">
        <a:lumMod val="40000"/>
        <a:lumOff val="60000"/>
      </a:srgb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Академічність (глибоке володіння предметом,</a:t>
            </a:r>
            <a:r>
              <a:rPr lang="ru-RU" sz="2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широка ерудиція)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Лист1!$Q$7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Лист1!$Q$8:$Q$12</c:f>
              <c:numCache>
                <c:formatCode>General</c:formatCode>
                <c:ptCount val="5"/>
                <c:pt idx="0">
                  <c:v>46</c:v>
                </c:pt>
                <c:pt idx="1">
                  <c:v>21</c:v>
                </c:pt>
                <c:pt idx="2">
                  <c:v>78</c:v>
                </c:pt>
                <c:pt idx="3">
                  <c:v>345</c:v>
                </c:pt>
                <c:pt idx="4">
                  <c:v>2766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E9-46C0-A9B5-D2DAF14B97A3}"/>
            </c:ext>
          </c:extLst>
        </c:ser>
        <c:ser>
          <c:idx val="1"/>
          <c:order val="1"/>
          <c:tx>
            <c:strRef>
              <c:f>Лист1!$R$7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Лист1!$R$8:$R$12</c:f>
              <c:numCache>
                <c:formatCode>0.00%</c:formatCode>
                <c:ptCount val="5"/>
                <c:pt idx="0">
                  <c:v>1.4127764127764128E-2</c:v>
                </c:pt>
                <c:pt idx="1">
                  <c:v>6.4496314496314492E-3</c:v>
                </c:pt>
                <c:pt idx="2">
                  <c:v>2.3955773955773956E-2</c:v>
                </c:pt>
                <c:pt idx="3">
                  <c:v>0.10595823095823095</c:v>
                </c:pt>
                <c:pt idx="4">
                  <c:v>0.84950859950859947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E9-46C0-A9B5-D2DAF14B97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uk-UA" sz="2800"/>
              <a:t>Коректність, доброзичливість і тактовність до</a:t>
            </a:r>
            <a:r>
              <a:rPr lang="uk-UA" sz="2800" baseline="0"/>
              <a:t> студентів</a:t>
            </a:r>
            <a:endParaRPr lang="ru-RU" sz="280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Лист1!$W$7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Лист1!$W$8:$W$12</c:f>
              <c:numCache>
                <c:formatCode>General</c:formatCode>
                <c:ptCount val="5"/>
                <c:pt idx="0">
                  <c:v>63</c:v>
                </c:pt>
                <c:pt idx="1">
                  <c:v>42</c:v>
                </c:pt>
                <c:pt idx="2">
                  <c:v>105</c:v>
                </c:pt>
                <c:pt idx="3">
                  <c:v>392</c:v>
                </c:pt>
                <c:pt idx="4">
                  <c:v>2654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96-4532-8873-F0E915F2048F}"/>
            </c:ext>
          </c:extLst>
        </c:ser>
        <c:ser>
          <c:idx val="1"/>
          <c:order val="1"/>
          <c:tx>
            <c:strRef>
              <c:f>Лист1!$X$7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Лист1!$X$8:$X$12</c:f>
              <c:numCache>
                <c:formatCode>0.00%</c:formatCode>
                <c:ptCount val="5"/>
                <c:pt idx="0">
                  <c:v>1.9348894348894349E-2</c:v>
                </c:pt>
                <c:pt idx="1">
                  <c:v>1.2899262899262898E-2</c:v>
                </c:pt>
                <c:pt idx="2">
                  <c:v>3.2248157248157251E-2</c:v>
                </c:pt>
                <c:pt idx="3">
                  <c:v>0.12039312039312039</c:v>
                </c:pt>
                <c:pt idx="4">
                  <c:v>0.81511056511056512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96-4532-8873-F0E915F204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err="1"/>
              <a:t>Комфортне</a:t>
            </a:r>
            <a:r>
              <a:rPr lang="ru-RU" sz="2800" baseline="0" dirty="0"/>
              <a:t> </a:t>
            </a:r>
            <a:r>
              <a:rPr lang="ru-RU" sz="2800" baseline="0" dirty="0" err="1"/>
              <a:t>середовище</a:t>
            </a:r>
            <a:r>
              <a:rPr lang="ru-RU" sz="2800" baseline="0" dirty="0"/>
              <a:t>, де </a:t>
            </a:r>
            <a:r>
              <a:rPr lang="ru-RU" sz="2800" baseline="0" dirty="0" err="1"/>
              <a:t>кожен</a:t>
            </a:r>
            <a:r>
              <a:rPr lang="ru-RU" sz="2800" baseline="0" dirty="0"/>
              <a:t> студент </a:t>
            </a:r>
            <a:r>
              <a:rPr lang="ru-RU" sz="2800" baseline="0" dirty="0" err="1"/>
              <a:t>може</a:t>
            </a:r>
            <a:r>
              <a:rPr lang="ru-RU" sz="2800" baseline="0" dirty="0"/>
              <a:t> </a:t>
            </a:r>
            <a:r>
              <a:rPr lang="ru-RU" sz="2800" baseline="0" dirty="0" err="1"/>
              <a:t>проявити</a:t>
            </a:r>
            <a:r>
              <a:rPr lang="ru-RU" sz="2800" baseline="0" dirty="0"/>
              <a:t> себе</a:t>
            </a:r>
            <a:endParaRPr lang="ru-RU" sz="2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Лист1!$AC$7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Лист1!$AC$8:$AC$12</c:f>
              <c:numCache>
                <c:formatCode>General</c:formatCode>
                <c:ptCount val="5"/>
                <c:pt idx="0">
                  <c:v>69</c:v>
                </c:pt>
                <c:pt idx="1">
                  <c:v>57</c:v>
                </c:pt>
                <c:pt idx="2">
                  <c:v>165</c:v>
                </c:pt>
                <c:pt idx="3">
                  <c:v>509</c:v>
                </c:pt>
                <c:pt idx="4">
                  <c:v>2456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63-4CDE-9439-F413E7CB3B9A}"/>
            </c:ext>
          </c:extLst>
        </c:ser>
        <c:ser>
          <c:idx val="1"/>
          <c:order val="1"/>
          <c:tx>
            <c:strRef>
              <c:f>Лист1!$AD$7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Лист1!$AD$8:$AD$12</c:f>
              <c:numCache>
                <c:formatCode>0.00%</c:formatCode>
                <c:ptCount val="5"/>
                <c:pt idx="0">
                  <c:v>2.119164619164619E-2</c:v>
                </c:pt>
                <c:pt idx="1">
                  <c:v>1.7506142506142505E-2</c:v>
                </c:pt>
                <c:pt idx="2">
                  <c:v>5.0675675675675678E-2</c:v>
                </c:pt>
                <c:pt idx="3">
                  <c:v>0.15632678132678132</c:v>
                </c:pt>
                <c:pt idx="4">
                  <c:v>0.75429975429975427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63-4CDE-9439-F413E7CB3B9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Лист1!$E$7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Лист1!$E$8:$E$12</c:f>
              <c:numCache>
                <c:formatCode>General</c:formatCode>
                <c:ptCount val="5"/>
                <c:pt idx="0">
                  <c:v>64</c:v>
                </c:pt>
                <c:pt idx="1">
                  <c:v>56</c:v>
                </c:pt>
                <c:pt idx="2">
                  <c:v>131</c:v>
                </c:pt>
                <c:pt idx="3">
                  <c:v>506</c:v>
                </c:pt>
                <c:pt idx="4">
                  <c:v>2499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15-4D5B-B534-873D185F4E1D}"/>
            </c:ext>
          </c:extLst>
        </c:ser>
        <c:ser>
          <c:idx val="1"/>
          <c:order val="1"/>
          <c:tx>
            <c:strRef>
              <c:f>Лист1!$F$7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Лист1!$F$8:$F$12</c:f>
              <c:numCache>
                <c:formatCode>0.00%</c:formatCode>
                <c:ptCount val="5"/>
                <c:pt idx="0">
                  <c:v>1.9656019656019656E-2</c:v>
                </c:pt>
                <c:pt idx="1">
                  <c:v>1.7199017199017199E-2</c:v>
                </c:pt>
                <c:pt idx="2">
                  <c:v>4.0233415233415233E-2</c:v>
                </c:pt>
                <c:pt idx="3">
                  <c:v>0.1554054054054054</c:v>
                </c:pt>
                <c:pt idx="4">
                  <c:v>0.76750614250614246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15-4D5B-B534-873D185F4E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/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Використання</a:t>
            </a:r>
            <a:r>
              <a:rPr lang="ru-RU" sz="2800" baseline="0"/>
              <a:t> активних методів проведення занять (дискусій, рольових ігор, презентацій)</a:t>
            </a:r>
            <a:endParaRPr lang="ru-RU" sz="28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Лист1!$K$8:$K$12</c:f>
              <c:numCache>
                <c:formatCode>General</c:formatCode>
                <c:ptCount val="5"/>
                <c:pt idx="0">
                  <c:v>98</c:v>
                </c:pt>
                <c:pt idx="1">
                  <c:v>96</c:v>
                </c:pt>
                <c:pt idx="2">
                  <c:v>276</c:v>
                </c:pt>
                <c:pt idx="3">
                  <c:v>613</c:v>
                </c:pt>
                <c:pt idx="4">
                  <c:v>2173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62-4BD0-8BCF-DC353B74F6E1}"/>
            </c:ext>
          </c:extLst>
        </c:ser>
        <c:ser>
          <c:idx val="1"/>
          <c:order val="1"/>
          <c:tx>
            <c:strRef>
              <c:f>Лист1!$L$7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Лист1!$L$8:$L$12</c:f>
              <c:numCache>
                <c:formatCode>0.00%</c:formatCode>
                <c:ptCount val="5"/>
                <c:pt idx="0">
                  <c:v>3.0098280098280097E-2</c:v>
                </c:pt>
                <c:pt idx="1">
                  <c:v>2.9484029484029485E-2</c:v>
                </c:pt>
                <c:pt idx="2">
                  <c:v>8.476658476658476E-2</c:v>
                </c:pt>
                <c:pt idx="3">
                  <c:v>0.18826781326781328</c:v>
                </c:pt>
                <c:pt idx="4">
                  <c:v>0.66738329238329241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62-4BD0-8BCF-DC353B74F6E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Вміння</a:t>
            </a:r>
            <a:r>
              <a:rPr lang="ru-RU" sz="2800" baseline="0"/>
              <a:t> пов</a:t>
            </a:r>
            <a:r>
              <a:rPr lang="en-US" sz="2800" baseline="0"/>
              <a:t>'</a:t>
            </a:r>
            <a:r>
              <a:rPr lang="uk-UA" sz="2800" baseline="0"/>
              <a:t>язати теоретичний матеріал з практикою</a:t>
            </a:r>
            <a:endParaRPr lang="ru-RU" sz="28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Лист1!$T$7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Лист1!$T$8:$T$12</c:f>
              <c:numCache>
                <c:formatCode>General</c:formatCode>
                <c:ptCount val="5"/>
                <c:pt idx="0">
                  <c:v>60</c:v>
                </c:pt>
                <c:pt idx="1">
                  <c:v>51</c:v>
                </c:pt>
                <c:pt idx="2">
                  <c:v>143</c:v>
                </c:pt>
                <c:pt idx="3">
                  <c:v>508</c:v>
                </c:pt>
                <c:pt idx="4">
                  <c:v>2494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B5-411A-B36F-95F995F92C55}"/>
            </c:ext>
          </c:extLst>
        </c:ser>
        <c:ser>
          <c:idx val="1"/>
          <c:order val="1"/>
          <c:tx>
            <c:strRef>
              <c:f>Лист1!$U$7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Лист1!$U$8:$U$12</c:f>
              <c:numCache>
                <c:formatCode>0.00%</c:formatCode>
                <c:ptCount val="5"/>
                <c:pt idx="0">
                  <c:v>1.8427518427518427E-2</c:v>
                </c:pt>
                <c:pt idx="1">
                  <c:v>1.5663390663390665E-2</c:v>
                </c:pt>
                <c:pt idx="2">
                  <c:v>4.3918918918918921E-2</c:v>
                </c:pt>
                <c:pt idx="3">
                  <c:v>0.15601965601965603</c:v>
                </c:pt>
                <c:pt idx="4">
                  <c:v>0.76597051597051602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B5-411A-B36F-95F995F92C5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 i="0"/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Висока</a:t>
            </a:r>
            <a:r>
              <a:rPr lang="ru-RU" sz="2800" baseline="0"/>
              <a:t> к</a:t>
            </a:r>
            <a:r>
              <a:rPr lang="ru-RU" sz="2800"/>
              <a:t>ультура</a:t>
            </a:r>
            <a:r>
              <a:rPr lang="ru-RU" sz="2800" baseline="0"/>
              <a:t> мовлення, уміння чітко висловлювати думки</a:t>
            </a:r>
            <a:endParaRPr lang="ru-RU" sz="28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Лист1!$Z$7</c:f>
              <c:strCache>
                <c:ptCount val="1"/>
                <c:pt idx="0">
                  <c:v>Кількість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Лист1!$Z$8:$Z$12</c:f>
              <c:numCache>
                <c:formatCode>General</c:formatCode>
                <c:ptCount val="5"/>
                <c:pt idx="0">
                  <c:v>52</c:v>
                </c:pt>
                <c:pt idx="1">
                  <c:v>34</c:v>
                </c:pt>
                <c:pt idx="2">
                  <c:v>120</c:v>
                </c:pt>
                <c:pt idx="3">
                  <c:v>440</c:v>
                </c:pt>
                <c:pt idx="4">
                  <c:v>2610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DE-4AC4-BD16-9B3477EF59C6}"/>
            </c:ext>
          </c:extLst>
        </c:ser>
        <c:ser>
          <c:idx val="1"/>
          <c:order val="1"/>
          <c:tx>
            <c:strRef>
              <c:f>Лист1!$AA$7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Лист1!$AA$8:$AA$12</c:f>
              <c:numCache>
                <c:formatCode>0.00%</c:formatCode>
                <c:ptCount val="5"/>
                <c:pt idx="0">
                  <c:v>1.5970515970515971E-2</c:v>
                </c:pt>
                <c:pt idx="1">
                  <c:v>1.0442260442260442E-2</c:v>
                </c:pt>
                <c:pt idx="2">
                  <c:v>3.6855036855036855E-2</c:v>
                </c:pt>
                <c:pt idx="3">
                  <c:v>0.13513513513513514</c:v>
                </c:pt>
                <c:pt idx="4">
                  <c:v>0.80159705159705164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DE-4AC4-BD16-9B3477EF59C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0.77083</cdr:x>
      <cdr:y>0.78794</cdr:y>
    </cdr:from>
    <cdr:to>
      <cdr:x>0.98978</cdr:x>
      <cdr:y>1</cdr:y>
    </cdr:to>
    <cdr:pic>
      <cdr:nvPicPr>
        <cdr:cNvPr id="2" name="Рисунок 1" descr="У ЧНУ ім. Ю. Федьковича розпочалася реєстрація вступників: деталі | Новини">
          <a:extLst xmlns:a="http://schemas.openxmlformats.org/drawingml/2006/main">
            <a:ext uri="{FF2B5EF4-FFF2-40B4-BE49-F238E27FC236}">
              <a16:creationId xmlns:a16="http://schemas.microsoft.com/office/drawing/2014/main" xmlns="" id="{A7DEBD69-FC14-48A2-8123-0F357AF3EEF3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341229" y="5341583"/>
          <a:ext cx="2653332" cy="143758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E0569-CDE4-4081-BE9C-ABF741978917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5E4DC-77C4-4353-9FDA-3A73C35630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33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97219-517F-4BD0-ACC5-EDD56741BE7D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66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46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9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67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56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13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693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47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46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19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15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65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51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05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55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16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6E29-C527-4B5F-ADBF-CFC587C213BD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31395B-5660-4980-9FF5-E466283B49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2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 ЧНУ назвали найпопулярніші спеціальності серед абітурієнт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68989"/>
            <a:ext cx="5921958" cy="360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1631504" y="3876676"/>
            <a:ext cx="8928992" cy="286469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rgbClr val="B0100C"/>
                </a:solidFill>
                <a:latin typeface="Monotype Corsiva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200" dirty="0">
                <a:solidFill>
                  <a:srgbClr val="040E08"/>
                </a:solidFill>
                <a:latin typeface="Cambria" pitchFamily="18" charset="0"/>
              </a:rPr>
              <a:t>ПІДСУМКИ СОЦІОЛОГІЧНОГО ДОСЛІДЖЕННЯ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200" dirty="0">
                <a:solidFill>
                  <a:srgbClr val="040E08"/>
                </a:solidFill>
                <a:latin typeface="Cambria" pitchFamily="18" charset="0"/>
              </a:rPr>
              <a:t>«ВИКЛАДАЧ ОЧИМА СТУДЕНТІВ»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dirty="0">
                <a:solidFill>
                  <a:srgbClr val="040E08"/>
                </a:solidFill>
                <a:latin typeface="Cambria" pitchFamily="18" charset="0"/>
              </a:rPr>
              <a:t>(за результатами літньої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dirty="0">
                <a:solidFill>
                  <a:srgbClr val="040E08"/>
                </a:solidFill>
                <a:latin typeface="Cambria" pitchFamily="18" charset="0"/>
              </a:rPr>
              <a:t>екзаменаційної сесії 2023-2024 </a:t>
            </a:r>
            <a:r>
              <a:rPr lang="uk-UA" altLang="ru-RU" sz="2800" dirty="0" err="1">
                <a:solidFill>
                  <a:srgbClr val="040E08"/>
                </a:solidFill>
                <a:latin typeface="Cambria" pitchFamily="18" charset="0"/>
              </a:rPr>
              <a:t>н.р</a:t>
            </a:r>
            <a:r>
              <a:rPr lang="uk-UA" altLang="ru-RU" sz="2800" dirty="0">
                <a:solidFill>
                  <a:srgbClr val="040E08"/>
                </a:solidFill>
                <a:latin typeface="Cambria" pitchFamily="18" charset="0"/>
              </a:rPr>
              <a:t>.)</a:t>
            </a:r>
          </a:p>
          <a:p>
            <a:pPr>
              <a:spcBef>
                <a:spcPts val="0"/>
              </a:spcBef>
            </a:pPr>
            <a:endParaRPr lang="uk-UA" sz="1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C:\Users\user-03\Desktop\завантаження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78893"/>
            <a:ext cx="1656272" cy="160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22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1156"/>
              </p:ext>
            </p:extLst>
          </p:nvPr>
        </p:nvGraphicFramePr>
        <p:xfrm>
          <a:off x="3289738" y="157656"/>
          <a:ext cx="8713075" cy="652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" y="5420412"/>
            <a:ext cx="2653332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31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Ціни на навчання у Чернівецькому національному університеті - Українська  газета Час">
            <a:extLst>
              <a:ext uri="{FF2B5EF4-FFF2-40B4-BE49-F238E27FC236}">
                <a16:creationId xmlns:a16="http://schemas.microsoft.com/office/drawing/2014/main" xmlns="" id="{B11E76F1-FCA2-492E-958F-58379BE7C4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" y="5099901"/>
            <a:ext cx="2693542" cy="1758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786456"/>
              </p:ext>
            </p:extLst>
          </p:nvPr>
        </p:nvGraphicFramePr>
        <p:xfrm>
          <a:off x="3457903" y="294290"/>
          <a:ext cx="8481849" cy="625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782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79" y="179895"/>
            <a:ext cx="1927632" cy="1658331"/>
          </a:xfrm>
          <a:prstGeom prst="rect">
            <a:avLst/>
          </a:prstGeom>
        </p:spPr>
      </p:pic>
      <p:pic>
        <p:nvPicPr>
          <p:cNvPr id="4" name="Рисунок 3" descr="Чернівецький національний університет">
            <a:extLst>
              <a:ext uri="{FF2B5EF4-FFF2-40B4-BE49-F238E27FC236}">
                <a16:creationId xmlns:a16="http://schemas.microsoft.com/office/drawing/2014/main" xmlns="" id="{3FB62C74-B2BE-4132-935C-297AC22634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2781241" cy="2114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850418"/>
              </p:ext>
            </p:extLst>
          </p:nvPr>
        </p:nvGraphicFramePr>
        <p:xfrm>
          <a:off x="3342290" y="462455"/>
          <a:ext cx="8481847" cy="626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00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79" y="179895"/>
            <a:ext cx="1927632" cy="1658331"/>
          </a:xfrm>
          <a:prstGeom prst="rect">
            <a:avLst/>
          </a:prstGeom>
        </p:spPr>
      </p:pic>
      <p:pic>
        <p:nvPicPr>
          <p:cNvPr id="4" name="Рисунок 3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2274CA12-CF9E-4996-863C-4FAD992A75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71621"/>
            <a:ext cx="2441542" cy="17863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525835"/>
              </p:ext>
            </p:extLst>
          </p:nvPr>
        </p:nvGraphicFramePr>
        <p:xfrm>
          <a:off x="3442623" y="346842"/>
          <a:ext cx="8486617" cy="619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872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8BFAB0D2-DBBB-41BA-A029-AD552A1FA6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6" y="5029200"/>
            <a:ext cx="2895376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625653"/>
              </p:ext>
            </p:extLst>
          </p:nvPr>
        </p:nvGraphicFramePr>
        <p:xfrm>
          <a:off x="3436908" y="472966"/>
          <a:ext cx="8229575" cy="586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8BFAB0D2-DBBB-41BA-A029-AD552A1FA6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2" y="5029200"/>
            <a:ext cx="2895376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61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Відновлення Семінарської церкви ЧНУ імені Юрія Федьковича – перше у  рейтингу проєктів «Великої реставрації» | БукІнфо">
            <a:extLst>
              <a:ext uri="{FF2B5EF4-FFF2-40B4-BE49-F238E27FC236}">
                <a16:creationId xmlns:a16="http://schemas.microsoft.com/office/drawing/2014/main" xmlns="" id="{CC438E18-D1F5-4F75-A2BD-3182FACC0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2638244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967180"/>
              </p:ext>
            </p:extLst>
          </p:nvPr>
        </p:nvGraphicFramePr>
        <p:xfrm>
          <a:off x="3226676" y="154179"/>
          <a:ext cx="8765627" cy="658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411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507" y="106425"/>
            <a:ext cx="9521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на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плагіату</a:t>
            </a:r>
            <a:r>
              <a:rPr lang="ru-RU" dirty="0"/>
              <a:t> (у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факультетів</a:t>
            </a:r>
            <a:r>
              <a:rPr lang="ru-RU" dirty="0"/>
              <a:t>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75471315"/>
              </p:ext>
            </p:extLst>
          </p:nvPr>
        </p:nvGraphicFramePr>
        <p:xfrm>
          <a:off x="1545021" y="1491421"/>
          <a:ext cx="10352689" cy="518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698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65949"/>
              </p:ext>
            </p:extLst>
          </p:nvPr>
        </p:nvGraphicFramePr>
        <p:xfrm>
          <a:off x="3373821" y="210207"/>
          <a:ext cx="8292661" cy="62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8BFAB0D2-DBBB-41BA-A029-AD552A1FA6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2" y="5029200"/>
            <a:ext cx="2895376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82869" y="1495425"/>
            <a:ext cx="3573517" cy="1373900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ТАК – 0,9 %</a:t>
            </a:r>
          </a:p>
          <a:p>
            <a:r>
              <a:rPr lang="uk-UA" b="1" dirty="0">
                <a:solidFill>
                  <a:schemeClr val="tx1"/>
                </a:solidFill>
              </a:rPr>
              <a:t>НЕ ХОЧУ ВІДПОВІДАТИ – 2,1</a:t>
            </a:r>
          </a:p>
          <a:p>
            <a:r>
              <a:rPr lang="uk-UA" b="1" dirty="0">
                <a:solidFill>
                  <a:schemeClr val="tx1"/>
                </a:solidFill>
              </a:rPr>
              <a:t>НІ - 97</a:t>
            </a:r>
          </a:p>
        </p:txBody>
      </p:sp>
    </p:spTree>
    <p:extLst>
      <p:ext uri="{BB962C8B-B14F-4D97-AF65-F5344CB8AC3E}">
        <p14:creationId xmlns:p14="http://schemas.microsoft.com/office/powerpoint/2010/main" val="231007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59108323"/>
              </p:ext>
            </p:extLst>
          </p:nvPr>
        </p:nvGraphicFramePr>
        <p:xfrm>
          <a:off x="1828800" y="2237657"/>
          <a:ext cx="10131972" cy="438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44414" y="301229"/>
            <a:ext cx="9858703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Розподіл відповідей на питання: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доводилось Вам 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віддячувати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грішми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(факультети, де більше ніж 1% позитивних відповідей)</a:t>
            </a:r>
          </a:p>
        </p:txBody>
      </p:sp>
    </p:spTree>
    <p:extLst>
      <p:ext uri="{BB962C8B-B14F-4D97-AF65-F5344CB8AC3E}">
        <p14:creationId xmlns:p14="http://schemas.microsoft.com/office/powerpoint/2010/main" val="197432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6616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371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-03\Desktop\завантаження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83257"/>
            <a:ext cx="1973467" cy="188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Вступна кампанії у ЧНУ: подано більше десяти тисяч заяв » Чернівецький  промінь | Новини. Буковина. Чернівці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1447"/>
            <a:ext cx="2520162" cy="175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20162" y="1866507"/>
            <a:ext cx="9047264" cy="4585871"/>
          </a:xfrm>
          <a:prstGeom prst="rect">
            <a:avLst/>
          </a:prstGeom>
          <a:gradFill>
            <a:gsLst>
              <a:gs pos="50000">
                <a:srgbClr val="E2EFF2"/>
              </a:gs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/>
              <a:t>ТЕРМІНИ ПОВЕДЕННЯ ЗБОРУ ІНФОРМАЦІЇ</a:t>
            </a:r>
            <a:r>
              <a:rPr lang="uk-UA" sz="1600" dirty="0" smtClean="0"/>
              <a:t>: 28.10-08.11 2024 року</a:t>
            </a:r>
          </a:p>
          <a:p>
            <a:pPr algn="just"/>
            <a:endParaRPr lang="uk-UA" sz="1600" b="1" dirty="0" smtClean="0"/>
          </a:p>
          <a:p>
            <a:pPr algn="just"/>
            <a:r>
              <a:rPr lang="uk-UA" sz="1600" b="1" dirty="0" smtClean="0"/>
              <a:t>ЗАВДАННЯ ДОСЛІДЖЕННЯ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uk-UA" sz="1600" dirty="0" smtClean="0"/>
              <a:t>вивчення оцінок студентами якості освітніх послуг в Чернівецькому національному університеті імені Юрія Федьковича;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uk-UA" sz="1600" dirty="0" smtClean="0"/>
              <a:t>вивчення пропозицій студентів щодо покращення навчального процесу.</a:t>
            </a:r>
          </a:p>
          <a:p>
            <a:pPr algn="just"/>
            <a:r>
              <a:rPr lang="uk-UA" sz="1600" b="1" dirty="0" smtClean="0"/>
              <a:t>МЕТОД </a:t>
            </a:r>
            <a:r>
              <a:rPr lang="uk-UA" sz="1600" b="1" dirty="0"/>
              <a:t>ЗБОРУ ІНФОРМАЦІЇ</a:t>
            </a:r>
            <a:r>
              <a:rPr lang="uk-UA" sz="1600" dirty="0"/>
              <a:t> – опитування 				методом анкетування (</a:t>
            </a:r>
            <a:r>
              <a:rPr lang="uk-UA" sz="1600" dirty="0" err="1"/>
              <a:t>самозаповнення</a:t>
            </a:r>
            <a:r>
              <a:rPr lang="uk-UA" sz="1600" dirty="0"/>
              <a:t>) </a:t>
            </a:r>
          </a:p>
          <a:p>
            <a:pPr algn="just"/>
            <a:r>
              <a:rPr lang="uk-UA" sz="1600" b="1" dirty="0"/>
              <a:t>	СПОСІБ ЗБОРУ ІНФОРМАЦІЇ </a:t>
            </a:r>
            <a:r>
              <a:rPr lang="uk-UA" sz="1600" dirty="0"/>
              <a:t>онлайн за 					допомогою </a:t>
            </a:r>
            <a:r>
              <a:rPr lang="en-US" sz="1600" dirty="0"/>
              <a:t>Google</a:t>
            </a:r>
            <a:r>
              <a:rPr lang="ru-RU" sz="1600" dirty="0"/>
              <a:t>-</a:t>
            </a:r>
            <a:r>
              <a:rPr lang="uk-UA" sz="1600" dirty="0"/>
              <a:t>форми</a:t>
            </a:r>
          </a:p>
          <a:p>
            <a:pPr algn="just"/>
            <a:r>
              <a:rPr lang="uk-UA" sz="1600" dirty="0"/>
              <a:t> Програма підрахунку результатів розроблена студенткою ОП «</a:t>
            </a:r>
            <a:r>
              <a:rPr lang="uk-UA" sz="1600" dirty="0" err="1"/>
              <a:t>Алгоритмичне</a:t>
            </a:r>
            <a:r>
              <a:rPr lang="uk-UA" sz="1600" dirty="0"/>
              <a:t> та програмне забезпечення </a:t>
            </a:r>
            <a:r>
              <a:rPr lang="uk-UA" sz="1600" dirty="0" err="1"/>
              <a:t>комп</a:t>
            </a:r>
            <a:r>
              <a:rPr lang="en-US" sz="1600" dirty="0"/>
              <a:t>’</a:t>
            </a:r>
            <a:r>
              <a:rPr lang="uk-UA" sz="1600" dirty="0" err="1"/>
              <a:t>ютерних</a:t>
            </a:r>
            <a:r>
              <a:rPr lang="uk-UA" sz="1600" dirty="0"/>
              <a:t> систем» </a:t>
            </a:r>
            <a:r>
              <a:rPr lang="uk-UA" sz="1600" dirty="0" err="1"/>
              <a:t>Іглінською</a:t>
            </a:r>
            <a:r>
              <a:rPr lang="uk-UA" sz="1600" dirty="0"/>
              <a:t> Єлизаветою (керівник – доцент </a:t>
            </a:r>
            <a:r>
              <a:rPr lang="uk-UA" sz="1600" dirty="0" err="1"/>
              <a:t>Фратавчан</a:t>
            </a:r>
            <a:r>
              <a:rPr lang="uk-UA" sz="1600" dirty="0"/>
              <a:t> Валерій Григорович)</a:t>
            </a:r>
          </a:p>
          <a:p>
            <a:pPr algn="just"/>
            <a:r>
              <a:rPr lang="uk-UA" sz="1600" b="1" dirty="0"/>
              <a:t>КІЛЬКІСТЬ УЧАСНИКІВ ДОСЛІДЖЕННЯ</a:t>
            </a:r>
          </a:p>
          <a:p>
            <a:pPr lvl="0" algn="just"/>
            <a:r>
              <a:rPr lang="uk-UA" sz="1600" b="1" dirty="0"/>
              <a:t>1010 </a:t>
            </a:r>
            <a:r>
              <a:rPr lang="uk-UA" sz="1600" dirty="0"/>
              <a:t>респондентів, було заповнено </a:t>
            </a:r>
            <a:r>
              <a:rPr lang="uk-UA" sz="1600" b="1" dirty="0">
                <a:solidFill>
                  <a:prstClr val="black"/>
                </a:solidFill>
              </a:rPr>
              <a:t>3032 </a:t>
            </a:r>
            <a:r>
              <a:rPr lang="uk-UA" sz="1600" dirty="0"/>
              <a:t>анкети з усіх факультетів, результати можна вважати репрезентативними щодо генеральної сукупності</a:t>
            </a:r>
          </a:p>
          <a:p>
            <a:pPr algn="just"/>
            <a:endParaRPr lang="uk-UA" dirty="0" smtClean="0"/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61793" y="331038"/>
            <a:ext cx="6348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ПРОВЕДЕНО СОЦІОЛОГІЧНОЮ ЛАБОРАТОРІЄЮ ЧНУ </a:t>
            </a:r>
          </a:p>
        </p:txBody>
      </p:sp>
    </p:spTree>
    <p:extLst>
      <p:ext uri="{BB962C8B-B14F-4D97-AF65-F5344CB8AC3E}">
        <p14:creationId xmlns:p14="http://schemas.microsoft.com/office/powerpoint/2010/main" val="1268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491167"/>
              </p:ext>
            </p:extLst>
          </p:nvPr>
        </p:nvGraphicFramePr>
        <p:xfrm>
          <a:off x="73572" y="0"/>
          <a:ext cx="12118428" cy="677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256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7054" cy="1545996"/>
          </a:xfrm>
          <a:prstGeom prst="rect">
            <a:avLst/>
          </a:prstGeom>
        </p:spPr>
      </p:pic>
      <p:pic>
        <p:nvPicPr>
          <p:cNvPr id="5" name="Рисунок 4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8E530FD6-4B95-4E0A-92A5-E3A63E2F20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0" y="4751108"/>
            <a:ext cx="2998819" cy="21068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243955"/>
              </p:ext>
            </p:extLst>
          </p:nvPr>
        </p:nvGraphicFramePr>
        <p:xfrm>
          <a:off x="3394841" y="0"/>
          <a:ext cx="8681545" cy="666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264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250209"/>
              </p:ext>
            </p:extLst>
          </p:nvPr>
        </p:nvGraphicFramePr>
        <p:xfrm>
          <a:off x="2785242" y="172022"/>
          <a:ext cx="9276068" cy="636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Вступна кампанії у ЧНУ: подано більше десяти тисяч заяв » Чернівецький  промінь | Новини. Буковина. Чернівці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2110"/>
            <a:ext cx="2133600" cy="166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343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7054" cy="15459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0745" y="236511"/>
            <a:ext cx="9322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СПОДОБАЛОСЯ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 ВИВЧЕННЯ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ДИСЦИПЛІН: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3688" y="711201"/>
            <a:ext cx="10555111" cy="6489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розвиток компетентностей студентів, створення довірливого середовища і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навчання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Наведення конкретних  прикладів з власного досвіду;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до виконання творчих завдань, що дає є можливість проявити себе і свій креатив;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занять не лише в аудиторії, а й поєднання з різноманітними екскурсіями;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Відданість своєму предмету, прозорість і справедливе оцінювання на всі 100 -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 добре структурує інформацію, що полегшує підготовку до іспитів;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викладача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зацікавити, о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рганізованість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комунікабельність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щось не виходить, можна з викладачем це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обговорити; д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искусія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сучасних тенденцій з предмету. </a:t>
            </a:r>
          </a:p>
          <a:p>
            <a:pPr marL="228600" algn="ctr">
              <a:spcAft>
                <a:spcPts val="800"/>
              </a:spcAft>
            </a:pPr>
            <a:endParaRPr lang="uk-UA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/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ЕМПАТІЙНИЙ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ПІДТРИМУЮЧИЙ ПІДХІД У ВИКЛАДАННІ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Чуйний та відкритий до студентів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Доброзичливість викладача, спокійне пояснення матеріалу.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Індивідуальний підхід до кожного студента, повага і визнання міркувань.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 І ПРАКТИКО-ОРІЄНТОВАНИЙ ПІДХІД ДО ВИКЛАДАННЯ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 матеріалу у презентаціях з доцільними таблицями та діаграмами.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зацікавити, прояв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артистичності,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доступна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подача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матеріалу.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Наповненість курсу в системі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(наявність сучасної літератури, відео матеріали).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Осучаснення занять, проведення їх на базах практик, не тільки в аудиторії.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 виклад матеріалу та перевірка знань у формі гри, тестів та ін.. Багато практичних занять.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Креативність.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 залучені до обговорення, а не просто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сидять,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слухають.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 готується до пари, кожна лекція із інтерактивною презентацією.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завдання, поєднання актуальності предмету із сьогоденням, використання інтерактивних карток.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043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5105" cy="15459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3689" y="131975"/>
            <a:ext cx="10594912" cy="619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Найбільше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студентам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сподобалося у процесі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навчання:</a:t>
            </a:r>
            <a:endParaRPr lang="uk-UA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Дидактичні недоліки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Лекції монотонні, перевантажені зайвою інформацією.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 пояснень під час лекцій і практичних занять.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Зосередження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уваг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викладача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більш підготовлених студенті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 матеріалу дається на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самоопрацювання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пунктуальність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затримання студентів під час перерви.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ввімкнути камери на дистанційному навчанні за відсутності технічної можливості.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зовсім зрозумілі критерії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своєчасне повідомлення щодо накопичення балів.</a:t>
            </a:r>
          </a:p>
          <a:p>
            <a:pPr marL="36195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Комунікаційні проблеми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 демонструє роздратованість, коли студенти не розуміють матеріал.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 спілкування викликає дискомфорт у студентів.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Недостатнє пояснення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 у роботах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Особистісні фактори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 не проявляє зацікавленості у процесі навчання.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Демонструє байдужість або відсутність емпатії до студентів.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Неприємний запах (сигарети) створює дискомфорт.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Навантаження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Надмірна кількість домашніх завдань.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Обмежений час на виконання тестів, за який їх неможливо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язати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5" y="5552388"/>
            <a:ext cx="1748360" cy="139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325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727" y="0"/>
            <a:ext cx="10567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</a:rPr>
              <a:t>ЩО ВИ МОГЛИ Б ЗАПРОПОНУВАТИ СТОСОВНО ПОДАЛЬШОЇ ОРГАНІЗАЦІЇ В УНІВЕРСИТЕТІ ВАШОГО НАВЧАННЯ З ВИКОРИСТАННЯМ ДИСТАНЦІЙНИХ ТЕХНОЛОГІЙ (пряма мова)?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5105" cy="1545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5105" y="812800"/>
            <a:ext cx="1016209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Покращення роботи </a:t>
            </a:r>
            <a:r>
              <a:rPr lang="uk-UA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роботи в системі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Автоматичне під'єднання студентів до всіх курсів. 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тільки використовувати мудл, а 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навчального процесу</a:t>
            </a:r>
            <a:endParaRPr lang="uk-UA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Записувати лекції для можливості повторного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перегляду.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студентам постійного доступу до інформації про їхні бали.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більшу кількість аудиторій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проекторами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Змішаний формат навчання (дистанційне для лекцій, очне для практичних занять).</a:t>
            </a:r>
          </a:p>
          <a:p>
            <a:pPr algn="just"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інтерактивних елементів у навчанні: ігрові завдання, онлайн-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квізи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командні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Дозвольте навчання для тих, хто закордоном на рівні індивідуальників, будь ласка.</a:t>
            </a:r>
          </a:p>
          <a:p>
            <a:pPr algn="just"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Модульні контрольні онлайн.</a:t>
            </a:r>
          </a:p>
          <a:p>
            <a:pPr algn="just"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тестових онлайн завдань. </a:t>
            </a:r>
          </a:p>
          <a:p>
            <a:pPr algn="just"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були тільки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заняття.</a:t>
            </a:r>
          </a:p>
          <a:p>
            <a:pPr lvl="0" algn="just"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6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393" y="136634"/>
            <a:ext cx="9581219" cy="74623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23393" y="802739"/>
            <a:ext cx="9963806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високо оцінюють 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емпатійний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підхід викладачів, створення довірливого середовища та прозорість оцінювання.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Популярними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 інтерактивні завдання, візуалізація матеріалу, використання системи 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залучення студентів до практичних завдань.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uk-UA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показників не відрізняються від попередніх хвиль опитування (зокрема, попередніх двох років навчання).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uk-UA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 рівень поінформованості щодо перевірки робіт на плагіат продемонстрували респонденти з економічного (54 %), ІФТКН (44 %), географічного (43 %) факультетів. Разом з цим, хвилює, що окремі студенти (хоча в середньому відсоток їх невеликий - 14%) заявляють, що не знають про перевірку робіт на </a:t>
            </a:r>
            <a:r>
              <a:rPr lang="uk-UA" alt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плагіат.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Проблемними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моментами виявились не зовсім зрозумілість критеріїв оцінювання,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недостатність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зворотнього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перевантаженість домашніми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завданнями.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Потребує покращення стиль спілкування викладачів зі студентами.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5105" cy="1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8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3863" y="199476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19" y="0"/>
            <a:ext cx="1797054" cy="1545996"/>
          </a:xfrm>
          <a:prstGeom prst="rect">
            <a:avLst/>
          </a:prstGeom>
        </p:spPr>
      </p:pic>
      <p:pic>
        <p:nvPicPr>
          <p:cNvPr id="4" name="Рисунок 3" descr="Сьогодні виповнюється 146 років від заснування Чернівецького університету  (нині - ім.Юрія Федьковича) | БукІнфо">
            <a:extLst>
              <a:ext uri="{FF2B5EF4-FFF2-40B4-BE49-F238E27FC236}">
                <a16:creationId xmlns:a16="http://schemas.microsoft.com/office/drawing/2014/main" xmlns="" id="{03C3EF7E-2EA3-4925-8AA6-9A57926DD2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" y="5420412"/>
            <a:ext cx="1718136" cy="1428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02557" y="722696"/>
            <a:ext cx="9492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8862" y="810004"/>
            <a:ext cx="10577523" cy="724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цифровізації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навчання: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Активніше використовувати платформу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розміщення матеріалів курсів, конспектів лекцій, тестів, цифрових матеріалів.</a:t>
            </a:r>
          </a:p>
          <a:p>
            <a:pPr lvl="1" algn="just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Удосконалення комунікації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викладачами та студентами: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 увагу до здобувачів із різним рівнем підготовки;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зворотний зв’язок, зокрема щодо питань, які викликають складнощі у студентів.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 інформувати здобувачів про результати їх успішності.</a:t>
            </a:r>
          </a:p>
          <a:p>
            <a:pPr lvl="0">
              <a:tabLst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.Удосконалення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оцінювання:</a:t>
            </a:r>
          </a:p>
          <a:p>
            <a:pPr marL="914400" lvl="1" indent="-457200" algn="just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 питання розробки більш чітких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прозорих критеріїв оцінювання для кожної дисципліни.</a:t>
            </a:r>
          </a:p>
          <a:p>
            <a:pPr marL="914400" lvl="1" indent="-457200" algn="just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аналіз за результатами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виконаних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 завдань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вимоги до визначення часу для виконання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тестів різних рівнів складності.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викладання: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інтернету в усіх аудиторіях, підвищити його доступність.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Запровадити практику відеозапису лекцій для студентів, які навчаються за індивідуальним графіком.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Впроваджувати інноваційні підходи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навчання: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інтерактивних лекцій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ігрових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викладачів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факультетах / в навчально-наукових інститутах.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Продовжувати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яснювальну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вищої освіти,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спрямовану на поширення основних положень політики академічної доброчесності.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sz="1600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38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itter | Chernivtsi, Travel to ukraine, Albania travel">
            <a:extLst>
              <a:ext uri="{FF2B5EF4-FFF2-40B4-BE49-F238E27FC236}">
                <a16:creationId xmlns:a16="http://schemas.microsoft.com/office/drawing/2014/main" xmlns="" id="{90267C7D-7DA1-4DA3-A80F-337C30C2A5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99" y="-9999"/>
            <a:ext cx="5587329" cy="35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E9C8D5-7554-4B9C-8007-011D8E468831}"/>
              </a:ext>
            </a:extLst>
          </p:cNvPr>
          <p:cNvSpPr txBox="1"/>
          <p:nvPr/>
        </p:nvSpPr>
        <p:spPr>
          <a:xfrm>
            <a:off x="2314575" y="3714750"/>
            <a:ext cx="859154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altLang="ru-RU" sz="18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uk-UA" altLang="ru-RU" sz="2800" dirty="0">
                <a:latin typeface="Cambria" pitchFamily="18" charset="0"/>
                <a:cs typeface="Times New Roman" pitchFamily="18" charset="0"/>
              </a:rPr>
              <a:t>Звіт підготувала кандидат соціологічних наук, доцент кафедри філософії та культурології</a:t>
            </a:r>
          </a:p>
          <a:p>
            <a:pPr algn="ctr"/>
            <a:r>
              <a:rPr lang="uk-UA" altLang="ru-RU" sz="2800" b="1" dirty="0">
                <a:latin typeface="Cambria" pitchFamily="18" charset="0"/>
                <a:cs typeface="Times New Roman" pitchFamily="18" charset="0"/>
              </a:rPr>
              <a:t>ТЕТЯНА МЕДІНА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19" y="0"/>
            <a:ext cx="1797054" cy="1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8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xmlns="" id="{112BCBEB-0FFE-4BD0-AA41-64A4E94816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7" y="5131492"/>
            <a:ext cx="2511288" cy="18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542750"/>
              </p:ext>
            </p:extLst>
          </p:nvPr>
        </p:nvGraphicFramePr>
        <p:xfrm>
          <a:off x="3308808" y="160255"/>
          <a:ext cx="8389855" cy="646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582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xmlns="" id="{112BCBEB-0FFE-4BD0-AA41-64A4E94816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7" y="5131492"/>
            <a:ext cx="2511288" cy="18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579778"/>
              </p:ext>
            </p:extLst>
          </p:nvPr>
        </p:nvGraphicFramePr>
        <p:xfrm>
          <a:off x="2764221" y="283778"/>
          <a:ext cx="9207062" cy="646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359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CD27CC95-35F7-4A02-A883-EDE3A27969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0" y="5031010"/>
            <a:ext cx="2521225" cy="182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585033"/>
              </p:ext>
            </p:extLst>
          </p:nvPr>
        </p:nvGraphicFramePr>
        <p:xfrm>
          <a:off x="2848303" y="199697"/>
          <a:ext cx="9238594" cy="644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655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" y="5420412"/>
            <a:ext cx="2653332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34432"/>
              </p:ext>
            </p:extLst>
          </p:nvPr>
        </p:nvGraphicFramePr>
        <p:xfrm>
          <a:off x="3100553" y="420414"/>
          <a:ext cx="8755116" cy="611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053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Чернівецький університет: як виглядає український Гоґвортс">
            <a:extLst>
              <a:ext uri="{FF2B5EF4-FFF2-40B4-BE49-F238E27FC236}">
                <a16:creationId xmlns:a16="http://schemas.microsoft.com/office/drawing/2014/main" xmlns="" id="{9F21C284-4F47-4C76-8549-D4AE03A1A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986779"/>
            <a:ext cx="2439678" cy="1871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842031"/>
              </p:ext>
            </p:extLst>
          </p:nvPr>
        </p:nvGraphicFramePr>
        <p:xfrm>
          <a:off x="3447393" y="273269"/>
          <a:ext cx="8408276" cy="62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75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080" y="195089"/>
            <a:ext cx="965304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</a:rPr>
              <a:t>ОРГАНІЗАЦІЙНА КУЛЬТУРА ВИКЛАДАЧА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уміння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чітко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та без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втрат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часу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проводити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заняття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 правильно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організувати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роботу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289548"/>
              </p:ext>
            </p:extLst>
          </p:nvPr>
        </p:nvGraphicFramePr>
        <p:xfrm>
          <a:off x="2448911" y="1077767"/>
          <a:ext cx="8797158" cy="556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Вступна кампанії у ЧНУ: подано більше десяти тисяч заяв » Чернівецький  промінь | Новини. Буковина. Чернівці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3641"/>
            <a:ext cx="2280745" cy="163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65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Ціни на навчання у Чернівецькому національному університеті - Українська  газета Час">
            <a:extLst>
              <a:ext uri="{FF2B5EF4-FFF2-40B4-BE49-F238E27FC236}">
                <a16:creationId xmlns:a16="http://schemas.microsoft.com/office/drawing/2014/main" xmlns="" id="{B11E76F1-FCA2-492E-958F-58379BE7C4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" y="5099901"/>
            <a:ext cx="2693542" cy="175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-03\Desktop\завантаження.png">
            <a:extLst>
              <a:ext uri="{FF2B5EF4-FFF2-40B4-BE49-F238E27FC236}">
                <a16:creationId xmlns:a16="http://schemas.microsoft.com/office/drawing/2014/main" xmlns="" id="{BA1F4791-39C6-4003-9E9B-F2820D2D9AE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25" r="8985" b="21818"/>
          <a:stretch/>
        </p:blipFill>
        <p:spPr bwMode="auto">
          <a:xfrm>
            <a:off x="0" y="69573"/>
            <a:ext cx="1657350" cy="142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437283"/>
              </p:ext>
            </p:extLst>
          </p:nvPr>
        </p:nvGraphicFramePr>
        <p:xfrm>
          <a:off x="3058511" y="304801"/>
          <a:ext cx="8933792" cy="628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42600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1414</TotalTime>
  <Words>1108</Words>
  <Application>Microsoft Office PowerPoint</Application>
  <PresentationFormat>Широкий екран</PresentationFormat>
  <Paragraphs>131</Paragraphs>
  <Slides>28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</vt:lpstr>
      <vt:lpstr>Century Gothic</vt:lpstr>
      <vt:lpstr>Courier New</vt:lpstr>
      <vt:lpstr>Symbol</vt:lpstr>
      <vt:lpstr>Times New Roman</vt:lpstr>
      <vt:lpstr>Wingdings</vt:lpstr>
      <vt:lpstr>Wingdings 3</vt:lpstr>
      <vt:lpstr>Легкий дым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Висновки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63</cp:revision>
  <dcterms:created xsi:type="dcterms:W3CDTF">2024-11-24T18:07:02Z</dcterms:created>
  <dcterms:modified xsi:type="dcterms:W3CDTF">2024-12-23T09:30:37Z</dcterms:modified>
</cp:coreProperties>
</file>