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529" r:id="rId2"/>
    <p:sldId id="542" r:id="rId3"/>
    <p:sldId id="258" r:id="rId4"/>
    <p:sldId id="525" r:id="rId5"/>
    <p:sldId id="519" r:id="rId6"/>
    <p:sldId id="527" r:id="rId7"/>
    <p:sldId id="528" r:id="rId8"/>
    <p:sldId id="541" r:id="rId9"/>
    <p:sldId id="543" r:id="rId10"/>
    <p:sldId id="512" r:id="rId11"/>
    <p:sldId id="526" r:id="rId12"/>
    <p:sldId id="520" r:id="rId13"/>
    <p:sldId id="521" r:id="rId14"/>
    <p:sldId id="522" r:id="rId15"/>
    <p:sldId id="523" r:id="rId16"/>
    <p:sldId id="524" r:id="rId17"/>
    <p:sldId id="517" r:id="rId18"/>
    <p:sldId id="540" r:id="rId19"/>
    <p:sldId id="544" r:id="rId20"/>
    <p:sldId id="267" r:id="rId21"/>
    <p:sldId id="268" r:id="rId22"/>
  </p:sldIdLst>
  <p:sldSz cx="18288000" cy="10287000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Open Sans Extra Bold" panose="020B0604020202020204" charset="0"/>
      <p:regular r:id="rId28"/>
    </p:embeddedFont>
    <p:embeddedFont>
      <p:font typeface="SimSun" panose="02010600030101010101" pitchFamily="2" charset="-122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C8E8"/>
    <a:srgbClr val="8C4306"/>
    <a:srgbClr val="4C2400"/>
    <a:srgbClr val="7A3900"/>
    <a:srgbClr val="FDDDC3"/>
    <a:srgbClr val="8C0000"/>
    <a:srgbClr val="769DCC"/>
    <a:srgbClr val="608DC4"/>
    <a:srgbClr val="FFFFFF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65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60"/>
      <c:rotY val="22"/>
      <c:depthPercent val="400"/>
      <c:rAngAx val="1"/>
    </c:view3D>
    <c:floor>
      <c:thickness val="0"/>
    </c:floor>
    <c:sideWall>
      <c:thickness val="0"/>
      <c:spPr>
        <a:noFill/>
        <a:ln w="25400">
          <a:solidFill>
            <a:srgbClr val="000000"/>
          </a:solidFill>
        </a:ln>
      </c:spPr>
    </c:sideWall>
    <c:backWall>
      <c:thickness val="0"/>
      <c:spPr>
        <a:noFill/>
        <a:ln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0.16286583070167887"/>
          <c:y val="4.5831260253341589E-2"/>
          <c:w val="0.74598698494058946"/>
          <c:h val="0.551799180590231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Абсолютна успішність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0">
              <a:solidFill>
                <a:srgbClr val="000000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AD-4A93-A931-B3DD3544F4C2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AD-4A93-A931-B3DD3544F4C2}"/>
              </c:ext>
            </c:extLst>
          </c:dPt>
          <c:dPt>
            <c:idx val="7"/>
            <c:invertIfNegative val="0"/>
            <c:bubble3D val="0"/>
            <c:spPr>
              <a:solidFill>
                <a:srgbClr val="4F81BD"/>
              </a:solidFill>
              <a:ln w="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AD-4A93-A931-B3DD3544F4C2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AD-4A93-A931-B3DD3544F4C2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 w="0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AD-4A93-A931-B3DD3544F4C2}"/>
              </c:ext>
            </c:extLst>
          </c:dPt>
          <c:dLbls>
            <c:dLbl>
              <c:idx val="0"/>
              <c:layout>
                <c:manualLayout>
                  <c:x val="0.10479021131107813"/>
                  <c:y val="-3.2310244755990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930754479957891"/>
                  <c:y val="-3.9361223139790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667562624639315"/>
                  <c:y val="-4.3725006935108744E-2"/>
                </c:manualLayout>
              </c:layout>
              <c:tx>
                <c:rich>
                  <a:bodyPr/>
                  <a:lstStyle/>
                  <a:p>
                    <a:pPr>
                      <a:defRPr sz="2800" b="1" i="0" u="none" strike="noStrike" baseline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defRPr>
                    </a:pPr>
                    <a:fld id="{E38143AB-E998-48D7-BDC8-D64764307EB7}" type="VALUE">
                      <a:rPr lang="en-US" sz="280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800" b="1" i="0" u="none" strike="noStrike" baseline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defRPr>
                      </a:pPr>
                      <a:t>[ЗНАЧЕННЯ]</a:t>
                    </a:fld>
                    <a:endParaRPr lang="ru-RU"/>
                  </a:p>
                </c:rich>
              </c:tx>
              <c:numFmt formatCode="0.0" sourceLinked="0"/>
              <c:spPr>
                <a:noFill/>
                <a:ln w="34203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5AD-4A93-A931-B3DD3544F4C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0501199491156016E-2"/>
                  <c:y val="-4.506107928995272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314102718541547E-3"/>
                  <c:y val="-1.565250068652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615050004942534E-3"/>
                  <c:y val="-7.972291035006452E-3"/>
                </c:manualLayout>
              </c:layout>
              <c:numFmt formatCode="0.0" sourceLinked="0"/>
              <c:spPr>
                <a:noFill/>
              </c:spPr>
              <c:txPr>
                <a:bodyPr/>
                <a:lstStyle/>
                <a:p>
                  <a:pPr>
                    <a:defRPr sz="28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3136928182491187E-3"/>
                  <c:y val="-3.2930084209351492E-3"/>
                </c:manualLayout>
              </c:layout>
              <c:numFmt formatCode="0.0" sourceLinked="0"/>
              <c:spPr>
                <a:solidFill>
                  <a:srgbClr val="C0504D">
                    <a:lumMod val="20000"/>
                    <a:lumOff val="80000"/>
                  </a:srgbClr>
                </a:solidFill>
                <a:ln w="34203">
                  <a:noFill/>
                </a:ln>
              </c:spPr>
              <c:txPr>
                <a:bodyPr/>
                <a:lstStyle/>
                <a:p>
                  <a:pPr>
                    <a:defRPr sz="28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0139179850225138E-3"/>
                  <c:y val="-1.4851062249294309E-2"/>
                </c:manualLayout>
              </c:layout>
              <c:numFmt formatCode="0.0" sourceLinked="0"/>
              <c:spPr>
                <a:solidFill>
                  <a:sysClr val="window" lastClr="FFFFFF">
                    <a:alpha val="0"/>
                  </a:sysClr>
                </a:solidFill>
                <a:ln w="34203">
                  <a:noFill/>
                </a:ln>
              </c:spPr>
              <c:txPr>
                <a:bodyPr/>
                <a:lstStyle/>
                <a:p>
                  <a:pPr>
                    <a:defRPr sz="28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262040076239781E-2"/>
                  <c:y val="-8.891056777949477E-3"/>
                </c:manualLayout>
              </c:layout>
              <c:numFmt formatCode="0.0" sourceLinked="0"/>
              <c:spPr>
                <a:noFill/>
                <a:ln w="34168">
                  <a:noFill/>
                </a:ln>
              </c:spPr>
              <c:txPr>
                <a:bodyPr/>
                <a:lstStyle/>
                <a:p>
                  <a:pPr>
                    <a:defRPr sz="2800" b="1" i="0" u="none" strike="noStrike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0640118033887237E-2"/>
                  <c:y val="-1.035678900265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8.4703288145853463E-3"/>
                  <c:y val="-2.3448311526234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1718496251630225E-2"/>
                  <c:y val="-8.41021497124187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187068845647694E-2"/>
                  <c:y val="-6.1354060489707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8.9269054291255898E-3"/>
                  <c:y val="-2.1925957276045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4496933851169054E-2"/>
                  <c:y val="-4.0605463787780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84393217926933906"/>
                  <c:y val="-6.4692898748503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25619195046439225"/>
                  <c:y val="4.8019207683073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24767801857585"/>
                  <c:y val="4.8019207683073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5AD-4A93-A931-B3DD3544F4C2}"/>
                </c:ex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34203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2022-2023 н.р.</c:v>
                </c:pt>
                <c:pt idx="1">
                  <c:v>2023-2024 н.р.</c:v>
                </c:pt>
                <c:pt idx="2">
                  <c:v>2024-2025 н.р.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82.8</c:v>
                </c:pt>
                <c:pt idx="1">
                  <c:v>80.900000000000006</c:v>
                </c:pt>
                <c:pt idx="2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A5AD-4A93-A931-B3DD3544F4C2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Якість знань</c:v>
                </c:pt>
              </c:strCache>
            </c:strRef>
          </c:tx>
          <c:spPr>
            <a:solidFill>
              <a:srgbClr val="C0504D">
                <a:lumMod val="20000"/>
                <a:lumOff val="80000"/>
              </a:srgbClr>
            </a:solidFill>
            <a:ln w="1708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2723912209317723E-2"/>
                  <c:y val="-3.5297318188565824E-2"/>
                </c:manualLayout>
              </c:layout>
              <c:spPr>
                <a:noFill/>
                <a:ln w="34203">
                  <a:noFill/>
                </a:ln>
              </c:spPr>
              <c:txPr>
                <a:bodyPr/>
                <a:lstStyle/>
                <a:p>
                  <a:pPr>
                    <a:defRPr sz="2800" b="1" i="0" u="none" strike="noStrik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15713397437602E-2"/>
                  <c:y val="-4.7755195196294939E-2"/>
                </c:manualLayout>
              </c:layout>
              <c:spPr>
                <a:noFill/>
                <a:ln w="34203">
                  <a:noFill/>
                </a:ln>
              </c:spPr>
              <c:txPr>
                <a:bodyPr/>
                <a:lstStyle/>
                <a:p>
                  <a:pPr>
                    <a:defRPr sz="2800" b="1" i="0" u="none" strike="noStrik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A5AD-4A93-A931-B3DD3544F4C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023640823604346E-2"/>
                  <c:y val="-3.3221005353944309E-2"/>
                </c:manualLayout>
              </c:layout>
              <c:tx>
                <c:rich>
                  <a:bodyPr/>
                  <a:lstStyle/>
                  <a:p>
                    <a:pPr>
                      <a:defRPr sz="2800" b="1" i="0" u="none" strike="noStrike" baseline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defRPr>
                    </a:pPr>
                    <a:r>
                      <a:rPr lang="en-US" sz="28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41,7</a:t>
                    </a:r>
                  </a:p>
                </c:rich>
              </c:tx>
              <c:spPr>
                <a:noFill/>
                <a:ln w="34203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A5AD-4A93-A931-B3DD3544F4C2}"/>
                </c:ext>
                <c:ext xmlns:c15="http://schemas.microsoft.com/office/drawing/2012/chart" uri="{CE6537A1-D6FC-4f65-9D91-7224C49458BB}">
                  <c15:layout>
                    <c:manualLayout>
                      <c:w val="6.4493048194708788E-2"/>
                      <c:h val="6.2102516883529642E-2"/>
                    </c:manualLayout>
                  </c15:layout>
                </c:ext>
              </c:extLst>
            </c:dLbl>
            <c:spPr>
              <a:noFill/>
              <a:ln w="34203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2022-2023 н.р.</c:v>
                </c:pt>
                <c:pt idx="1">
                  <c:v>2023-2024 н.р.</c:v>
                </c:pt>
                <c:pt idx="2">
                  <c:v>2024-2025 н.р.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38.9</c:v>
                </c:pt>
                <c:pt idx="1">
                  <c:v>38.299999999999997</c:v>
                </c:pt>
                <c:pt idx="2">
                  <c:v>41.7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A5AD-4A93-A931-B3DD3544F4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1"/>
        <c:gapDepth val="184"/>
        <c:shape val="box"/>
        <c:axId val="373593200"/>
        <c:axId val="373598296"/>
        <c:axId val="0"/>
      </c:bar3DChart>
      <c:catAx>
        <c:axId val="373593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373598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359829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2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373593200"/>
        <c:crosses val="autoZero"/>
        <c:crossBetween val="between"/>
      </c:valAx>
      <c:spPr>
        <a:noFill/>
        <a:ln w="3891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lang="uk-UA"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5851392921307892"/>
          <c:y val="4.0430616904594242E-2"/>
          <c:w val="0.50616293971770843"/>
          <c:h val="4.3797132065808847E-2"/>
        </c:manualLayout>
      </c:layout>
      <c:overlay val="0"/>
      <c:spPr>
        <a:solidFill>
          <a:srgbClr val="EEECE1"/>
        </a:solidFill>
        <a:ln w="4271">
          <a:solidFill>
            <a:srgbClr val="000000"/>
          </a:solidFill>
          <a:prstDash val="solid"/>
        </a:ln>
      </c:spPr>
      <c:txPr>
        <a:bodyPr/>
        <a:lstStyle/>
        <a:p>
          <a:pPr>
            <a:defRPr lang="uk-UA" sz="2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1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60"/>
      <c:rotY val="22"/>
      <c:depthPercent val="400"/>
      <c:rAngAx val="1"/>
    </c:view3D>
    <c:floor>
      <c:thickness val="0"/>
    </c:floor>
    <c:sideWall>
      <c:thickness val="0"/>
      <c:spPr>
        <a:noFill/>
        <a:ln w="25400">
          <a:solidFill>
            <a:srgbClr val="000000"/>
          </a:solidFill>
        </a:ln>
      </c:spPr>
    </c:sideWall>
    <c:backWall>
      <c:thickness val="0"/>
      <c:spPr>
        <a:noFill/>
        <a:ln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0.17752360921581214"/>
          <c:y val="6.6244595011106619E-2"/>
          <c:w val="0.7181026902986547"/>
          <c:h val="0.53066055832252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Факультет/Навч-наук. інститут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084">
              <a:solidFill>
                <a:srgbClr val="000000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70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25-4724-A808-53F30CDED665}"/>
              </c:ext>
            </c:extLst>
          </c:dPt>
          <c:dPt>
            <c:idx val="6"/>
            <c:invertIfNegative val="0"/>
            <c:bubble3D val="0"/>
            <c:spPr>
              <a:solidFill>
                <a:srgbClr val="F79646">
                  <a:lumMod val="50000"/>
                </a:srgbClr>
              </a:solidFill>
              <a:ln w="170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25-4724-A808-53F30CDED665}"/>
              </c:ext>
            </c:extLst>
          </c:dPt>
          <c:dPt>
            <c:idx val="7"/>
            <c:invertIfNegative val="0"/>
            <c:bubble3D val="0"/>
            <c:spPr>
              <a:solidFill>
                <a:srgbClr val="4F81BD"/>
              </a:solidFill>
              <a:ln w="170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25-4724-A808-53F30CDED665}"/>
              </c:ext>
            </c:extLst>
          </c:dPt>
          <c:dPt>
            <c:idx val="8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70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25-4724-A808-53F30CDED665}"/>
              </c:ext>
            </c:extLst>
          </c:dPt>
          <c:dPt>
            <c:idx val="9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70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25-4724-A808-53F30CDED665}"/>
              </c:ext>
            </c:extLst>
          </c:dPt>
          <c:dLbls>
            <c:dLbl>
              <c:idx val="0"/>
              <c:layout>
                <c:manualLayout>
                  <c:x val="4.9999685572523845E-3"/>
                  <c:y val="-1.7753729192842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47980089308837E-4"/>
                  <c:y val="-1.4510660632543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827135777216792E-3"/>
                  <c:y val="-1.4134138105935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025-4724-A808-53F30CDED665}"/>
                </c:ext>
                <c:ext xmlns:c15="http://schemas.microsoft.com/office/drawing/2012/chart" uri="{CE6537A1-D6FC-4f65-9D91-7224C49458BB}">
                  <c15:layout>
                    <c:manualLayout>
                      <c:w val="4.2654945572603874E-2"/>
                      <c:h val="2.904258465763982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1483703223910663E-3"/>
                  <c:y val="-1.446241680321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025-4724-A808-53F30CDED665}"/>
                </c:ext>
                <c:ext xmlns:c15="http://schemas.microsoft.com/office/drawing/2012/chart" uri="{CE6537A1-D6FC-4f65-9D91-7224C49458BB}">
                  <c15:layout>
                    <c:manualLayout>
                      <c:w val="3.403320125473714E-2"/>
                      <c:h val="3.783178790929397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8.3314102718541547E-3"/>
                  <c:y val="-1.565250068652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615050004942534E-3"/>
                  <c:y val="-7.972291035006452E-3"/>
                </c:manualLayout>
              </c:layout>
              <c:numFmt formatCode="0.0" sourceLinked="0"/>
              <c:spPr>
                <a:noFill/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1288077881970788E-3"/>
                  <c:y val="-1.8578588345434244E-2"/>
                </c:manualLayout>
              </c:layout>
              <c:numFmt formatCode="0.0" sourceLinked="0"/>
              <c:spPr>
                <a:solidFill>
                  <a:srgbClr val="EEECE1">
                    <a:lumMod val="90000"/>
                  </a:srgbClr>
                </a:solidFill>
                <a:ln w="34203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25-4724-A808-53F30CDED665}"/>
                </c:ext>
                <c:ext xmlns:c15="http://schemas.microsoft.com/office/drawing/2012/chart" uri="{CE6537A1-D6FC-4f65-9D91-7224C49458BB}">
                  <c15:layout>
                    <c:manualLayout>
                      <c:w val="3.902473743876525E-2"/>
                      <c:h val="2.904258465763982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8.0139179850225138E-3"/>
                  <c:y val="-1.4851062249294309E-2"/>
                </c:manualLayout>
              </c:layout>
              <c:numFmt formatCode="0.0" sourceLinked="0"/>
              <c:spPr>
                <a:solidFill>
                  <a:sysClr val="window" lastClr="FFFFFF">
                    <a:alpha val="0"/>
                  </a:sysClr>
                </a:solidFill>
                <a:ln w="34203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354454093874324E-2"/>
                  <c:y val="-1.7807589767373469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defRPr>
                    </a:pPr>
                    <a:r>
                      <a:rPr lang="en-US" sz="1800" dirty="0"/>
                      <a:t>86,1</a:t>
                    </a:r>
                  </a:p>
                </c:rich>
              </c:tx>
              <c:numFmt formatCode="0.0" sourceLinked="0"/>
              <c:spPr>
                <a:noFill/>
                <a:ln w="34168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0640118033887237E-2"/>
                  <c:y val="-1.03567890026525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7476628034010763E-3"/>
                  <c:y val="-1.763036139643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4580813864079291E-3"/>
                  <c:y val="-1.3505363540322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0963157103402619E-2"/>
                  <c:y val="-1.7599569596839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8.9269054291255898E-3"/>
                  <c:y val="-2.1925957276045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4496933851169054E-2"/>
                  <c:y val="-4.0605463787780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84393217926933906"/>
                  <c:y val="-6.4692898748503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25619195046439225"/>
                  <c:y val="4.8019207683073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025-4724-A808-53F30CDED665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24767801857585"/>
                  <c:y val="4.8019207683073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8025-4724-A808-53F30CDED665}"/>
                </c:ex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34203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3"/>
                <c:pt idx="0">
                  <c:v>Математики та інформатики</c:v>
                </c:pt>
                <c:pt idx="1">
                  <c:v>Архітектури, будівн. та декор.-прикл.мистецтва</c:v>
                </c:pt>
                <c:pt idx="2">
                  <c:v>Фіз. культури та здоров'я людини</c:v>
                </c:pt>
                <c:pt idx="3">
                  <c:v>Географічнмй</c:v>
                </c:pt>
                <c:pt idx="4">
                  <c:v>Економічний</c:v>
                </c:pt>
                <c:pt idx="5">
                  <c:v>Інститут фізико-технічних та комп. Наук</c:v>
                </c:pt>
                <c:pt idx="6">
                  <c:v>По універсистету</c:v>
                </c:pt>
                <c:pt idx="7">
                  <c:v>Юридичний</c:v>
                </c:pt>
                <c:pt idx="8">
                  <c:v>Іноземних мов</c:v>
                </c:pt>
                <c:pt idx="9">
                  <c:v>Історії, політології та міжн. відносин</c:v>
                </c:pt>
                <c:pt idx="10">
                  <c:v>Філологічний</c:v>
                </c:pt>
                <c:pt idx="11">
                  <c:v>Інститут біології, хімії та біоресурсів</c:v>
                </c:pt>
                <c:pt idx="12">
                  <c:v>Педагогіки, психології та соціальної роботи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4"/>
                <c:pt idx="0">
                  <c:v>73.5</c:v>
                </c:pt>
                <c:pt idx="1">
                  <c:v>74.400000000000006</c:v>
                </c:pt>
                <c:pt idx="2">
                  <c:v>75.099999999999994</c:v>
                </c:pt>
                <c:pt idx="3">
                  <c:v>76.3</c:v>
                </c:pt>
                <c:pt idx="4">
                  <c:v>80.099999999999994</c:v>
                </c:pt>
                <c:pt idx="5">
                  <c:v>80.3</c:v>
                </c:pt>
                <c:pt idx="6">
                  <c:v>82</c:v>
                </c:pt>
                <c:pt idx="7" formatCode="0.0">
                  <c:v>86.1</c:v>
                </c:pt>
                <c:pt idx="8" formatCode="0.0">
                  <c:v>86.1</c:v>
                </c:pt>
                <c:pt idx="9">
                  <c:v>88</c:v>
                </c:pt>
                <c:pt idx="10">
                  <c:v>88.4</c:v>
                </c:pt>
                <c:pt idx="11">
                  <c:v>89.1</c:v>
                </c:pt>
                <c:pt idx="12">
                  <c:v>92.2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8025-4724-A808-53F30CDED665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По університету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 w="1708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34203">
                <a:noFill/>
              </a:ln>
            </c:spPr>
            <c:txPr>
              <a:bodyPr/>
              <a:lstStyle/>
              <a:p>
                <a:pPr>
                  <a:defRPr sz="121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3"/>
                <c:pt idx="0">
                  <c:v>Математики та інформатики</c:v>
                </c:pt>
                <c:pt idx="1">
                  <c:v>Архітектури, будівн. та декор.-прикл.мистецтва</c:v>
                </c:pt>
                <c:pt idx="2">
                  <c:v>Фіз. культури та здоров'я людини</c:v>
                </c:pt>
                <c:pt idx="3">
                  <c:v>Географічнмй</c:v>
                </c:pt>
                <c:pt idx="4">
                  <c:v>Економічний</c:v>
                </c:pt>
                <c:pt idx="5">
                  <c:v>Інститут фізико-технічних та комп. Наук</c:v>
                </c:pt>
                <c:pt idx="6">
                  <c:v>По універсистету</c:v>
                </c:pt>
                <c:pt idx="7">
                  <c:v>Юридичний</c:v>
                </c:pt>
                <c:pt idx="8">
                  <c:v>Іноземних мов</c:v>
                </c:pt>
                <c:pt idx="9">
                  <c:v>Історії, політології та міжн. відносин</c:v>
                </c:pt>
                <c:pt idx="10">
                  <c:v>Філологічний</c:v>
                </c:pt>
                <c:pt idx="11">
                  <c:v>Інститут біології, хімії та біоресурсів</c:v>
                </c:pt>
                <c:pt idx="12">
                  <c:v>Педагогіки, психології та соціальної роботи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8025-4724-A808-53F30CDED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373600256"/>
        <c:axId val="362353160"/>
        <c:axId val="0"/>
      </c:bar3DChart>
      <c:catAx>
        <c:axId val="3736002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362353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2353160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2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  <c:crossAx val="373600256"/>
        <c:crosses val="autoZero"/>
        <c:crossBetween val="between"/>
      </c:valAx>
      <c:spPr>
        <a:noFill/>
        <a:ln w="3891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lang="uk-UA"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uk-UA"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805859452983429"/>
          <c:y val="1.8674696770029316E-2"/>
          <c:w val="0.55503709958375524"/>
          <c:h val="3.5667022132365896E-2"/>
        </c:manualLayout>
      </c:layout>
      <c:overlay val="0"/>
      <c:spPr>
        <a:solidFill>
          <a:srgbClr val="9BBB59">
            <a:lumMod val="20000"/>
            <a:lumOff val="80000"/>
          </a:srgbClr>
        </a:solidFill>
        <a:ln w="4271">
          <a:solidFill>
            <a:srgbClr val="000000"/>
          </a:solidFill>
          <a:prstDash val="solid"/>
        </a:ln>
      </c:spPr>
      <c:txPr>
        <a:bodyPr/>
        <a:lstStyle/>
        <a:p>
          <a:pPr>
            <a:defRPr lang="uk-UA" sz="123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1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60"/>
      <c:rotY val="22"/>
      <c:depthPercent val="400"/>
      <c:rAngAx val="1"/>
    </c:view3D>
    <c:floor>
      <c:thickness val="0"/>
    </c:floor>
    <c:sideWall>
      <c:thickness val="0"/>
      <c:spPr>
        <a:noFill/>
        <a:ln w="25400">
          <a:solidFill>
            <a:srgbClr val="000000"/>
          </a:solidFill>
        </a:ln>
      </c:spPr>
    </c:sideWall>
    <c:backWall>
      <c:thickness val="0"/>
      <c:spPr>
        <a:noFill/>
        <a:ln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0.20837914088479972"/>
          <c:y val="4.1561836054110755E-2"/>
          <c:w val="0.78880068511632218"/>
          <c:h val="0.533778300791920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Факультет/Навч-наук. інститут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084">
              <a:solidFill>
                <a:srgbClr val="000000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70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59-48AF-8C9E-E5C3C1233B9B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70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59-48AF-8C9E-E5C3C1233B9B}"/>
              </c:ext>
            </c:extLst>
          </c:dPt>
          <c:dPt>
            <c:idx val="7"/>
            <c:invertIfNegative val="0"/>
            <c:bubble3D val="0"/>
            <c:spPr>
              <a:solidFill>
                <a:srgbClr val="F79646">
                  <a:lumMod val="50000"/>
                </a:srgbClr>
              </a:solidFill>
              <a:ln w="170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59-48AF-8C9E-E5C3C1233B9B}"/>
              </c:ext>
            </c:extLst>
          </c:dPt>
          <c:dPt>
            <c:idx val="8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70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59-48AF-8C9E-E5C3C1233B9B}"/>
              </c:ext>
            </c:extLst>
          </c:dPt>
          <c:dPt>
            <c:idx val="9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7084">
                <a:solidFill>
                  <a:srgbClr val="000000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59-48AF-8C9E-E5C3C1233B9B}"/>
              </c:ext>
            </c:extLst>
          </c:dPt>
          <c:dLbls>
            <c:dLbl>
              <c:idx val="0"/>
              <c:layout>
                <c:manualLayout>
                  <c:x val="5.9718767469871497E-4"/>
                  <c:y val="-1.9778904893527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D59-48AF-8C9E-E5C3C1233B9B}"/>
                </c:ext>
                <c:ext xmlns:c15="http://schemas.microsoft.com/office/drawing/2012/chart" uri="{CE6537A1-D6FC-4f65-9D91-7224C49458BB}">
                  <c15:layout>
                    <c:manualLayout>
                      <c:w val="3.9902280556719849E-2"/>
                      <c:h val="2.291329013398689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3006532109553679E-3"/>
                  <c:y val="-1.3317703724651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073020724574246E-2"/>
                  <c:y val="-1.299497561801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501167108042943E-2"/>
                  <c:y val="-1.5897805469146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3314102718541547E-3"/>
                  <c:y val="-1.565250068652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11785064503146E-2"/>
                  <c:y val="-1.9557688155858215E-2"/>
                </c:manualLayout>
              </c:layout>
              <c:numFmt formatCode="0.0" sourceLinked="0"/>
              <c:spPr>
                <a:noFill/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3136718723408296E-3"/>
                  <c:y val="-1.7452860309612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0139179850225138E-3"/>
                  <c:y val="-1.4851062249294309E-2"/>
                </c:manualLayout>
              </c:layout>
              <c:numFmt formatCode="0.0" sourceLinked="0"/>
              <c:spPr>
                <a:solidFill>
                  <a:srgbClr val="EEECE1">
                    <a:lumMod val="90000"/>
                  </a:srgbClr>
                </a:solidFill>
                <a:ln w="34203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262040076239781E-2"/>
                  <c:y val="-8.891056777949477E-3"/>
                </c:manualLayout>
              </c:layout>
              <c:numFmt formatCode="0.0" sourceLinked="0"/>
              <c:spPr>
                <a:noFill/>
                <a:ln w="34168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0640118033887237E-2"/>
                  <c:y val="-1.03567890026525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6201322340930799E-3"/>
                  <c:y val="-1.13556911743390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9.8183997390117166E-3"/>
                  <c:y val="-2.2570087442693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282072093860577E-2"/>
                  <c:y val="-1.9008016509407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8.9269054291255898E-3"/>
                  <c:y val="-2.19259572760458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4496933851169054E-2"/>
                  <c:y val="-4.0605463787780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84393217926933906"/>
                  <c:y val="-6.4692898748503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25619195046439225"/>
                  <c:y val="4.8019207683073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D59-48AF-8C9E-E5C3C1233B9B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Mode val="edge"/>
                  <c:yMode val="edge"/>
                  <c:x val="0.6524767801857585"/>
                  <c:y val="4.8019207683073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D59-48AF-8C9E-E5C3C1233B9B}"/>
                </c:ex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 w="34203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3"/>
                <c:pt idx="0">
                  <c:v>Математики та інформатики</c:v>
                </c:pt>
                <c:pt idx="1">
                  <c:v>Фізичної культури, спорту та реабілітації</c:v>
                </c:pt>
                <c:pt idx="2">
                  <c:v>Інститут фізико-технічних та комп. наук</c:v>
                </c:pt>
                <c:pt idx="3">
                  <c:v>Географічний </c:v>
                </c:pt>
                <c:pt idx="4">
                  <c:v>Арх., буд. та декор.-приклад.мистецтва</c:v>
                </c:pt>
                <c:pt idx="5">
                  <c:v>Економічний</c:v>
                </c:pt>
                <c:pt idx="6">
                  <c:v>Інститут біології, хімії та біоресурсів</c:v>
                </c:pt>
                <c:pt idx="7">
                  <c:v>По універсистету</c:v>
                </c:pt>
                <c:pt idx="8">
                  <c:v>Юридичний</c:v>
                </c:pt>
                <c:pt idx="9">
                  <c:v>Філологічний</c:v>
                </c:pt>
                <c:pt idx="10">
                  <c:v>Педагогіки, психол. та соц. роботи</c:v>
                </c:pt>
                <c:pt idx="11">
                  <c:v>Історії, політ. та міжн. відносин</c:v>
                </c:pt>
                <c:pt idx="12">
                  <c:v>Іноземних мов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3"/>
                <c:pt idx="0">
                  <c:v>34.200000000000003</c:v>
                </c:pt>
                <c:pt idx="1">
                  <c:v>35.200000000000003</c:v>
                </c:pt>
                <c:pt idx="2">
                  <c:v>35.700000000000003</c:v>
                </c:pt>
                <c:pt idx="3">
                  <c:v>37.1</c:v>
                </c:pt>
                <c:pt idx="4">
                  <c:v>39.299999999999997</c:v>
                </c:pt>
                <c:pt idx="5">
                  <c:v>40.9</c:v>
                </c:pt>
                <c:pt idx="6">
                  <c:v>40.9</c:v>
                </c:pt>
                <c:pt idx="7" formatCode="0.0">
                  <c:v>41.7</c:v>
                </c:pt>
                <c:pt idx="8" formatCode="0.0">
                  <c:v>48.2</c:v>
                </c:pt>
                <c:pt idx="9">
                  <c:v>48.6</c:v>
                </c:pt>
                <c:pt idx="10">
                  <c:v>48.6</c:v>
                </c:pt>
                <c:pt idx="11">
                  <c:v>50.1</c:v>
                </c:pt>
                <c:pt idx="12">
                  <c:v>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9D59-48AF-8C9E-E5C3C1233B9B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По університету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 w="1708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34203">
                <a:noFill/>
              </a:ln>
            </c:spPr>
            <c:txPr>
              <a:bodyPr/>
              <a:lstStyle/>
              <a:p>
                <a:pPr>
                  <a:defRPr sz="121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3"/>
                <c:pt idx="0">
                  <c:v>Математики та інформатики</c:v>
                </c:pt>
                <c:pt idx="1">
                  <c:v>Фізичної культури, спорту та реабілітації</c:v>
                </c:pt>
                <c:pt idx="2">
                  <c:v>Інститут фізико-технічних та комп. наук</c:v>
                </c:pt>
                <c:pt idx="3">
                  <c:v>Географічний </c:v>
                </c:pt>
                <c:pt idx="4">
                  <c:v>Арх., буд. та декор.-приклад.мистецтва</c:v>
                </c:pt>
                <c:pt idx="5">
                  <c:v>Економічний</c:v>
                </c:pt>
                <c:pt idx="6">
                  <c:v>Інститут біології, хімії та біоресурсів</c:v>
                </c:pt>
                <c:pt idx="7">
                  <c:v>По універсистету</c:v>
                </c:pt>
                <c:pt idx="8">
                  <c:v>Юридичний</c:v>
                </c:pt>
                <c:pt idx="9">
                  <c:v>Філологічний</c:v>
                </c:pt>
                <c:pt idx="10">
                  <c:v>Педагогіки, психол. та соц. роботи</c:v>
                </c:pt>
                <c:pt idx="11">
                  <c:v>Історії, політ. та міжн. відносин</c:v>
                </c:pt>
                <c:pt idx="12">
                  <c:v>Іноземних мов</c:v>
                </c:pt>
              </c:strCache>
            </c:strRef>
          </c:cat>
          <c:val>
            <c:numRef>
              <c:f>Sheet1!$B$4:$O$4</c:f>
              <c:numCache>
                <c:formatCode>General</c:formatCode>
                <c:ptCount val="1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D59-48AF-8C9E-E5C3C1233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444446816"/>
        <c:axId val="444447208"/>
        <c:axId val="0"/>
      </c:bar3DChart>
      <c:catAx>
        <c:axId val="4444468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444447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4447208"/>
        <c:scaling>
          <c:orientation val="minMax"/>
          <c:max val="7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42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44446816"/>
        <c:crosses val="autoZero"/>
        <c:crossBetween val="between"/>
      </c:valAx>
      <c:spPr>
        <a:noFill/>
        <a:ln w="3891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lang="uk-UA"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lang="uk-UA"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349148994472256"/>
          <c:y val="1.7666323058538057E-2"/>
          <c:w val="0.53343835797103412"/>
          <c:h val="3.9528821018681541E-2"/>
        </c:manualLayout>
      </c:layout>
      <c:overlay val="0"/>
      <c:spPr>
        <a:solidFill>
          <a:srgbClr val="9BBB59">
            <a:lumMod val="20000"/>
            <a:lumOff val="80000"/>
          </a:srgbClr>
        </a:solidFill>
        <a:ln w="4271">
          <a:solidFill>
            <a:srgbClr val="000000"/>
          </a:solidFill>
          <a:prstDash val="solid"/>
        </a:ln>
      </c:spPr>
      <c:txPr>
        <a:bodyPr/>
        <a:lstStyle/>
        <a:p>
          <a:pPr>
            <a:defRPr lang="uk-UA" sz="16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1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ACE1A-494B-49CA-8F8A-1C6E9D37DA4F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6A11825-4D52-4DD2-96BD-4304D6381B41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pPr algn="ctr">
            <a:spcAft>
              <a:spcPts val="600"/>
            </a:spcAft>
          </a:pPr>
          <a:r>
            <a:rPr lang="uk-UA" sz="32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 01.12. 2024</a:t>
          </a:r>
        </a:p>
        <a:p>
          <a:pPr algn="ctr">
            <a:spcAft>
              <a:spcPts val="600"/>
            </a:spcAft>
          </a:pPr>
          <a:r>
            <a:rPr lang="uk-UA" sz="32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14 071 студентів</a:t>
          </a:r>
        </a:p>
        <a:p>
          <a:pPr algn="ctr">
            <a:spcAft>
              <a:spcPts val="600"/>
            </a:spcAft>
          </a:pPr>
          <a:r>
            <a:rPr lang="uk-UA" sz="3200" dirty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 (це на 1030 менше, ніж у минулому </a:t>
          </a:r>
          <a:r>
            <a:rPr lang="uk-UA" sz="2400" dirty="0" err="1">
              <a:latin typeface="Times New Roman" pitchFamily="18" charset="0"/>
              <a:cs typeface="Times New Roman" pitchFamily="18" charset="0"/>
            </a:rPr>
            <a:t>н.р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.) </a:t>
          </a:r>
          <a:r>
            <a:rPr lang="uk-UA" sz="2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400" dirty="0">
            <a:latin typeface="Times New Roman" pitchFamily="18" charset="0"/>
            <a:cs typeface="Times New Roman" pitchFamily="18" charset="0"/>
          </a:endParaRPr>
        </a:p>
      </dgm:t>
    </dgm:pt>
    <dgm:pt modelId="{2A50783A-5FC0-46DA-93DD-BD56C8801AC0}" type="parTrans" cxnId="{764C2FF4-2B2B-4F90-B2F1-819649E3CF59}">
      <dgm:prSet/>
      <dgm:spPr/>
      <dgm:t>
        <a:bodyPr/>
        <a:lstStyle/>
        <a:p>
          <a:endParaRPr lang="uk-UA"/>
        </a:p>
      </dgm:t>
    </dgm:pt>
    <dgm:pt modelId="{B0057339-BB77-47EE-AF35-BE8AAEF81613}" type="sibTrans" cxnId="{764C2FF4-2B2B-4F90-B2F1-819649E3CF59}">
      <dgm:prSet/>
      <dgm:spPr/>
      <dgm:t>
        <a:bodyPr/>
        <a:lstStyle/>
        <a:p>
          <a:endParaRPr lang="uk-UA"/>
        </a:p>
      </dgm:t>
    </dgm:pt>
    <dgm:pt modelId="{24A840A0-9773-4E1C-B448-2C05A6075211}">
      <dgm:prSet phldrT="[Текст]" custT="1"/>
      <dgm:spPr/>
      <dgm:t>
        <a:bodyPr/>
        <a:lstStyle/>
        <a:p>
          <a:pPr algn="ctr"/>
          <a:endParaRPr lang="uk-UA" sz="2800" b="1" dirty="0">
            <a:solidFill>
              <a:schemeClr val="tx1"/>
            </a:solidFill>
          </a:endParaRPr>
        </a:p>
      </dgm:t>
    </dgm:pt>
    <dgm:pt modelId="{E61083CF-DFC7-4EF0-9F52-DBB8EBDC339D}" type="parTrans" cxnId="{429FD128-7F22-4A83-A02D-7471350DD09C}">
      <dgm:prSet/>
      <dgm:spPr/>
      <dgm:t>
        <a:bodyPr/>
        <a:lstStyle/>
        <a:p>
          <a:endParaRPr lang="uk-UA"/>
        </a:p>
      </dgm:t>
    </dgm:pt>
    <dgm:pt modelId="{CCA16F48-080A-45C8-8790-A817548E79E4}" type="sibTrans" cxnId="{429FD128-7F22-4A83-A02D-7471350DD09C}">
      <dgm:prSet/>
      <dgm:spPr/>
      <dgm:t>
        <a:bodyPr/>
        <a:lstStyle/>
        <a:p>
          <a:endParaRPr lang="uk-UA"/>
        </a:p>
      </dgm:t>
    </dgm:pt>
    <dgm:pt modelId="{58BE336E-B92E-4D77-978E-03266C43C85F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uk-UA" sz="3600" dirty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uk-UA" sz="32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11648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uk-UA" sz="3200" dirty="0">
              <a:latin typeface="Times New Roman" pitchFamily="18" charset="0"/>
              <a:cs typeface="Times New Roman" pitchFamily="18" charset="0"/>
            </a:rPr>
            <a:t>(це на 849 менше)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uk-UA" sz="3600" dirty="0">
            <a:latin typeface="Times New Roman" pitchFamily="18" charset="0"/>
            <a:cs typeface="Times New Roman" pitchFamily="18" charset="0"/>
          </a:endParaRPr>
        </a:p>
      </dgm:t>
    </dgm:pt>
    <dgm:pt modelId="{A126E5CA-E976-4E90-A353-16ADDCE8C703}" type="parTrans" cxnId="{0D4D8588-FFDB-4FE5-8179-20E31B4EA453}">
      <dgm:prSet/>
      <dgm:spPr/>
      <dgm:t>
        <a:bodyPr/>
        <a:lstStyle/>
        <a:p>
          <a:endParaRPr lang="uk-UA"/>
        </a:p>
      </dgm:t>
    </dgm:pt>
    <dgm:pt modelId="{CE4DD45E-5E4D-4BF1-A50B-E29C2F983103}" type="sibTrans" cxnId="{0D4D8588-FFDB-4FE5-8179-20E31B4EA453}">
      <dgm:prSet/>
      <dgm:spPr/>
      <dgm:t>
        <a:bodyPr/>
        <a:lstStyle/>
        <a:p>
          <a:endParaRPr lang="uk-UA"/>
        </a:p>
      </dgm:t>
    </dgm:pt>
    <dgm:pt modelId="{4AEAFD76-F95B-4D32-BF60-54DED64C2246}">
      <dgm:prSet phldrT="[Текст]" custT="1"/>
      <dgm:spPr/>
      <dgm:t>
        <a:bodyPr/>
        <a:lstStyle/>
        <a:p>
          <a:pPr algn="ctr"/>
          <a:r>
            <a:rPr lang="uk-UA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Денної форми навчання</a:t>
          </a:r>
          <a:r>
            <a:rPr lang="en-US" sz="2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5CA7E-D2D3-4BEC-9115-0433C458475D}" type="parTrans" cxnId="{7C80CD52-E504-4FC8-9A98-6E8EFAAFA2EB}">
      <dgm:prSet/>
      <dgm:spPr/>
      <dgm:t>
        <a:bodyPr/>
        <a:lstStyle/>
        <a:p>
          <a:endParaRPr lang="uk-UA"/>
        </a:p>
      </dgm:t>
    </dgm:pt>
    <dgm:pt modelId="{53C244B2-C7F7-4A37-9E16-3818EBAB8B3C}" type="sibTrans" cxnId="{7C80CD52-E504-4FC8-9A98-6E8EFAAFA2EB}">
      <dgm:prSet/>
      <dgm:spPr/>
      <dgm:t>
        <a:bodyPr/>
        <a:lstStyle/>
        <a:p>
          <a:endParaRPr lang="uk-UA"/>
        </a:p>
      </dgm:t>
    </dgm:pt>
    <dgm:pt modelId="{D4CA8CED-64FD-428E-B40B-497A919E3B73}">
      <dgm:prSet phldrT="[Текст]" custT="1"/>
      <dgm:spPr>
        <a:ln>
          <a:solidFill>
            <a:srgbClr val="FFFF0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uk-UA" sz="32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2423 </a:t>
          </a:r>
        </a:p>
        <a:p>
          <a:pPr>
            <a:spcAft>
              <a:spcPts val="600"/>
            </a:spcAft>
          </a:pPr>
          <a:r>
            <a:rPr lang="uk-UA" sz="3200" dirty="0">
              <a:latin typeface="Times New Roman" pitchFamily="18" charset="0"/>
              <a:cs typeface="Times New Roman" pitchFamily="18" charset="0"/>
            </a:rPr>
            <a:t>(це на 163 менше)</a:t>
          </a:r>
        </a:p>
      </dgm:t>
    </dgm:pt>
    <dgm:pt modelId="{8127074F-86F8-4329-8C87-DF3D9E3CC77F}" type="parTrans" cxnId="{7EEFB94F-E1CC-4BF2-8EB6-2ADD5BE279EA}">
      <dgm:prSet/>
      <dgm:spPr/>
      <dgm:t>
        <a:bodyPr/>
        <a:lstStyle/>
        <a:p>
          <a:endParaRPr lang="uk-UA"/>
        </a:p>
      </dgm:t>
    </dgm:pt>
    <dgm:pt modelId="{637052ED-FDD4-475D-B912-1EF2215F42EA}" type="sibTrans" cxnId="{7EEFB94F-E1CC-4BF2-8EB6-2ADD5BE279EA}">
      <dgm:prSet/>
      <dgm:spPr/>
      <dgm:t>
        <a:bodyPr/>
        <a:lstStyle/>
        <a:p>
          <a:endParaRPr lang="uk-UA"/>
        </a:p>
      </dgm:t>
    </dgm:pt>
    <dgm:pt modelId="{2ACFB8AB-6303-4CBC-9798-08B92FD195E9}">
      <dgm:prSet phldrT="[Текст]" custT="1"/>
      <dgm:spPr/>
      <dgm:t>
        <a:bodyPr/>
        <a:lstStyle/>
        <a:p>
          <a:pPr algn="ctr"/>
          <a:r>
            <a:rPr lang="uk-UA" sz="2200" dirty="0">
              <a:latin typeface="Times New Roman" pitchFamily="18" charset="0"/>
              <a:cs typeface="Times New Roman" pitchFamily="18" charset="0"/>
            </a:rPr>
            <a:t>   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Заочної форми навчання </a:t>
          </a:r>
        </a:p>
      </dgm:t>
    </dgm:pt>
    <dgm:pt modelId="{476F6FBD-8730-490C-BA82-CAFA5BA84029}" type="sibTrans" cxnId="{BCA51FB3-50C1-4F0B-8D1B-819529D75162}">
      <dgm:prSet/>
      <dgm:spPr/>
      <dgm:t>
        <a:bodyPr/>
        <a:lstStyle/>
        <a:p>
          <a:endParaRPr lang="uk-UA"/>
        </a:p>
      </dgm:t>
    </dgm:pt>
    <dgm:pt modelId="{0C1CD3D2-D2DE-4C27-A06E-CB5745910BE5}" type="parTrans" cxnId="{BCA51FB3-50C1-4F0B-8D1B-819529D75162}">
      <dgm:prSet/>
      <dgm:spPr/>
      <dgm:t>
        <a:bodyPr/>
        <a:lstStyle/>
        <a:p>
          <a:endParaRPr lang="uk-UA"/>
        </a:p>
      </dgm:t>
    </dgm:pt>
    <dgm:pt modelId="{12E957E3-0350-42A3-B5E7-32735D7371B8}">
      <dgm:prSet phldrT="[Текст]" custT="1"/>
      <dgm:spPr/>
      <dgm:t>
        <a:bodyPr/>
        <a:lstStyle/>
        <a:p>
          <a:pPr algn="ctr"/>
          <a:r>
            <a:rPr lang="en-US" sz="2800" b="1" dirty="0">
              <a:solidFill>
                <a:srgbClr val="7A3900"/>
              </a:solidFill>
              <a:latin typeface="Times New Roman" pitchFamily="18" charset="0"/>
              <a:cs typeface="Times New Roman" pitchFamily="18" charset="0"/>
            </a:rPr>
            <a:t>107</a:t>
          </a:r>
          <a:r>
            <a:rPr lang="uk-UA" sz="2800" b="1" dirty="0">
              <a:solidFill>
                <a:srgbClr val="7A39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 першого (бакалаврського) рівня вищої освіти</a:t>
          </a:r>
          <a:endParaRPr lang="uk-UA" sz="2800" b="1" dirty="0">
            <a:solidFill>
              <a:schemeClr val="tx1"/>
            </a:solidFill>
          </a:endParaRPr>
        </a:p>
      </dgm:t>
    </dgm:pt>
    <dgm:pt modelId="{0CED3452-2B6E-4645-A0D0-689A31EA3630}" type="parTrans" cxnId="{FD2D75DB-4487-48EF-99B2-643B18F70FE3}">
      <dgm:prSet/>
      <dgm:spPr/>
      <dgm:t>
        <a:bodyPr/>
        <a:lstStyle/>
        <a:p>
          <a:endParaRPr lang="ru-RU"/>
        </a:p>
      </dgm:t>
    </dgm:pt>
    <dgm:pt modelId="{A12469B1-65A2-4E50-AED8-40304C47EC70}" type="sibTrans" cxnId="{FD2D75DB-4487-48EF-99B2-643B18F70FE3}">
      <dgm:prSet/>
      <dgm:spPr/>
      <dgm:t>
        <a:bodyPr/>
        <a:lstStyle/>
        <a:p>
          <a:endParaRPr lang="ru-RU"/>
        </a:p>
      </dgm:t>
    </dgm:pt>
    <dgm:pt modelId="{5468597F-A163-4680-924C-423DED986C69}">
      <dgm:prSet phldrT="[Текст]" custT="1"/>
      <dgm:spPr/>
      <dgm:t>
        <a:bodyPr/>
        <a:lstStyle/>
        <a:p>
          <a:pPr algn="ctr"/>
          <a:r>
            <a:rPr lang="uk-UA" sz="2800" b="1" dirty="0" smtClean="0">
              <a:solidFill>
                <a:srgbClr val="7A3900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en-US" sz="2800" b="1" dirty="0" smtClean="0">
              <a:solidFill>
                <a:srgbClr val="7A3900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uk-UA" sz="2800" b="1" dirty="0" smtClean="0">
              <a:solidFill>
                <a:srgbClr val="7A39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 другого (магістерського) рівня вищої освіти</a:t>
          </a:r>
          <a:endParaRPr lang="uk-UA" sz="2800" b="1" dirty="0">
            <a:solidFill>
              <a:schemeClr val="tx1"/>
            </a:solidFill>
          </a:endParaRPr>
        </a:p>
      </dgm:t>
    </dgm:pt>
    <dgm:pt modelId="{4CAC3344-0FDA-4835-8772-FE731E32F8FB}" type="parTrans" cxnId="{6DE8FFA9-FE4B-4809-9D3E-A91688F76EDD}">
      <dgm:prSet/>
      <dgm:spPr/>
      <dgm:t>
        <a:bodyPr/>
        <a:lstStyle/>
        <a:p>
          <a:endParaRPr lang="ru-RU"/>
        </a:p>
      </dgm:t>
    </dgm:pt>
    <dgm:pt modelId="{ECA6BA0A-7334-444E-BEFE-EC56E7302195}" type="sibTrans" cxnId="{6DE8FFA9-FE4B-4809-9D3E-A91688F76EDD}">
      <dgm:prSet/>
      <dgm:spPr/>
      <dgm:t>
        <a:bodyPr/>
        <a:lstStyle/>
        <a:p>
          <a:endParaRPr lang="ru-RU"/>
        </a:p>
      </dgm:t>
    </dgm:pt>
    <dgm:pt modelId="{DC572DEF-FF9B-4CDF-B2AD-24546EC9931D}">
      <dgm:prSet phldrT="[Текст]" custT="1"/>
      <dgm:spPr/>
      <dgm:t>
        <a:bodyPr/>
        <a:lstStyle/>
        <a:p>
          <a:pPr algn="ctr"/>
          <a:endParaRPr lang="uk-UA" sz="2800" dirty="0"/>
        </a:p>
      </dgm:t>
    </dgm:pt>
    <dgm:pt modelId="{ED42752A-5C17-4735-8FE9-1D63351E8501}" type="parTrans" cxnId="{A81608AC-AB1A-41B0-ADA7-D85636F24FDB}">
      <dgm:prSet/>
      <dgm:spPr/>
      <dgm:t>
        <a:bodyPr/>
        <a:lstStyle/>
        <a:p>
          <a:endParaRPr lang="uk-UA"/>
        </a:p>
      </dgm:t>
    </dgm:pt>
    <dgm:pt modelId="{B71F06F0-0FB2-4AD7-A06A-3DB594493C1B}" type="sibTrans" cxnId="{A81608AC-AB1A-41B0-ADA7-D85636F24FDB}">
      <dgm:prSet/>
      <dgm:spPr/>
      <dgm:t>
        <a:bodyPr/>
        <a:lstStyle/>
        <a:p>
          <a:endParaRPr lang="uk-UA"/>
        </a:p>
      </dgm:t>
    </dgm:pt>
    <dgm:pt modelId="{0CD1AADD-F6D6-45BB-A256-508C10BAFDC3}">
      <dgm:prSet phldrT="[Текст]" custT="1"/>
      <dgm:spPr/>
      <dgm:t>
        <a:bodyPr/>
        <a:lstStyle/>
        <a:p>
          <a:pPr algn="ctr"/>
          <a:endParaRPr lang="uk-UA" sz="2800" dirty="0"/>
        </a:p>
      </dgm:t>
    </dgm:pt>
    <dgm:pt modelId="{0EDADD80-ECD8-4DCB-BA02-8B5458E8B088}" type="parTrans" cxnId="{FBB27372-F0EA-47BB-A5E4-BC49E4A12B3E}">
      <dgm:prSet/>
      <dgm:spPr/>
      <dgm:t>
        <a:bodyPr/>
        <a:lstStyle/>
        <a:p>
          <a:endParaRPr lang="uk-UA"/>
        </a:p>
      </dgm:t>
    </dgm:pt>
    <dgm:pt modelId="{EE78E730-D972-45B3-9D5C-4B7775928BAB}" type="sibTrans" cxnId="{FBB27372-F0EA-47BB-A5E4-BC49E4A12B3E}">
      <dgm:prSet/>
      <dgm:spPr/>
      <dgm:t>
        <a:bodyPr/>
        <a:lstStyle/>
        <a:p>
          <a:endParaRPr lang="uk-UA"/>
        </a:p>
      </dgm:t>
    </dgm:pt>
    <dgm:pt modelId="{0041BACD-7901-4E53-85AC-A11D1DF62305}" type="pres">
      <dgm:prSet presAssocID="{14EACE1A-494B-49CA-8F8A-1C6E9D37DA4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17BA9D9-43E7-407F-8776-6F78648AF8A7}" type="pres">
      <dgm:prSet presAssocID="{46A11825-4D52-4DD2-96BD-4304D6381B41}" presName="composite" presStyleCnt="0"/>
      <dgm:spPr/>
    </dgm:pt>
    <dgm:pt modelId="{6853BE4D-D777-4FCB-8816-12BB92B48665}" type="pres">
      <dgm:prSet presAssocID="{46A11825-4D52-4DD2-96BD-4304D6381B41}" presName="bentUpArrow1" presStyleLbl="alignImgPlace1" presStyleIdx="0" presStyleCnt="2"/>
      <dgm:spPr>
        <a:solidFill>
          <a:schemeClr val="accent4">
            <a:lumMod val="20000"/>
            <a:lumOff val="80000"/>
          </a:schemeClr>
        </a:solidFill>
      </dgm:spPr>
    </dgm:pt>
    <dgm:pt modelId="{75F4013B-EB2A-4773-A223-64F7D998B558}" type="pres">
      <dgm:prSet presAssocID="{46A11825-4D52-4DD2-96BD-4304D6381B41}" presName="ParentText" presStyleLbl="node1" presStyleIdx="0" presStyleCnt="3" custScaleX="145948" custScaleY="146999" custLinFactNeighborX="-35069" custLinFactNeighborY="38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610F3D-A0E9-4284-AC32-F65805C6D62F}" type="pres">
      <dgm:prSet presAssocID="{46A11825-4D52-4DD2-96BD-4304D6381B41}" presName="ChildText" presStyleLbl="revTx" presStyleIdx="0" presStyleCnt="3" custAng="0" custScaleX="295253" custScaleY="193908" custLinFactX="53430" custLinFactNeighborX="100000" custLinFactNeighborY="-120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DEB53-C8DA-49A2-9CCA-992F6070C571}" type="pres">
      <dgm:prSet presAssocID="{B0057339-BB77-47EE-AF35-BE8AAEF81613}" presName="sibTrans" presStyleCnt="0"/>
      <dgm:spPr/>
    </dgm:pt>
    <dgm:pt modelId="{5BFC5901-762A-48A0-98B8-DFC688BF205D}" type="pres">
      <dgm:prSet presAssocID="{58BE336E-B92E-4D77-978E-03266C43C85F}" presName="composite" presStyleCnt="0"/>
      <dgm:spPr/>
    </dgm:pt>
    <dgm:pt modelId="{9781A2C8-4B98-4FFE-908A-6FEA42EB3BC3}" type="pres">
      <dgm:prSet presAssocID="{58BE336E-B92E-4D77-978E-03266C43C85F}" presName="bentUpArrow1" presStyleLbl="alignImgPlace1" presStyleIdx="1" presStyleCnt="2" custLinFactNeighborX="24323" custLinFactNeighborY="24752"/>
      <dgm:spPr>
        <a:solidFill>
          <a:schemeClr val="accent4">
            <a:lumMod val="20000"/>
            <a:lumOff val="80000"/>
          </a:schemeClr>
        </a:solidFill>
      </dgm:spPr>
    </dgm:pt>
    <dgm:pt modelId="{CC1EA52F-3807-499A-8744-1047DA2C7E38}" type="pres">
      <dgm:prSet presAssocID="{58BE336E-B92E-4D77-978E-03266C43C85F}" presName="ParentText" presStyleLbl="node1" presStyleIdx="1" presStyleCnt="3" custScaleX="123197" custLinFactNeighborX="-21075" custLinFactNeighborY="20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2967C-C05B-4842-947E-EA2BAD863503}" type="pres">
      <dgm:prSet presAssocID="{58BE336E-B92E-4D77-978E-03266C43C85F}" presName="ChildText" presStyleLbl="revTx" presStyleIdx="1" presStyleCnt="3" custScaleX="236011" custLinFactNeighborX="60639" custLinFactNeighborY="1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3E20B-5884-4779-A507-2AB082B5816E}" type="pres">
      <dgm:prSet presAssocID="{CE4DD45E-5E4D-4BF1-A50B-E29C2F983103}" presName="sibTrans" presStyleCnt="0"/>
      <dgm:spPr/>
    </dgm:pt>
    <dgm:pt modelId="{7A156C45-67A9-4E79-AFD1-2740E05C9E8D}" type="pres">
      <dgm:prSet presAssocID="{D4CA8CED-64FD-428E-B40B-497A919E3B73}" presName="composite" presStyleCnt="0"/>
      <dgm:spPr/>
    </dgm:pt>
    <dgm:pt modelId="{A43C65BE-CA62-433F-B83F-1B9D2926AE06}" type="pres">
      <dgm:prSet presAssocID="{D4CA8CED-64FD-428E-B40B-497A919E3B73}" presName="ParentText" presStyleLbl="node1" presStyleIdx="2" presStyleCnt="3" custScaleX="116708" custScaleY="76843" custLinFactNeighborX="-21553" custLinFactNeighborY="247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8EF16-2506-4287-8884-F1DC1FB10307}" type="pres">
      <dgm:prSet presAssocID="{D4CA8CED-64FD-428E-B40B-497A919E3B73}" presName="FinalChildText" presStyleLbl="revTx" presStyleIdx="2" presStyleCnt="3" custScaleX="155824" custScaleY="143278" custLinFactNeighborX="2378" custLinFactNeighborY="5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E896D-3475-4FD1-B4A4-A83FC815D144}" type="presOf" srcId="{4AEAFD76-F95B-4D32-BF60-54DED64C2246}" destId="{6EF2967C-C05B-4842-947E-EA2BAD863503}" srcOrd="0" destOrd="0" presId="urn:microsoft.com/office/officeart/2005/8/layout/StepDownProcess"/>
    <dgm:cxn modelId="{7EEFB94F-E1CC-4BF2-8EB6-2ADD5BE279EA}" srcId="{14EACE1A-494B-49CA-8F8A-1C6E9D37DA4F}" destId="{D4CA8CED-64FD-428E-B40B-497A919E3B73}" srcOrd="2" destOrd="0" parTransId="{8127074F-86F8-4329-8C87-DF3D9E3CC77F}" sibTransId="{637052ED-FDD4-475D-B912-1EF2215F42EA}"/>
    <dgm:cxn modelId="{D613FB78-1CBC-404F-A223-E88AB193812E}" type="presOf" srcId="{12E957E3-0350-42A3-B5E7-32735D7371B8}" destId="{0D610F3D-A0E9-4284-AC32-F65805C6D62F}" srcOrd="0" destOrd="1" presId="urn:microsoft.com/office/officeart/2005/8/layout/StepDownProcess"/>
    <dgm:cxn modelId="{BCA51FB3-50C1-4F0B-8D1B-819529D75162}" srcId="{D4CA8CED-64FD-428E-B40B-497A919E3B73}" destId="{2ACFB8AB-6303-4CBC-9798-08B92FD195E9}" srcOrd="0" destOrd="0" parTransId="{0C1CD3D2-D2DE-4C27-A06E-CB5745910BE5}" sibTransId="{476F6FBD-8730-490C-BA82-CAFA5BA84029}"/>
    <dgm:cxn modelId="{FBB27372-F0EA-47BB-A5E4-BC49E4A12B3E}" srcId="{46A11825-4D52-4DD2-96BD-4304D6381B41}" destId="{0CD1AADD-F6D6-45BB-A256-508C10BAFDC3}" srcOrd="3" destOrd="0" parTransId="{0EDADD80-ECD8-4DCB-BA02-8B5458E8B088}" sibTransId="{EE78E730-D972-45B3-9D5C-4B7775928BAB}"/>
    <dgm:cxn modelId="{7C80CD52-E504-4FC8-9A98-6E8EFAAFA2EB}" srcId="{58BE336E-B92E-4D77-978E-03266C43C85F}" destId="{4AEAFD76-F95B-4D32-BF60-54DED64C2246}" srcOrd="0" destOrd="0" parTransId="{8F65CA7E-D2D3-4BEC-9115-0433C458475D}" sibTransId="{53C244B2-C7F7-4A37-9E16-3818EBAB8B3C}"/>
    <dgm:cxn modelId="{6492A2FA-D50D-4A3A-978C-C45D8720C4AE}" type="presOf" srcId="{14EACE1A-494B-49CA-8F8A-1C6E9D37DA4F}" destId="{0041BACD-7901-4E53-85AC-A11D1DF62305}" srcOrd="0" destOrd="0" presId="urn:microsoft.com/office/officeart/2005/8/layout/StepDownProcess"/>
    <dgm:cxn modelId="{6DE8FFA9-FE4B-4809-9D3E-A91688F76EDD}" srcId="{46A11825-4D52-4DD2-96BD-4304D6381B41}" destId="{5468597F-A163-4680-924C-423DED986C69}" srcOrd="2" destOrd="0" parTransId="{4CAC3344-0FDA-4835-8772-FE731E32F8FB}" sibTransId="{ECA6BA0A-7334-444E-BEFE-EC56E7302195}"/>
    <dgm:cxn modelId="{A81608AC-AB1A-41B0-ADA7-D85636F24FDB}" srcId="{46A11825-4D52-4DD2-96BD-4304D6381B41}" destId="{DC572DEF-FF9B-4CDF-B2AD-24546EC9931D}" srcOrd="4" destOrd="0" parTransId="{ED42752A-5C17-4735-8FE9-1D63351E8501}" sibTransId="{B71F06F0-0FB2-4AD7-A06A-3DB594493C1B}"/>
    <dgm:cxn modelId="{764C2FF4-2B2B-4F90-B2F1-819649E3CF59}" srcId="{14EACE1A-494B-49CA-8F8A-1C6E9D37DA4F}" destId="{46A11825-4D52-4DD2-96BD-4304D6381B41}" srcOrd="0" destOrd="0" parTransId="{2A50783A-5FC0-46DA-93DD-BD56C8801AC0}" sibTransId="{B0057339-BB77-47EE-AF35-BE8AAEF81613}"/>
    <dgm:cxn modelId="{CA5A9B02-A7FD-4F41-B340-36B254A62FD0}" type="presOf" srcId="{0CD1AADD-F6D6-45BB-A256-508C10BAFDC3}" destId="{0D610F3D-A0E9-4284-AC32-F65805C6D62F}" srcOrd="0" destOrd="3" presId="urn:microsoft.com/office/officeart/2005/8/layout/StepDownProcess"/>
    <dgm:cxn modelId="{0D4D8588-FFDB-4FE5-8179-20E31B4EA453}" srcId="{14EACE1A-494B-49CA-8F8A-1C6E9D37DA4F}" destId="{58BE336E-B92E-4D77-978E-03266C43C85F}" srcOrd="1" destOrd="0" parTransId="{A126E5CA-E976-4E90-A353-16ADDCE8C703}" sibTransId="{CE4DD45E-5E4D-4BF1-A50B-E29C2F983103}"/>
    <dgm:cxn modelId="{429FD128-7F22-4A83-A02D-7471350DD09C}" srcId="{46A11825-4D52-4DD2-96BD-4304D6381B41}" destId="{24A840A0-9773-4E1C-B448-2C05A6075211}" srcOrd="0" destOrd="0" parTransId="{E61083CF-DFC7-4EF0-9F52-DBB8EBDC339D}" sibTransId="{CCA16F48-080A-45C8-8790-A817548E79E4}"/>
    <dgm:cxn modelId="{01851D7D-A397-42E0-B7BD-F0C44E0BC590}" type="presOf" srcId="{46A11825-4D52-4DD2-96BD-4304D6381B41}" destId="{75F4013B-EB2A-4773-A223-64F7D998B558}" srcOrd="0" destOrd="0" presId="urn:microsoft.com/office/officeart/2005/8/layout/StepDownProcess"/>
    <dgm:cxn modelId="{FD2D75DB-4487-48EF-99B2-643B18F70FE3}" srcId="{46A11825-4D52-4DD2-96BD-4304D6381B41}" destId="{12E957E3-0350-42A3-B5E7-32735D7371B8}" srcOrd="1" destOrd="0" parTransId="{0CED3452-2B6E-4645-A0D0-689A31EA3630}" sibTransId="{A12469B1-65A2-4E50-AED8-40304C47EC70}"/>
    <dgm:cxn modelId="{E3DD2B14-3183-4DBD-85AD-5D3E0B518A34}" type="presOf" srcId="{DC572DEF-FF9B-4CDF-B2AD-24546EC9931D}" destId="{0D610F3D-A0E9-4284-AC32-F65805C6D62F}" srcOrd="0" destOrd="4" presId="urn:microsoft.com/office/officeart/2005/8/layout/StepDownProcess"/>
    <dgm:cxn modelId="{C581FD8B-66AD-4FD8-AE37-9C628A0DFD6E}" type="presOf" srcId="{D4CA8CED-64FD-428E-B40B-497A919E3B73}" destId="{A43C65BE-CA62-433F-B83F-1B9D2926AE06}" srcOrd="0" destOrd="0" presId="urn:microsoft.com/office/officeart/2005/8/layout/StepDownProcess"/>
    <dgm:cxn modelId="{78E07143-DA61-48B8-ABC8-C1C859C6F20E}" type="presOf" srcId="{24A840A0-9773-4E1C-B448-2C05A6075211}" destId="{0D610F3D-A0E9-4284-AC32-F65805C6D62F}" srcOrd="0" destOrd="0" presId="urn:microsoft.com/office/officeart/2005/8/layout/StepDownProcess"/>
    <dgm:cxn modelId="{5BE09FE6-2767-476F-9B35-38D6918839DA}" type="presOf" srcId="{2ACFB8AB-6303-4CBC-9798-08B92FD195E9}" destId="{13E8EF16-2506-4287-8884-F1DC1FB10307}" srcOrd="0" destOrd="0" presId="urn:microsoft.com/office/officeart/2005/8/layout/StepDownProcess"/>
    <dgm:cxn modelId="{B14A5D37-8492-4A7C-8C50-B2F11F2262F4}" type="presOf" srcId="{5468597F-A163-4680-924C-423DED986C69}" destId="{0D610F3D-A0E9-4284-AC32-F65805C6D62F}" srcOrd="0" destOrd="2" presId="urn:microsoft.com/office/officeart/2005/8/layout/StepDownProcess"/>
    <dgm:cxn modelId="{649E06B2-24EA-4C7A-89D8-8D981D6560E6}" type="presOf" srcId="{58BE336E-B92E-4D77-978E-03266C43C85F}" destId="{CC1EA52F-3807-499A-8744-1047DA2C7E38}" srcOrd="0" destOrd="0" presId="urn:microsoft.com/office/officeart/2005/8/layout/StepDownProcess"/>
    <dgm:cxn modelId="{AF97F248-301B-4BF6-B491-185CB111920C}" type="presParOf" srcId="{0041BACD-7901-4E53-85AC-A11D1DF62305}" destId="{E17BA9D9-43E7-407F-8776-6F78648AF8A7}" srcOrd="0" destOrd="0" presId="urn:microsoft.com/office/officeart/2005/8/layout/StepDownProcess"/>
    <dgm:cxn modelId="{AE532FE3-6CA0-4B13-AD56-DFBE42ED5BF4}" type="presParOf" srcId="{E17BA9D9-43E7-407F-8776-6F78648AF8A7}" destId="{6853BE4D-D777-4FCB-8816-12BB92B48665}" srcOrd="0" destOrd="0" presId="urn:microsoft.com/office/officeart/2005/8/layout/StepDownProcess"/>
    <dgm:cxn modelId="{9E59F380-8890-4FA3-8B14-B67A4816255A}" type="presParOf" srcId="{E17BA9D9-43E7-407F-8776-6F78648AF8A7}" destId="{75F4013B-EB2A-4773-A223-64F7D998B558}" srcOrd="1" destOrd="0" presId="urn:microsoft.com/office/officeart/2005/8/layout/StepDownProcess"/>
    <dgm:cxn modelId="{E0A8F78B-8D44-49CA-9584-0E727012FCEF}" type="presParOf" srcId="{E17BA9D9-43E7-407F-8776-6F78648AF8A7}" destId="{0D610F3D-A0E9-4284-AC32-F65805C6D62F}" srcOrd="2" destOrd="0" presId="urn:microsoft.com/office/officeart/2005/8/layout/StepDownProcess"/>
    <dgm:cxn modelId="{2B6B88FC-61BF-4CEF-B7B6-CB1A1CFCD56C}" type="presParOf" srcId="{0041BACD-7901-4E53-85AC-A11D1DF62305}" destId="{64FDEB53-C8DA-49A2-9CCA-992F6070C571}" srcOrd="1" destOrd="0" presId="urn:microsoft.com/office/officeart/2005/8/layout/StepDownProcess"/>
    <dgm:cxn modelId="{9F7C8E57-57BC-43A1-8A6A-E3F84D0C1C67}" type="presParOf" srcId="{0041BACD-7901-4E53-85AC-A11D1DF62305}" destId="{5BFC5901-762A-48A0-98B8-DFC688BF205D}" srcOrd="2" destOrd="0" presId="urn:microsoft.com/office/officeart/2005/8/layout/StepDownProcess"/>
    <dgm:cxn modelId="{B207FD0E-AB37-40AA-8B0A-6007D16FE3E3}" type="presParOf" srcId="{5BFC5901-762A-48A0-98B8-DFC688BF205D}" destId="{9781A2C8-4B98-4FFE-908A-6FEA42EB3BC3}" srcOrd="0" destOrd="0" presId="urn:microsoft.com/office/officeart/2005/8/layout/StepDownProcess"/>
    <dgm:cxn modelId="{26EE53F3-2250-4C11-95AF-FD892F5D8930}" type="presParOf" srcId="{5BFC5901-762A-48A0-98B8-DFC688BF205D}" destId="{CC1EA52F-3807-499A-8744-1047DA2C7E38}" srcOrd="1" destOrd="0" presId="urn:microsoft.com/office/officeart/2005/8/layout/StepDownProcess"/>
    <dgm:cxn modelId="{0D5A4BA9-2B08-4248-B8EE-DCF029C57519}" type="presParOf" srcId="{5BFC5901-762A-48A0-98B8-DFC688BF205D}" destId="{6EF2967C-C05B-4842-947E-EA2BAD863503}" srcOrd="2" destOrd="0" presId="urn:microsoft.com/office/officeart/2005/8/layout/StepDownProcess"/>
    <dgm:cxn modelId="{0B32BA57-B35C-4FB8-895A-19888DF368DD}" type="presParOf" srcId="{0041BACD-7901-4E53-85AC-A11D1DF62305}" destId="{EF23E20B-5884-4779-A507-2AB082B5816E}" srcOrd="3" destOrd="0" presId="urn:microsoft.com/office/officeart/2005/8/layout/StepDownProcess"/>
    <dgm:cxn modelId="{970A6BB5-C7A0-4931-9FB5-7CD9E365C7C2}" type="presParOf" srcId="{0041BACD-7901-4E53-85AC-A11D1DF62305}" destId="{7A156C45-67A9-4E79-AFD1-2740E05C9E8D}" srcOrd="4" destOrd="0" presId="urn:microsoft.com/office/officeart/2005/8/layout/StepDownProcess"/>
    <dgm:cxn modelId="{FBBC6150-7C80-47C1-8C62-9322707E6FB1}" type="presParOf" srcId="{7A156C45-67A9-4E79-AFD1-2740E05C9E8D}" destId="{A43C65BE-CA62-433F-B83F-1B9D2926AE06}" srcOrd="0" destOrd="0" presId="urn:microsoft.com/office/officeart/2005/8/layout/StepDownProcess"/>
    <dgm:cxn modelId="{B6014C54-778D-4CF8-9687-6E69E8304BEA}" type="presParOf" srcId="{7A156C45-67A9-4E79-AFD1-2740E05C9E8D}" destId="{13E8EF16-2506-4287-8884-F1DC1FB1030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0.21577</cdr:x>
      <cdr:y>0.6004</cdr:y>
    </cdr:from>
    <cdr:to>
      <cdr:x>0.72643</cdr:x>
      <cdr:y>0.8123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B8AC0ABC-39CB-0783-7D9D-E63EE3570219}"/>
            </a:ext>
          </a:extLst>
        </cdr:cNvPr>
        <cdr:cNvSpPr txBox="1"/>
      </cdr:nvSpPr>
      <cdr:spPr>
        <a:xfrm xmlns:a="http://schemas.openxmlformats.org/drawingml/2006/main">
          <a:off x="1703822" y="3672408"/>
          <a:ext cx="4032448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0.1327</cdr:x>
      <cdr:y>0.6072</cdr:y>
    </cdr:from>
    <cdr:to>
      <cdr:x>0.46098</cdr:x>
      <cdr:y>0.74081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="" xmlns:a16="http://schemas.microsoft.com/office/drawing/2014/main" id="{3AD2E467-CD65-F9B2-A6F9-1F15D08892F4}"/>
            </a:ext>
          </a:extLst>
        </cdr:cNvPr>
        <cdr:cNvSpPr/>
      </cdr:nvSpPr>
      <cdr:spPr>
        <a:xfrm xmlns:a="http://schemas.openxmlformats.org/drawingml/2006/main" rot="19124544">
          <a:off x="1842660" y="5691010"/>
          <a:ext cx="4558519" cy="12522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3600" b="1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2022-2023 </a:t>
          </a:r>
          <a:r>
            <a:rPr lang="uk-UA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н.р</a:t>
          </a:r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0.29732</cdr:x>
      <cdr:y>0.6072</cdr:y>
    </cdr:from>
    <cdr:to>
      <cdr:x>0.6256</cdr:x>
      <cdr:y>0.74081</cdr:y>
    </cdr:to>
    <cdr:sp macro="" textlink="">
      <cdr:nvSpPr>
        <cdr:cNvPr id="7" name="Прямоугольник 6">
          <a:extLst xmlns:a="http://schemas.openxmlformats.org/drawingml/2006/main">
            <a:ext uri="{FF2B5EF4-FFF2-40B4-BE49-F238E27FC236}">
              <a16:creationId xmlns="" xmlns:a16="http://schemas.microsoft.com/office/drawing/2014/main" id="{6B90A456-940A-B49A-A27E-8861707373A0}"/>
            </a:ext>
          </a:extLst>
        </cdr:cNvPr>
        <cdr:cNvSpPr/>
      </cdr:nvSpPr>
      <cdr:spPr>
        <a:xfrm xmlns:a="http://schemas.openxmlformats.org/drawingml/2006/main" rot="19124544">
          <a:off x="4128659" y="5691010"/>
          <a:ext cx="4558518" cy="12522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2023-2024 </a:t>
          </a:r>
          <a:r>
            <a:rPr lang="uk-UA" sz="2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н.р</a:t>
          </a:r>
          <a:r>
            <a: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0.44549</cdr:x>
      <cdr:y>0.62737</cdr:y>
    </cdr:from>
    <cdr:to>
      <cdr:x>0.77377</cdr:x>
      <cdr:y>0.76098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="" xmlns:a16="http://schemas.microsoft.com/office/drawing/2014/main" id="{848BDB33-BE99-1CAA-FFD0-74F147B9B5E8}"/>
            </a:ext>
          </a:extLst>
        </cdr:cNvPr>
        <cdr:cNvSpPr/>
      </cdr:nvSpPr>
      <cdr:spPr>
        <a:xfrm xmlns:a="http://schemas.openxmlformats.org/drawingml/2006/main" rot="19124544">
          <a:off x="6186059" y="5880088"/>
          <a:ext cx="4558518" cy="12522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2024-2025 </a:t>
          </a:r>
          <a:r>
            <a:rPr lang="uk-UA" sz="2400" b="1" dirty="0" err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н.р</a:t>
          </a:r>
          <a:r>
            <a:rPr lang="uk-UA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4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0.03853</cdr:x>
      <cdr:y>0.50732</cdr:y>
    </cdr:from>
    <cdr:to>
      <cdr:x>0.22825</cdr:x>
      <cdr:y>0.76149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F3686B45-B4F4-AF1C-863C-0BBD09DBE2AF}"/>
            </a:ext>
          </a:extLst>
        </cdr:cNvPr>
        <cdr:cNvSpPr txBox="1"/>
      </cdr:nvSpPr>
      <cdr:spPr>
        <a:xfrm xmlns:a="http://schemas.openxmlformats.org/drawingml/2006/main">
          <a:off x="321748" y="3018174"/>
          <a:ext cx="1584176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0.24056</cdr:x>
      <cdr:y>0.47213</cdr:y>
    </cdr:from>
    <cdr:to>
      <cdr:x>0.2923</cdr:x>
      <cdr:y>0.91632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7C9FB495-9768-936E-C410-3CD40A9C6228}"/>
            </a:ext>
          </a:extLst>
        </cdr:cNvPr>
        <cdr:cNvSpPr txBox="1"/>
      </cdr:nvSpPr>
      <cdr:spPr>
        <a:xfrm xmlns:a="http://schemas.openxmlformats.org/drawingml/2006/main" rot="2150760">
          <a:off x="3366313" y="4707214"/>
          <a:ext cx="724033" cy="44286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rtlCol="0"/>
        <a:lstStyle xmlns:a="http://schemas.openxmlformats.org/drawingml/2006/main"/>
        <a:p xmlns:a="http://schemas.openxmlformats.org/drawingml/2006/main"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Архіт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., буд. та декор.-</a:t>
          </a:r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прикл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мистецтва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0.26603</cdr:x>
      <cdr:y>0.54414</cdr:y>
    </cdr:from>
    <cdr:to>
      <cdr:x>0.30941</cdr:x>
      <cdr:y>0.88503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2153F1F-0096-0019-2A1C-137648045DA6}"/>
            </a:ext>
          </a:extLst>
        </cdr:cNvPr>
        <cdr:cNvSpPr txBox="1"/>
      </cdr:nvSpPr>
      <cdr:spPr>
        <a:xfrm xmlns:a="http://schemas.openxmlformats.org/drawingml/2006/main" rot="2150760">
          <a:off x="3722698" y="5425201"/>
          <a:ext cx="607046" cy="3398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культури, спорту та реабілітації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0.20613</cdr:x>
      <cdr:y>0.49761</cdr:y>
    </cdr:from>
    <cdr:to>
      <cdr:x>0.24951</cdr:x>
      <cdr:y>0.8385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D9A96A0E-72BA-E765-6516-270438F6B184}"/>
            </a:ext>
          </a:extLst>
        </cdr:cNvPr>
        <cdr:cNvSpPr txBox="1"/>
      </cdr:nvSpPr>
      <cdr:spPr>
        <a:xfrm xmlns:a="http://schemas.openxmlformats.org/drawingml/2006/main" rot="2150760">
          <a:off x="2884498" y="4961275"/>
          <a:ext cx="607046" cy="3398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Математики та інформатики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0.41151</cdr:x>
      <cdr:y>0.5129</cdr:y>
    </cdr:from>
    <cdr:to>
      <cdr:x>0.45489</cdr:x>
      <cdr:y>0.85379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80FC91D2-7750-56E2-0709-629E434025BF}"/>
            </a:ext>
          </a:extLst>
        </cdr:cNvPr>
        <cdr:cNvSpPr txBox="1"/>
      </cdr:nvSpPr>
      <cdr:spPr>
        <a:xfrm xmlns:a="http://schemas.openxmlformats.org/drawingml/2006/main" rot="2150760">
          <a:off x="5758476" y="5113675"/>
          <a:ext cx="607046" cy="3398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Інститут </a:t>
          </a:r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.-</a:t>
          </a:r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та комп. наук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0.36654</cdr:x>
      <cdr:y>0.49273</cdr:y>
    </cdr:from>
    <cdr:to>
      <cdr:x>0.40263</cdr:x>
      <cdr:y>0.72608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246023E-7AD2-7781-ACE1-A442627E4D91}"/>
            </a:ext>
          </a:extLst>
        </cdr:cNvPr>
        <cdr:cNvSpPr txBox="1"/>
      </cdr:nvSpPr>
      <cdr:spPr>
        <a:xfrm xmlns:a="http://schemas.openxmlformats.org/drawingml/2006/main" rot="2150760">
          <a:off x="5129193" y="4912639"/>
          <a:ext cx="505033" cy="2326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Географічний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0.47204</cdr:x>
      <cdr:y>0.54702</cdr:y>
    </cdr:from>
    <cdr:to>
      <cdr:x>0.50812</cdr:x>
      <cdr:y>0.73797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A0059E43-5F3C-8CF9-4808-9CAC5A1FDC96}"/>
            </a:ext>
          </a:extLst>
        </cdr:cNvPr>
        <cdr:cNvSpPr txBox="1"/>
      </cdr:nvSpPr>
      <cdr:spPr>
        <a:xfrm xmlns:a="http://schemas.openxmlformats.org/drawingml/2006/main" rot="2150760">
          <a:off x="6605628" y="5453938"/>
          <a:ext cx="504892" cy="1903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 університету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0.40107</cdr:x>
      <cdr:y>0.53255</cdr:y>
    </cdr:from>
    <cdr:to>
      <cdr:x>0.43913</cdr:x>
      <cdr:y>0.7235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FCD20F0B-1D54-8D45-8B75-64F31B6180C7}"/>
            </a:ext>
          </a:extLst>
        </cdr:cNvPr>
        <cdr:cNvSpPr txBox="1"/>
      </cdr:nvSpPr>
      <cdr:spPr>
        <a:xfrm xmlns:a="http://schemas.openxmlformats.org/drawingml/2006/main" rot="2150760">
          <a:off x="5612403" y="5309652"/>
          <a:ext cx="532600" cy="1903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endParaRPr lang="uk-UA" sz="13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0.57555</cdr:x>
      <cdr:y>0.50636</cdr:y>
    </cdr:from>
    <cdr:to>
      <cdr:x>0.61894</cdr:x>
      <cdr:y>0.89043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3AD17D0-68BA-7B60-8B44-5EE5C9FCC0E8}"/>
            </a:ext>
          </a:extLst>
        </cdr:cNvPr>
        <cdr:cNvSpPr txBox="1"/>
      </cdr:nvSpPr>
      <cdr:spPr>
        <a:xfrm xmlns:a="http://schemas.openxmlformats.org/drawingml/2006/main" rot="2150760">
          <a:off x="8054032" y="5048480"/>
          <a:ext cx="607186" cy="3829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Історії, політології та </a:t>
          </a:r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відносин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0.52194</cdr:x>
      <cdr:y>0.55106</cdr:y>
    </cdr:from>
    <cdr:to>
      <cdr:x>0.55943</cdr:x>
      <cdr:y>0.70548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C087ABDA-BCCC-CCAA-AC5A-3D963C9D62A6}"/>
            </a:ext>
          </a:extLst>
        </cdr:cNvPr>
        <cdr:cNvSpPr txBox="1"/>
      </cdr:nvSpPr>
      <cdr:spPr>
        <a:xfrm xmlns:a="http://schemas.openxmlformats.org/drawingml/2006/main" rot="2150760">
          <a:off x="7303860" y="5494207"/>
          <a:ext cx="524623" cy="1539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Юридичний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0.64473</cdr:x>
      <cdr:y>0.56311</cdr:y>
    </cdr:from>
    <cdr:to>
      <cdr:x>0.67433</cdr:x>
      <cdr:y>0.71754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E274A03E-D297-7DBF-6B62-B35E1F044B19}"/>
            </a:ext>
          </a:extLst>
        </cdr:cNvPr>
        <cdr:cNvSpPr txBox="1"/>
      </cdr:nvSpPr>
      <cdr:spPr>
        <a:xfrm xmlns:a="http://schemas.openxmlformats.org/drawingml/2006/main" rot="2150760">
          <a:off x="9022201" y="5614269"/>
          <a:ext cx="414213" cy="1539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Філологічний</a:t>
          </a:r>
          <a:endParaRPr lang="uk-UA" sz="13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0.5662</cdr:x>
      <cdr:y>0.53206</cdr:y>
    </cdr:from>
    <cdr:to>
      <cdr:x>0.6037</cdr:x>
      <cdr:y>0.72582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AA59F372-FA46-C7AC-930E-66BD3A410583}"/>
            </a:ext>
          </a:extLst>
        </cdr:cNvPr>
        <cdr:cNvSpPr txBox="1"/>
      </cdr:nvSpPr>
      <cdr:spPr>
        <a:xfrm xmlns:a="http://schemas.openxmlformats.org/drawingml/2006/main" rot="2150760">
          <a:off x="7923194" y="5304704"/>
          <a:ext cx="524764" cy="1931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Іноземних мов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0.66612</cdr:x>
      <cdr:y>0.46565</cdr:y>
    </cdr:from>
    <cdr:to>
      <cdr:x>0.70362</cdr:x>
      <cdr:y>0.89459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C400A9E7-A571-F3B0-238E-E81A5735B723}"/>
            </a:ext>
          </a:extLst>
        </cdr:cNvPr>
        <cdr:cNvSpPr txBox="1"/>
      </cdr:nvSpPr>
      <cdr:spPr>
        <a:xfrm xmlns:a="http://schemas.openxmlformats.org/drawingml/2006/main" rot="2150760">
          <a:off x="9321537" y="4642579"/>
          <a:ext cx="524763" cy="42766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Інститут біології, хімії та біоресурсів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0.69756</cdr:x>
      <cdr:y>0.4704</cdr:y>
    </cdr:from>
    <cdr:to>
      <cdr:x>0.73506</cdr:x>
      <cdr:y>0.94564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69FD9ACC-6AA3-2316-202F-814D885527B4}"/>
            </a:ext>
          </a:extLst>
        </cdr:cNvPr>
        <cdr:cNvSpPr txBox="1"/>
      </cdr:nvSpPr>
      <cdr:spPr>
        <a:xfrm xmlns:a="http://schemas.openxmlformats.org/drawingml/2006/main" rot="2150760">
          <a:off x="9761500" y="4690021"/>
          <a:ext cx="524763" cy="4738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Педагогіки, психології та соціальної роботи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0.34873</cdr:x>
      <cdr:y>0.50015</cdr:y>
    </cdr:from>
    <cdr:to>
      <cdr:x>0.39367</cdr:x>
      <cdr:y>0.84104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AC2AB94D-C353-B53C-7E4F-3856FD744B3A}"/>
            </a:ext>
          </a:extLst>
        </cdr:cNvPr>
        <cdr:cNvSpPr txBox="1"/>
      </cdr:nvSpPr>
      <cdr:spPr>
        <a:xfrm xmlns:a="http://schemas.openxmlformats.org/drawingml/2006/main" rot="2150760">
          <a:off x="4661663" y="4934445"/>
          <a:ext cx="600743" cy="3363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Інститут </a:t>
          </a:r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.-</a:t>
          </a:r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тех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та комп. наук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0.25752</cdr:x>
      <cdr:y>0.48555</cdr:y>
    </cdr:from>
    <cdr:to>
      <cdr:x>0.30246</cdr:x>
      <cdr:y>0.82644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B27C485E-CE68-21A4-0BF3-91AEDA67D074}"/>
            </a:ext>
          </a:extLst>
        </cdr:cNvPr>
        <cdr:cNvSpPr txBox="1"/>
      </cdr:nvSpPr>
      <cdr:spPr>
        <a:xfrm xmlns:a="http://schemas.openxmlformats.org/drawingml/2006/main" rot="2150760">
          <a:off x="3442463" y="4790341"/>
          <a:ext cx="600742" cy="3363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Математики та інформатики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0.28602</cdr:x>
      <cdr:y>0.53105</cdr:y>
    </cdr:from>
    <cdr:to>
      <cdr:x>0.33097</cdr:x>
      <cdr:y>0.87194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D0F1A09-E5D8-5122-DF04-7DD7274AFF3C}"/>
            </a:ext>
          </a:extLst>
        </cdr:cNvPr>
        <cdr:cNvSpPr txBox="1"/>
      </cdr:nvSpPr>
      <cdr:spPr>
        <a:xfrm xmlns:a="http://schemas.openxmlformats.org/drawingml/2006/main" rot="2150760">
          <a:off x="3823450" y="5239284"/>
          <a:ext cx="600876" cy="3363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Фіз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культури, спорту та реабілітації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0.4236</cdr:x>
      <cdr:y>0.51047</cdr:y>
    </cdr:from>
    <cdr:to>
      <cdr:x>0.46097</cdr:x>
      <cdr:y>0.70142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C6DB0798-D43E-424B-0089-FDAFF8F19175}"/>
            </a:ext>
          </a:extLst>
        </cdr:cNvPr>
        <cdr:cNvSpPr txBox="1"/>
      </cdr:nvSpPr>
      <cdr:spPr>
        <a:xfrm xmlns:a="http://schemas.openxmlformats.org/drawingml/2006/main" rot="2150760">
          <a:off x="5662559" y="5036202"/>
          <a:ext cx="499549" cy="1883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Географічний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0.43293</cdr:x>
      <cdr:y>0.45519</cdr:y>
    </cdr:from>
    <cdr:to>
      <cdr:x>0.48653</cdr:x>
      <cdr:y>0.89938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0DBD701C-D570-7A4D-B7BC-504314588B1C}"/>
            </a:ext>
          </a:extLst>
        </cdr:cNvPr>
        <cdr:cNvSpPr txBox="1"/>
      </cdr:nvSpPr>
      <cdr:spPr>
        <a:xfrm xmlns:a="http://schemas.openxmlformats.org/drawingml/2006/main" rot="2150760">
          <a:off x="5787310" y="4490826"/>
          <a:ext cx="716507" cy="438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Архіт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., буд. та декор.-</a:t>
          </a:r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прикл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мистецтва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0.53364</cdr:x>
      <cdr:y>0.44305</cdr:y>
    </cdr:from>
    <cdr:to>
      <cdr:x>0.57248</cdr:x>
      <cdr:y>0.87199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C03E5B6A-9A72-CAB7-5497-667CF7FBD870}"/>
            </a:ext>
          </a:extLst>
        </cdr:cNvPr>
        <cdr:cNvSpPr txBox="1"/>
      </cdr:nvSpPr>
      <cdr:spPr>
        <a:xfrm xmlns:a="http://schemas.openxmlformats.org/drawingml/2006/main" rot="2150760">
          <a:off x="7133541" y="4371101"/>
          <a:ext cx="519200" cy="4231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Інститут біології, хімії та біоресурсів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0.51636</cdr:x>
      <cdr:y>0.50098</cdr:y>
    </cdr:from>
    <cdr:to>
      <cdr:x>0.55579</cdr:x>
      <cdr:y>0.69193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3AAFF27-3A4E-C996-8733-20F0FBD34FCD}"/>
            </a:ext>
          </a:extLst>
        </cdr:cNvPr>
        <cdr:cNvSpPr txBox="1"/>
      </cdr:nvSpPr>
      <cdr:spPr>
        <a:xfrm xmlns:a="http://schemas.openxmlformats.org/drawingml/2006/main" rot="2150760">
          <a:off x="6902495" y="4942614"/>
          <a:ext cx="527087" cy="1883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0.59636</cdr:x>
      <cdr:y>0.52591</cdr:y>
    </cdr:from>
    <cdr:to>
      <cdr:x>0.63373</cdr:x>
      <cdr:y>0.71686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7556C7E7-23A9-BCAC-22BA-AA3573B17721}"/>
            </a:ext>
          </a:extLst>
        </cdr:cNvPr>
        <cdr:cNvSpPr txBox="1"/>
      </cdr:nvSpPr>
      <cdr:spPr>
        <a:xfrm xmlns:a="http://schemas.openxmlformats.org/drawingml/2006/main" rot="2150760">
          <a:off x="7971903" y="5188601"/>
          <a:ext cx="499550" cy="1883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 університету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0.69661</cdr:x>
      <cdr:y>0.53775</cdr:y>
    </cdr:from>
    <cdr:to>
      <cdr:x>0.73564</cdr:x>
      <cdr:y>0.69217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976E3B3-7C7C-9277-EB5D-2EC40F37922A}"/>
            </a:ext>
          </a:extLst>
        </cdr:cNvPr>
        <cdr:cNvSpPr txBox="1"/>
      </cdr:nvSpPr>
      <cdr:spPr>
        <a:xfrm xmlns:a="http://schemas.openxmlformats.org/drawingml/2006/main" rot="2150760">
          <a:off x="9312074" y="5305430"/>
          <a:ext cx="521740" cy="1523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Філологічний</a:t>
          </a:r>
          <a:endParaRPr lang="uk-UA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0.65673</cdr:x>
      <cdr:y>0.52995</cdr:y>
    </cdr:from>
    <cdr:to>
      <cdr:x>0.69557</cdr:x>
      <cdr:y>0.68438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BF5A2351-41F2-53C7-1980-DCF6A7F98F19}"/>
            </a:ext>
          </a:extLst>
        </cdr:cNvPr>
        <cdr:cNvSpPr txBox="1"/>
      </cdr:nvSpPr>
      <cdr:spPr>
        <a:xfrm xmlns:a="http://schemas.openxmlformats.org/drawingml/2006/main" rot="2150760">
          <a:off x="8778944" y="5228476"/>
          <a:ext cx="519199" cy="1523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Юридичний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0.76278</cdr:x>
      <cdr:y>0.47936</cdr:y>
    </cdr:from>
    <cdr:to>
      <cdr:x>0.80773</cdr:x>
      <cdr:y>0.86343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81AAEC1-AE6F-C9D4-C048-9AB867C8CE8B}"/>
            </a:ext>
          </a:extLst>
        </cdr:cNvPr>
        <cdr:cNvSpPr txBox="1"/>
      </cdr:nvSpPr>
      <cdr:spPr>
        <a:xfrm xmlns:a="http://schemas.openxmlformats.org/drawingml/2006/main" rot="2150760">
          <a:off x="10196588" y="4729353"/>
          <a:ext cx="600876" cy="3789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Історії, політології та </a:t>
          </a:r>
          <a:r>
            <a:rPr lang="uk-UA" sz="1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міжн</a:t>
          </a:r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 відносин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0.84194</cdr:x>
      <cdr:y>0.51079</cdr:y>
    </cdr:from>
    <cdr:to>
      <cdr:x>0.88079</cdr:x>
      <cdr:y>0.70456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B6FA75E3-9DCD-5911-447A-04D97A5DAAA4}"/>
            </a:ext>
          </a:extLst>
        </cdr:cNvPr>
        <cdr:cNvSpPr txBox="1"/>
      </cdr:nvSpPr>
      <cdr:spPr>
        <a:xfrm xmlns:a="http://schemas.openxmlformats.org/drawingml/2006/main" rot="2150760">
          <a:off x="11254775" y="5039359"/>
          <a:ext cx="519333" cy="1911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Іноземних мов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0.71466</cdr:x>
      <cdr:y>0.44348</cdr:y>
    </cdr:from>
    <cdr:to>
      <cdr:x>0.7535</cdr:x>
      <cdr:y>0.91872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355840A6-6855-E8ED-1403-870C34ACDDC2}"/>
            </a:ext>
          </a:extLst>
        </cdr:cNvPr>
        <cdr:cNvSpPr txBox="1"/>
      </cdr:nvSpPr>
      <cdr:spPr>
        <a:xfrm xmlns:a="http://schemas.openxmlformats.org/drawingml/2006/main" rot="2150760">
          <a:off x="9553291" y="4375364"/>
          <a:ext cx="519200" cy="4688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Педагогіки, психології та соціальної роботи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729FC-FB98-4562-B6FC-F533F0ABF1F3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B37CD-6A87-42C1-A59C-0E997BF52BB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9ECBE83-A221-5C0E-CB5A-A2C02879C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="" xmlns:a16="http://schemas.microsoft.com/office/drawing/2014/main" id="{B3B1CAE4-D4C1-7E82-CFD4-24B4B521DF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9699" name="Заметки 2">
            <a:extLst>
              <a:ext uri="{FF2B5EF4-FFF2-40B4-BE49-F238E27FC236}">
                <a16:creationId xmlns="" xmlns:a16="http://schemas.microsoft.com/office/drawing/2014/main" id="{3186B665-0FDD-665A-CB04-4DCC8D75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="" xmlns:a16="http://schemas.microsoft.com/office/drawing/2014/main" id="{CD2E794D-A7D3-F879-2743-248ACC1FA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3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E8C1B24-AEF2-0938-9086-A3C49FF6F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="" xmlns:a16="http://schemas.microsoft.com/office/drawing/2014/main" id="{74216FE4-A575-C252-9A30-AF4EED98FF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29699" name="Заметки 2">
            <a:extLst>
              <a:ext uri="{FF2B5EF4-FFF2-40B4-BE49-F238E27FC236}">
                <a16:creationId xmlns="" xmlns:a16="http://schemas.microsoft.com/office/drawing/2014/main" id="{F4077073-999A-DBA9-81A1-6A1BCFF2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="" xmlns:a16="http://schemas.microsoft.com/office/drawing/2014/main" id="{EC4513EF-E75C-C876-05F7-106BB97EC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22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40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5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26B7875-4609-A8E2-C903-142137ADF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="" xmlns:a16="http://schemas.microsoft.com/office/drawing/2014/main" id="{C1DE35CD-8C23-A4EF-2BCF-64D86DFD35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29699" name="Заметки 2">
            <a:extLst>
              <a:ext uri="{FF2B5EF4-FFF2-40B4-BE49-F238E27FC236}">
                <a16:creationId xmlns="" xmlns:a16="http://schemas.microsoft.com/office/drawing/2014/main" id="{6B7973FE-CD57-8B29-5BC1-28741033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="" xmlns:a16="http://schemas.microsoft.com/office/drawing/2014/main" id="{A5037938-D7E8-F4C2-6A8B-7EF5518C3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3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DD9FD40-C9E8-A026-E1DB-0F099BA4C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="" xmlns:a16="http://schemas.microsoft.com/office/drawing/2014/main" id="{C83F4FB7-DC08-0E46-93C3-4D277249C3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29699" name="Заметки 2">
            <a:extLst>
              <a:ext uri="{FF2B5EF4-FFF2-40B4-BE49-F238E27FC236}">
                <a16:creationId xmlns="" xmlns:a16="http://schemas.microsoft.com/office/drawing/2014/main" id="{E3AFBB63-4B23-7D02-FD96-F84A405B3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/>
          </a:p>
        </p:txBody>
      </p:sp>
      <p:sp>
        <p:nvSpPr>
          <p:cNvPr id="30724" name="Номер слайда 3">
            <a:extLst>
              <a:ext uri="{FF2B5EF4-FFF2-40B4-BE49-F238E27FC236}">
                <a16:creationId xmlns="" xmlns:a16="http://schemas.microsoft.com/office/drawing/2014/main" id="{6C1DD258-99AE-02A0-1A94-783E0CCF2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0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-144661"/>
            <a:ext cx="5021170" cy="10431661"/>
            <a:chOff x="0" y="-38100"/>
            <a:chExt cx="1322448" cy="2747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chemeClr val="tx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595820" y="-1782102"/>
            <a:ext cx="3564204" cy="35642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966307" y="300249"/>
            <a:ext cx="8027935" cy="9598729"/>
            <a:chOff x="0" y="0"/>
            <a:chExt cx="8603361" cy="10286746"/>
          </a:xfrm>
        </p:grpSpPr>
        <p:sp>
          <p:nvSpPr>
            <p:cNvPr id="11" name="Freeform 11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/>
              <a:stretch>
                <a:fillRect l="-39731" r="-39731"/>
              </a:stretch>
            </a:blipFill>
          </p:spPr>
        </p:sp>
      </p:grpSp>
      <p:sp>
        <p:nvSpPr>
          <p:cNvPr id="18" name="TextBox 18"/>
          <p:cNvSpPr txBox="1"/>
          <p:nvPr/>
        </p:nvSpPr>
        <p:spPr>
          <a:xfrm>
            <a:off x="1609132" y="4998839"/>
            <a:ext cx="11387207" cy="344338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31" name="Прямоугольник 30" descr="всвім">
            <a:extLst>
              <a:ext uri="{FF2B5EF4-FFF2-40B4-BE49-F238E27FC236}">
                <a16:creationId xmlns="" xmlns:a16="http://schemas.microsoft.com/office/drawing/2014/main" id="{1DBA4010-4416-31A4-0AF6-5774E5B37C0C}"/>
              </a:ext>
            </a:extLst>
          </p:cNvPr>
          <p:cNvSpPr/>
          <p:nvPr/>
        </p:nvSpPr>
        <p:spPr>
          <a:xfrm>
            <a:off x="1219200" y="2871721"/>
            <a:ext cx="9067800" cy="230832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аналізу успішності 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якості знань здобувачів вищої освіти </a:t>
            </a:r>
          </a:p>
          <a:p>
            <a:pPr algn="ctr"/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підсумками зимової екзаменаційної сесії  2024-2025 </a:t>
            </a:r>
            <a:r>
              <a:rPr lang="uk-UA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2" name="Group 11">
            <a:extLst>
              <a:ext uri="{FF2B5EF4-FFF2-40B4-BE49-F238E27FC236}">
                <a16:creationId xmlns="" xmlns:a16="http://schemas.microsoft.com/office/drawing/2014/main" id="{8CA1B0FC-41ED-00C5-6E5E-E3ABC62BCEEF}"/>
              </a:ext>
            </a:extLst>
          </p:cNvPr>
          <p:cNvGrpSpPr/>
          <p:nvPr/>
        </p:nvGrpSpPr>
        <p:grpSpPr>
          <a:xfrm>
            <a:off x="-914400" y="9447446"/>
            <a:ext cx="2720736" cy="2677656"/>
            <a:chOff x="0" y="0"/>
            <a:chExt cx="812800" cy="812800"/>
          </a:xfrm>
        </p:grpSpPr>
        <p:sp>
          <p:nvSpPr>
            <p:cNvPr id="33" name="Freeform 12">
              <a:extLst>
                <a:ext uri="{FF2B5EF4-FFF2-40B4-BE49-F238E27FC236}">
                  <a16:creationId xmlns="" xmlns:a16="http://schemas.microsoft.com/office/drawing/2014/main" id="{498F3053-88E4-4CE2-DD2F-7412EA775F9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34" name="TextBox 13">
              <a:extLst>
                <a:ext uri="{FF2B5EF4-FFF2-40B4-BE49-F238E27FC236}">
                  <a16:creationId xmlns="" xmlns:a16="http://schemas.microsoft.com/office/drawing/2014/main" id="{4FAF6ECB-5975-FEDF-9F63-F26D8A8D974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_s115735">
            <a:extLst>
              <a:ext uri="{FF2B5EF4-FFF2-40B4-BE49-F238E27FC236}">
                <a16:creationId xmlns="" xmlns:a16="http://schemas.microsoft.com/office/drawing/2014/main" id="{5F90C966-305A-4FD0-A959-E7A1E90E9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786" y="1401979"/>
            <a:ext cx="11008214" cy="1708047"/>
          </a:xfrm>
          <a:prstGeom prst="roundRect">
            <a:avLst>
              <a:gd name="adj" fmla="val 16667"/>
            </a:avLst>
          </a:prstGeom>
          <a:solidFill>
            <a:srgbClr val="739BCB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ПІДДАВАЛОСЬ 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4400" b="1" dirty="0">
                <a:solidFill>
                  <a:srgbClr val="462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1634</a:t>
            </a:r>
            <a:r>
              <a:rPr lang="uk-UA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дисциплін (ОК)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_s115735">
            <a:extLst>
              <a:ext uri="{FF2B5EF4-FFF2-40B4-BE49-F238E27FC236}">
                <a16:creationId xmlns="" xmlns:a16="http://schemas.microsoft.com/office/drawing/2014/main" id="{2F228517-BB43-4C92-BD01-BDCCFBDC1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94" y="4018344"/>
            <a:ext cx="6759730" cy="2546941"/>
          </a:xfrm>
          <a:prstGeom prst="roundRect">
            <a:avLst>
              <a:gd name="adj" fmla="val 16667"/>
            </a:avLst>
          </a:prstGeom>
          <a:solidFill>
            <a:srgbClr val="C2D3E8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endParaRPr lang="uk-UA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endParaRPr lang="uk-UA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ОР «Бакалавр»</a:t>
            </a:r>
          </a:p>
          <a:p>
            <a:pPr algn="ctr"/>
            <a:r>
              <a:rPr lang="ru-RU" sz="3600" b="1" dirty="0">
                <a:solidFill>
                  <a:srgbClr val="7A3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1268 ОК (за 101 ОП)</a:t>
            </a:r>
          </a:p>
          <a:p>
            <a:pPr algn="ctr"/>
            <a:endParaRPr lang="ru-RU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uk-UA" sz="3600" b="1" dirty="0">
                <a:solidFill>
                  <a:schemeClr val="bg1"/>
                </a:solidFill>
                <a:latin typeface="Cambria" panose="02040503050406030204" pitchFamily="18" charset="0"/>
              </a:rPr>
              <a:t>    </a:t>
            </a:r>
            <a:endParaRPr lang="ru-RU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_s115735">
            <a:extLst>
              <a:ext uri="{FF2B5EF4-FFF2-40B4-BE49-F238E27FC236}">
                <a16:creationId xmlns="" xmlns:a16="http://schemas.microsoft.com/office/drawing/2014/main" id="{5EE46AAA-CB2A-4D8F-BAC8-663652E90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6246" y="3980217"/>
            <a:ext cx="6478288" cy="2753556"/>
          </a:xfrm>
          <a:prstGeom prst="roundRect">
            <a:avLst>
              <a:gd name="adj" fmla="val 16667"/>
            </a:avLst>
          </a:prstGeom>
          <a:solidFill>
            <a:srgbClr val="C2D3E8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buNone/>
            </a:pPr>
            <a:endParaRPr lang="uk-UA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endParaRPr lang="uk-UA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r>
              <a:rPr lang="uk-U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ОР «Магістр»</a:t>
            </a:r>
          </a:p>
          <a:p>
            <a:pPr algn="ctr"/>
            <a:r>
              <a:rPr lang="uk-UA" sz="3600" b="1" dirty="0">
                <a:solidFill>
                  <a:srgbClr val="7A3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366 </a:t>
            </a:r>
            <a:r>
              <a:rPr lang="uk-UA" sz="3600" b="1">
                <a:solidFill>
                  <a:srgbClr val="7A3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 (за 71 ОП)</a:t>
            </a:r>
            <a:endParaRPr lang="ru-RU" sz="3600" b="1" dirty="0">
              <a:solidFill>
                <a:srgbClr val="7A3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трелка: изогнутая влево 22">
            <a:extLst>
              <a:ext uri="{FF2B5EF4-FFF2-40B4-BE49-F238E27FC236}">
                <a16:creationId xmlns="" xmlns:a16="http://schemas.microsoft.com/office/drawing/2014/main" id="{F2E47C14-E9B2-4396-9AD9-FD2BDDB90114}"/>
              </a:ext>
            </a:extLst>
          </p:cNvPr>
          <p:cNvSpPr/>
          <p:nvPr/>
        </p:nvSpPr>
        <p:spPr>
          <a:xfrm rot="423513" flipH="1">
            <a:off x="841948" y="1798590"/>
            <a:ext cx="929070" cy="2132625"/>
          </a:xfrm>
          <a:prstGeom prst="curvedLeftArrow">
            <a:avLst/>
          </a:prstGeom>
          <a:solidFill>
            <a:srgbClr val="739BCB"/>
          </a:solidFill>
          <a:ln>
            <a:solidFill>
              <a:srgbClr val="73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28" name="Стрелка: изогнутая влево 27">
            <a:extLst>
              <a:ext uri="{FF2B5EF4-FFF2-40B4-BE49-F238E27FC236}">
                <a16:creationId xmlns="" xmlns:a16="http://schemas.microsoft.com/office/drawing/2014/main" id="{33F144FE-C004-4116-AC18-11F8B35D748F}"/>
              </a:ext>
            </a:extLst>
          </p:cNvPr>
          <p:cNvSpPr/>
          <p:nvPr/>
        </p:nvSpPr>
        <p:spPr>
          <a:xfrm rot="20072814">
            <a:off x="13361240" y="2047345"/>
            <a:ext cx="788643" cy="1853349"/>
          </a:xfrm>
          <a:prstGeom prst="curvedLeftArrow">
            <a:avLst/>
          </a:prstGeom>
          <a:solidFill>
            <a:srgbClr val="739BCB"/>
          </a:solidFill>
          <a:ln>
            <a:solidFill>
              <a:srgbClr val="739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1CE3F7E-E4C4-BF85-DB06-A4E629FCD2B3}"/>
              </a:ext>
            </a:extLst>
          </p:cNvPr>
          <p:cNvGrpSpPr/>
          <p:nvPr/>
        </p:nvGrpSpPr>
        <p:grpSpPr>
          <a:xfrm>
            <a:off x="16459200" y="-205426"/>
            <a:ext cx="2076411" cy="10492427"/>
            <a:chOff x="0" y="-38100"/>
            <a:chExt cx="1044090" cy="2913572"/>
          </a:xfrm>
        </p:grpSpPr>
        <p:sp>
          <p:nvSpPr>
            <p:cNvPr id="4" name="Freeform 3">
              <a:extLst>
                <a:ext uri="{FF2B5EF4-FFF2-40B4-BE49-F238E27FC236}">
                  <a16:creationId xmlns="" xmlns:a16="http://schemas.microsoft.com/office/drawing/2014/main" id="{79F07C8A-7C5D-1067-FFDA-787124DB131F}"/>
                </a:ext>
              </a:extLst>
            </p:cNvPr>
            <p:cNvSpPr/>
            <p:nvPr/>
          </p:nvSpPr>
          <p:spPr>
            <a:xfrm>
              <a:off x="0" y="18943"/>
              <a:ext cx="1044090" cy="2856529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1A54D9D3-2710-54AD-E5AE-88A50CA68550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35">
            <a:extLst>
              <a:ext uri="{FF2B5EF4-FFF2-40B4-BE49-F238E27FC236}">
                <a16:creationId xmlns="" xmlns:a16="http://schemas.microsoft.com/office/drawing/2014/main" id="{8075DAE8-3B27-07F4-A2AE-2F3E5F2E70FF}"/>
              </a:ext>
            </a:extLst>
          </p:cNvPr>
          <p:cNvSpPr/>
          <p:nvPr/>
        </p:nvSpPr>
        <p:spPr>
          <a:xfrm>
            <a:off x="16557174" y="-202969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91" b="-14543"/>
            </a:stretch>
          </a:blipFill>
        </p:spPr>
      </p:sp>
      <p:sp>
        <p:nvSpPr>
          <p:cNvPr id="2" name="Freeform 18">
            <a:extLst>
              <a:ext uri="{FF2B5EF4-FFF2-40B4-BE49-F238E27FC236}">
                <a16:creationId xmlns="" xmlns:a16="http://schemas.microsoft.com/office/drawing/2014/main" id="{BC334F90-3DFC-5CA8-2E1A-3F947084097E}"/>
              </a:ext>
            </a:extLst>
          </p:cNvPr>
          <p:cNvSpPr/>
          <p:nvPr/>
        </p:nvSpPr>
        <p:spPr>
          <a:xfrm>
            <a:off x="-772671" y="9272478"/>
            <a:ext cx="3159863" cy="1505684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Скругленный прямоугольник 11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472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2C64030-20D1-E83B-1287-D6A477132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8C996796-9070-CF9F-4106-B674B7D23846}"/>
              </a:ext>
            </a:extLst>
          </p:cNvPr>
          <p:cNvGrpSpPr/>
          <p:nvPr/>
        </p:nvGrpSpPr>
        <p:grpSpPr>
          <a:xfrm>
            <a:off x="16230601" y="1"/>
            <a:ext cx="2057400" cy="10287000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2111A61B-D049-08B2-F862-DFC18BA7E451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94E54A72-A68E-0231-7BDA-FB93DB2BAF79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5326AF-4760-CCD5-0078-73BF9E797029}"/>
              </a:ext>
            </a:extLst>
          </p:cNvPr>
          <p:cNvSpPr txBox="1"/>
          <p:nvPr/>
        </p:nvSpPr>
        <p:spPr>
          <a:xfrm>
            <a:off x="1549516" y="191787"/>
            <a:ext cx="135554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alt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НАВЧАЛЬНИХ ДИСЦИПЛІН, </a:t>
            </a:r>
            <a:r>
              <a:rPr lang="uk-UA" alt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 ЯКОСТІ ЗНАНЬ СТУДЕНТІВ, </a:t>
            </a:r>
          </a:p>
          <a:p>
            <a:pPr algn="ctr">
              <a:spcBef>
                <a:spcPts val="0"/>
              </a:spcBef>
              <a:buNone/>
            </a:pPr>
            <a:r>
              <a:rPr lang="uk-UA" altLang="ru-RU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яких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uk-UA" sz="24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50 %, 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&lt; 35 %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за результатами зимової екзаменаційної сесії 2024-2025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0"/>
              </a:spcBef>
              <a:buNone/>
            </a:pPr>
            <a:endParaRPr lang="uk-UA" altLang="ru-R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9FFEB248-1D52-610A-3845-1A471A611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410441"/>
              </p:ext>
            </p:extLst>
          </p:nvPr>
        </p:nvGraphicFramePr>
        <p:xfrm>
          <a:off x="1407929" y="1104841"/>
          <a:ext cx="13690485" cy="89957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69986">
                  <a:extLst>
                    <a:ext uri="{9D8B030D-6E8A-4147-A177-3AD203B41FA5}">
                      <a16:colId xmlns="" xmlns:a16="http://schemas.microsoft.com/office/drawing/2014/main" val="64724992"/>
                    </a:ext>
                  </a:extLst>
                </a:gridCol>
                <a:gridCol w="4655909">
                  <a:extLst>
                    <a:ext uri="{9D8B030D-6E8A-4147-A177-3AD203B41FA5}">
                      <a16:colId xmlns="" xmlns:a16="http://schemas.microsoft.com/office/drawing/2014/main" val="1064805616"/>
                    </a:ext>
                  </a:extLst>
                </a:gridCol>
                <a:gridCol w="1639296">
                  <a:extLst>
                    <a:ext uri="{9D8B030D-6E8A-4147-A177-3AD203B41FA5}">
                      <a16:colId xmlns="" xmlns:a16="http://schemas.microsoft.com/office/drawing/2014/main" val="2611592848"/>
                    </a:ext>
                  </a:extLst>
                </a:gridCol>
                <a:gridCol w="29854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398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8540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навчально-науковий інститут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дисциплін, які виносяться на зимову екзаменаційну сесію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дисциплін, показник якості знань студентів яких: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0109284"/>
                  </a:ext>
                </a:extLst>
              </a:tr>
              <a:tr h="501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&lt;50 % (з них &lt; 35 % )</a:t>
                      </a: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8110772"/>
                  </a:ext>
                </a:extLst>
              </a:tr>
              <a:tr h="594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&lt;50 %</a:t>
                      </a: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них &lt; 35 % </a:t>
                      </a: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0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Біології, хімії та біоресурсів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endParaRPr lang="ru-RU" sz="2800" b="1" baseline="0" dirty="0">
                        <a:solidFill>
                          <a:srgbClr val="642F04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05150071"/>
                  </a:ext>
                </a:extLst>
              </a:tr>
              <a:tr h="59431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Фізико-технічних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комп’ютерних наук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8456791"/>
                  </a:ext>
                </a:extLst>
              </a:tr>
              <a:tr h="89146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Архітектури, будівництва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декоративно-прикладного мистецтва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9369623"/>
                  </a:ext>
                </a:extLst>
              </a:tr>
              <a:tr h="4160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Географічний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9409670"/>
                  </a:ext>
                </a:extLst>
              </a:tr>
              <a:tr h="4160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636475"/>
                  </a:ext>
                </a:extLst>
              </a:tr>
              <a:tr h="4160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Іноземних мов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159034"/>
                  </a:ext>
                </a:extLst>
              </a:tr>
              <a:tr h="59431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Історії, політології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міжнародних відносин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3416434"/>
                  </a:ext>
                </a:extLst>
              </a:tr>
              <a:tr h="4160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Математики та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інформатики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6574320"/>
                  </a:ext>
                </a:extLst>
              </a:tr>
              <a:tr h="59431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Педагогіки, психології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соціальної роботи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4485581"/>
                  </a:ext>
                </a:extLst>
              </a:tr>
              <a:tr h="59431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Фізичної культури, спорту та реабілітації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69465896"/>
                  </a:ext>
                </a:extLst>
              </a:tr>
              <a:tr h="4160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Філологічний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36126905"/>
                  </a:ext>
                </a:extLst>
              </a:tr>
              <a:tr h="41601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baseline="0" dirty="0">
                          <a:solidFill>
                            <a:srgbClr val="642F0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1290700"/>
                  </a:ext>
                </a:extLst>
              </a:tr>
              <a:tr h="974435">
                <a:tc gridSpan="2">
                  <a:txBody>
                    <a:bodyPr/>
                    <a:lstStyle/>
                    <a:p>
                      <a:pPr indent="27051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університету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rgbClr val="7A3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1634</a:t>
                      </a:r>
                      <a:endParaRPr lang="ru-RU" sz="2800" b="1" dirty="0">
                        <a:solidFill>
                          <a:srgbClr val="7A3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baseline="0" dirty="0">
                          <a:solidFill>
                            <a:srgbClr val="642F0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baseline="0">
                          <a:solidFill>
                            <a:srgbClr val="642F0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(17,01%)</a:t>
                      </a:r>
                      <a:endParaRPr lang="ru-RU" sz="2400" b="1" baseline="0" dirty="0">
                        <a:solidFill>
                          <a:srgbClr val="642F0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baseline="0" dirty="0">
                          <a:solidFill>
                            <a:srgbClr val="642F0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baseline="0" dirty="0">
                          <a:solidFill>
                            <a:srgbClr val="642F0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(5,02%)</a:t>
                      </a:r>
                      <a:endParaRPr lang="ru-RU" sz="2400" b="1" baseline="0" dirty="0">
                        <a:solidFill>
                          <a:srgbClr val="642F0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78888902"/>
                  </a:ext>
                </a:extLst>
              </a:tr>
            </a:tbl>
          </a:graphicData>
        </a:graphic>
      </p:graphicFrame>
      <p:sp>
        <p:nvSpPr>
          <p:cNvPr id="11" name="Freeform 35">
            <a:extLst>
              <a:ext uri="{FF2B5EF4-FFF2-40B4-BE49-F238E27FC236}">
                <a16:creationId xmlns="" xmlns:a16="http://schemas.microsoft.com/office/drawing/2014/main" id="{37AB5C46-C78A-BD55-0D62-805680B45DC2}"/>
              </a:ext>
            </a:extLst>
          </p:cNvPr>
          <p:cNvSpPr/>
          <p:nvPr/>
        </p:nvSpPr>
        <p:spPr>
          <a:xfrm>
            <a:off x="16309563" y="-136302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8" name="Скругленный прямоугольник 7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860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F430A14-2D7F-EE4A-48F9-97D4A5080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31BFFD8-C235-415B-4D9B-E0DEF85F8604}"/>
              </a:ext>
            </a:extLst>
          </p:cNvPr>
          <p:cNvGrpSpPr/>
          <p:nvPr/>
        </p:nvGrpSpPr>
        <p:grpSpPr>
          <a:xfrm>
            <a:off x="16735607" y="1"/>
            <a:ext cx="1746488" cy="10287000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CBEB7D72-6D49-2364-E92E-4EDE62B5A2A0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A2FFF352-D7AE-2E0D-CD9A-FB957F3B7481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E0C35E2-FF5E-A5B2-21D8-09EE202A3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15614"/>
              </p:ext>
            </p:extLst>
          </p:nvPr>
        </p:nvGraphicFramePr>
        <p:xfrm>
          <a:off x="1773415" y="848351"/>
          <a:ext cx="14004001" cy="8341843"/>
        </p:xfrm>
        <a:graphic>
          <a:graphicData uri="http://schemas.openxmlformats.org/drawingml/2006/table">
            <a:tbl>
              <a:tblPr firstRow="1" firstCol="1" bandRow="1"/>
              <a:tblGrid>
                <a:gridCol w="2319132">
                  <a:extLst>
                    <a:ext uri="{9D8B030D-6E8A-4147-A177-3AD203B41FA5}">
                      <a16:colId xmlns="" xmlns:a16="http://schemas.microsoft.com/office/drawing/2014/main" val="3425079104"/>
                    </a:ext>
                  </a:extLst>
                </a:gridCol>
                <a:gridCol w="3452820">
                  <a:extLst>
                    <a:ext uri="{9D8B030D-6E8A-4147-A177-3AD203B41FA5}">
                      <a16:colId xmlns="" xmlns:a16="http://schemas.microsoft.com/office/drawing/2014/main" val="709548073"/>
                    </a:ext>
                  </a:extLst>
                </a:gridCol>
                <a:gridCol w="6227122">
                  <a:extLst>
                    <a:ext uri="{9D8B030D-6E8A-4147-A177-3AD203B41FA5}">
                      <a16:colId xmlns="" xmlns:a16="http://schemas.microsoft.com/office/drawing/2014/main" val="3595412130"/>
                    </a:ext>
                  </a:extLst>
                </a:gridCol>
                <a:gridCol w="2004927">
                  <a:extLst>
                    <a:ext uri="{9D8B030D-6E8A-4147-A177-3AD203B41FA5}">
                      <a16:colId xmlns="" xmlns:a16="http://schemas.microsoft.com/office/drawing/2014/main" val="3649689296"/>
                    </a:ext>
                  </a:extLst>
                </a:gridCol>
              </a:tblGrid>
              <a:tr h="868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uk-UA" sz="18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ОК </a:t>
                      </a:r>
                      <a:br>
                        <a:rPr lang="uk-UA" sz="18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показником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uk-UA" sz="18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35,0 / 50,0%</a:t>
                      </a:r>
                      <a:endParaRPr lang="ru-RU" sz="1800" b="1" spc="-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ОП</a:t>
                      </a:r>
                      <a:endParaRPr lang="ru-RU" sz="1800" b="1" spc="-4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навчальних дисциплін (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 знань, 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2500838"/>
                  </a:ext>
                </a:extLst>
              </a:tr>
              <a:tr h="252892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Навчально-науковий інститут біології, хімії та біоресурсів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C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907378435"/>
                  </a:ext>
                </a:extLst>
              </a:tr>
              <a:tr h="562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Біологія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Біотехнологія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12,0 % (400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A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9906084"/>
                  </a:ext>
                </a:extLst>
              </a:tr>
              <a:tr h="40550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Біологія та здоров’я людини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Актуальні питання історії та культури України 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25,0 % (102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7317116"/>
                  </a:ext>
                </a:extLst>
              </a:tr>
              <a:tr h="28248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Загальна цитологія </a:t>
                      </a:r>
                      <a:endParaRPr lang="ru-RU" sz="1800"/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33,33 % (102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3568633"/>
                  </a:ext>
                </a:extLst>
              </a:tr>
              <a:tr h="250918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Загальна біохімія </a:t>
                      </a:r>
                      <a:endParaRPr lang="ru-RU" sz="1800" dirty="0"/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23,08 %(202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8166183"/>
                  </a:ext>
                </a:extLst>
              </a:tr>
              <a:tr h="2673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Екологія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Актуальні питання історії та культури України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20,0 % (103 гр.)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0484423"/>
                  </a:ext>
                </a:extLst>
              </a:tr>
              <a:tr h="4046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Землеустрій та кадастр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Вища геодезія 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30,77 % (305 гр.)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412825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Технології виробництва та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агроменеджмент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Іноземна мова (за проф.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спрям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33,33% (206 гр.)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3499375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Рослинництво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33,33% (206 гр.)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0893643"/>
                  </a:ext>
                </a:extLst>
              </a:tr>
              <a:tr h="3413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Хімія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Органічна хімія</a:t>
                      </a:r>
                      <a:endParaRPr lang="ru-RU" sz="1800" b="1" dirty="0">
                        <a:solidFill>
                          <a:srgbClr val="BD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33,33% (321 гр.)</a:t>
                      </a:r>
                      <a:endParaRPr lang="ru-RU" sz="1800" b="1" dirty="0">
                        <a:solidFill>
                          <a:srgbClr val="BD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419755"/>
                  </a:ext>
                </a:extLst>
              </a:tr>
              <a:tr h="33637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Стратегія і тактика органічного синтезу</a:t>
                      </a:r>
                      <a:endParaRPr lang="ru-RU" sz="1800" b="1" dirty="0">
                        <a:solidFill>
                          <a:srgbClr val="BD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28,57% (121М)</a:t>
                      </a:r>
                      <a:endParaRPr lang="ru-RU" sz="1800" b="1" dirty="0">
                        <a:solidFill>
                          <a:srgbClr val="BD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68747"/>
                  </a:ext>
                </a:extLst>
              </a:tr>
              <a:tr h="14730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Навчально-науковий інститут фізико-технічних та комп’ютерних наук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D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2000" b="1" dirty="0">
                        <a:solidFill>
                          <a:srgbClr val="BD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solidFill>
                          <a:srgbClr val="BD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5900893"/>
                  </a:ext>
                </a:extLst>
              </a:tr>
              <a:tr h="3270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Безпека інформаційних і комунікаційних систем та Інтернету речей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Іноземна мова (за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проф.спрям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rgbClr val="BD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33,33% (221,221ск)</a:t>
                      </a:r>
                      <a:endParaRPr lang="ru-RU" sz="1800" b="1" dirty="0">
                        <a:solidFill>
                          <a:srgbClr val="BD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0963086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Вища математика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27,78% (121 гр.)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81722436"/>
                  </a:ext>
                </a:extLst>
              </a:tr>
              <a:tr h="32581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8C430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solidFill>
                            <a:srgbClr val="8C430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Метрологія та інформаційно-вимірювальна техніка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Іноземна мова (за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проф.спрям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27,78% (222 гр.)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293289"/>
                  </a:ext>
                </a:extLst>
              </a:tr>
              <a:tr h="39747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Управління якістю, стандартизація та сертифікація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30,0% (322 гр.)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9475782"/>
                  </a:ext>
                </a:extLst>
              </a:tr>
              <a:tr h="2072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Хвилеводна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оптика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15,0% (322 гр.)</a:t>
                      </a:r>
                      <a:endParaRPr lang="ru-RU" sz="1800" b="1" dirty="0">
                        <a:solidFill>
                          <a:srgbClr val="BD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2578862"/>
                  </a:ext>
                </a:extLst>
              </a:tr>
              <a:tr h="166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Телекомунікації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Інтегральна оптика та теоретичні основи ВОЛЗ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26,32% (324 гр.)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4656902"/>
                  </a:ext>
                </a:extLst>
              </a:tr>
              <a:tr h="1665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Видавництво та поліграфія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Прикладне програмування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 (326 гр.)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285484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4316D1-1EAA-CEB0-EF77-D0F07962379E}"/>
              </a:ext>
            </a:extLst>
          </p:cNvPr>
          <p:cNvSpPr txBox="1"/>
          <p:nvPr/>
        </p:nvSpPr>
        <p:spPr>
          <a:xfrm>
            <a:off x="3124200" y="114300"/>
            <a:ext cx="1181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дисципліни з показником якості знань </a:t>
            </a:r>
            <a:r>
              <a:rPr lang="ru-RU" sz="3200" b="1" dirty="0">
                <a:solidFill>
                  <a:srgbClr val="4C24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&lt; </a:t>
            </a:r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35,0 у розрізі ОП</a:t>
            </a:r>
          </a:p>
        </p:txBody>
      </p:sp>
      <p:sp>
        <p:nvSpPr>
          <p:cNvPr id="6" name="Freeform 35">
            <a:extLst>
              <a:ext uri="{FF2B5EF4-FFF2-40B4-BE49-F238E27FC236}">
                <a16:creationId xmlns="" xmlns:a16="http://schemas.microsoft.com/office/drawing/2014/main" id="{C39ECB9A-0390-5808-1E1E-AE68D6F59FD2}"/>
              </a:ext>
            </a:extLst>
          </p:cNvPr>
          <p:cNvSpPr/>
          <p:nvPr/>
        </p:nvSpPr>
        <p:spPr>
          <a:xfrm>
            <a:off x="16619632" y="-140482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8" name="Скругленный прямоугольник 7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6162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3AE9ACA-31BD-CB36-8CA7-69A387CDF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43E9F5B4-94E0-1EEC-9795-D567A9785018}"/>
              </a:ext>
            </a:extLst>
          </p:cNvPr>
          <p:cNvGrpSpPr/>
          <p:nvPr/>
        </p:nvGrpSpPr>
        <p:grpSpPr>
          <a:xfrm>
            <a:off x="16735607" y="1"/>
            <a:ext cx="1746488" cy="10286999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0C05A334-0F2D-A3E2-79DC-288E212DB54F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D7E3157F-8349-3FEB-4851-D7EA005A7F79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F3C8D98F-0807-47D7-50A7-C9BBAEEA8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23054"/>
              </p:ext>
            </p:extLst>
          </p:nvPr>
        </p:nvGraphicFramePr>
        <p:xfrm>
          <a:off x="1143000" y="750718"/>
          <a:ext cx="14765999" cy="9322499"/>
        </p:xfrm>
        <a:graphic>
          <a:graphicData uri="http://schemas.openxmlformats.org/drawingml/2006/table">
            <a:tbl>
              <a:tblPr firstRow="1" firstCol="1" bandRow="1"/>
              <a:tblGrid>
                <a:gridCol w="2445322">
                  <a:extLst>
                    <a:ext uri="{9D8B030D-6E8A-4147-A177-3AD203B41FA5}">
                      <a16:colId xmlns="" xmlns:a16="http://schemas.microsoft.com/office/drawing/2014/main" val="3425079104"/>
                    </a:ext>
                  </a:extLst>
                </a:gridCol>
                <a:gridCol w="3470363">
                  <a:extLst>
                    <a:ext uri="{9D8B030D-6E8A-4147-A177-3AD203B41FA5}">
                      <a16:colId xmlns="" xmlns:a16="http://schemas.microsoft.com/office/drawing/2014/main" val="709548073"/>
                    </a:ext>
                  </a:extLst>
                </a:gridCol>
                <a:gridCol w="6276315">
                  <a:extLst>
                    <a:ext uri="{9D8B030D-6E8A-4147-A177-3AD203B41FA5}">
                      <a16:colId xmlns="" xmlns:a16="http://schemas.microsoft.com/office/drawing/2014/main" val="2924713591"/>
                    </a:ext>
                  </a:extLst>
                </a:gridCol>
                <a:gridCol w="2573999">
                  <a:extLst>
                    <a:ext uri="{9D8B030D-6E8A-4147-A177-3AD203B41FA5}">
                      <a16:colId xmlns="" xmlns:a16="http://schemas.microsoft.com/office/drawing/2014/main" val="1165701341"/>
                    </a:ext>
                  </a:extLst>
                </a:gridCol>
              </a:tblGrid>
              <a:tr h="634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ОК </a:t>
                      </a:r>
                      <a:br>
                        <a:rPr lang="uk-UA" sz="14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4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показником </a:t>
                      </a:r>
                      <a:r>
                        <a:rPr lang="en-US" sz="14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uk-UA" sz="14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35,0 /</a:t>
                      </a:r>
                      <a:r>
                        <a:rPr lang="en-US" sz="14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50,0%</a:t>
                      </a:r>
                      <a:endParaRPr lang="ru-RU" sz="1400" b="1" spc="-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ОП</a:t>
                      </a:r>
                      <a:endParaRPr lang="ru-RU" sz="2000" b="1" spc="-4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навчальних дисциплін (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)</a:t>
                      </a:r>
                      <a:endParaRPr lang="ru-RU" sz="2000" b="1" spc="-4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 знань, %</a:t>
                      </a:r>
                      <a:endParaRPr lang="ru-RU" sz="2000" b="1" spc="-4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2500838"/>
                  </a:ext>
                </a:extLst>
              </a:tr>
              <a:tr h="256254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архітектури, будівництва та декоративно-прикладного мистецтва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C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7378435"/>
                  </a:ext>
                </a:extLst>
              </a:tr>
              <a:tr h="504593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Архітектура та містобудування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Вища математика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33,73% (201, 202, 203, 204, 205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7317116"/>
                  </a:ext>
                </a:extLst>
              </a:tr>
              <a:tr h="37268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Архітектурне проектування №2</a:t>
                      </a:r>
                      <a:endParaRPr lang="ru-RU" sz="1700" dirty="0"/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spc="-4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30,36% (301, 302, 303, 304 гр.)</a:t>
                      </a:r>
                      <a:endParaRPr lang="ru-RU" sz="1600" spc="-40" baseline="0" dirty="0"/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3568633"/>
                  </a:ext>
                </a:extLst>
              </a:tr>
              <a:tr h="322383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Основи охорони праці</a:t>
                      </a:r>
                      <a:endParaRPr lang="ru-RU" sz="17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23,08% (404 гр.)</a:t>
                      </a:r>
                      <a:endParaRPr lang="ru-RU" sz="17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5306684"/>
                  </a:ext>
                </a:extLst>
              </a:tr>
              <a:tr h="4066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8C430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700" b="1" dirty="0">
                          <a:solidFill>
                            <a:srgbClr val="8C430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rgbClr val="8C430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Будівництво та цивільна інженерія</a:t>
                      </a:r>
                      <a:endParaRPr lang="ru-RU" sz="1700" b="1" dirty="0">
                        <a:solidFill>
                          <a:srgbClr val="8C430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Основи і фундаменти</a:t>
                      </a:r>
                      <a:endParaRPr lang="ru-RU" sz="17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22,22% (411, 412 гр.)</a:t>
                      </a:r>
                      <a:endParaRPr lang="ru-RU" sz="17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2005663"/>
                  </a:ext>
                </a:extLst>
              </a:tr>
              <a:tr h="3566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Педагогіка і психологія вищої школи </a:t>
                      </a:r>
                      <a:endParaRPr lang="ru-RU" sz="17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29,41% (111-М гр</a:t>
                      </a:r>
                      <a:r>
                        <a:rPr lang="uk-UA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17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7585005"/>
                  </a:ext>
                </a:extLst>
              </a:tr>
              <a:tr h="2671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Географічний факультет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D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18970"/>
                  </a:ext>
                </a:extLst>
              </a:tr>
              <a:tr h="25229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- 4)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Регіональний розвиток і просторове планування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Актуальні питання історії та культури України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26,67% (102 гр.)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4818974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Загальне землезнавство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33,33% (102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0239816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Регіональна економічна та соціальна географія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29,63% (302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180175"/>
                  </a:ext>
                </a:extLst>
              </a:tr>
              <a:tr h="26784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Педагогіка і психологія вищої школи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31,03% (102-М гр.) 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8523189"/>
                  </a:ext>
                </a:extLst>
              </a:tr>
              <a:tr h="25229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Менеджмент туристичної індустрії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Актуальні питання історії та культури України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31,58% (104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7938410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Статистика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26,32% (104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2991557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Вища математика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26,32% (104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2911993"/>
                  </a:ext>
                </a:extLst>
              </a:tr>
              <a:tr h="5045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Географія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Ретроспективна географія з основами етногеографії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27,27% (401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2715899"/>
                  </a:ext>
                </a:extLst>
              </a:tr>
              <a:tr h="2522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Геосистеми та </a:t>
                      </a:r>
                      <a:r>
                        <a:rPr lang="uk-UA" sz="17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георизики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Іноземна мова (за проф. </a:t>
                      </a:r>
                      <a:r>
                        <a:rPr lang="uk-UA" sz="17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спрям</a:t>
                      </a: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 – 25,0% (206</a:t>
                      </a:r>
                      <a:r>
                        <a:rPr lang="uk-UA" sz="17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25,0% (206</a:t>
                      </a:r>
                      <a:r>
                        <a:rPr lang="uk-UA" sz="17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5696799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Метеорологія і кліматологія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8,33% (206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7693205"/>
                  </a:ext>
                </a:extLst>
              </a:tr>
              <a:tr h="252297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- 4)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</a:t>
                      </a:r>
                      <a:r>
                        <a:rPr lang="uk-UA" sz="17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Гідрометереологія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Актуальні питання історії та культури України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23,08% (107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3341161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Вища математика з основами математичної статистики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30,77% (107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8743949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Іноземна мова (за проф. </a:t>
                      </a:r>
                      <a:r>
                        <a:rPr lang="uk-UA" sz="1700" b="1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спрям</a:t>
                      </a:r>
                      <a:r>
                        <a:rPr lang="uk-UA" sz="17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32,35% (207, 209 гр.)</a:t>
                      </a:r>
                      <a:endParaRPr lang="ru-RU" sz="1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8418391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Гідрометрія і облік стоку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20,59% (207, 209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6664765"/>
                  </a:ext>
                </a:extLst>
              </a:tr>
              <a:tr h="25229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rgbClr val="8C430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700" b="1" dirty="0">
                          <a:solidFill>
                            <a:srgbClr val="8C430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rgbClr val="8C430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Геодезія та землеустрій</a:t>
                      </a:r>
                      <a:endParaRPr lang="ru-RU" sz="1700" b="1" dirty="0">
                        <a:solidFill>
                          <a:srgbClr val="8C430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Іноземна мова (за проф. </a:t>
                      </a:r>
                      <a:r>
                        <a:rPr lang="uk-UA" sz="17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спрям</a:t>
                      </a: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29,17% (208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8043080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Геодезія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29,17% (208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460800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Вища математика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33.33% (208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6873761"/>
                  </a:ext>
                </a:extLst>
              </a:tr>
              <a:tr h="25229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Міжнародний туризм 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Маркетинг туризму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17,39% (410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9199005"/>
                  </a:ext>
                </a:extLst>
              </a:tr>
              <a:tr h="25229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Міжнародний туризм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21,74% (410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2855837"/>
                  </a:ext>
                </a:extLst>
              </a:tr>
              <a:tr h="327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</a:t>
                      </a:r>
                      <a:r>
                        <a:rPr lang="uk-UA" sz="17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Готельно</a:t>
                      </a: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-ресторанний сервіс та </a:t>
                      </a:r>
                      <a:r>
                        <a:rPr lang="uk-UA" sz="17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туроперейтиинг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Організація екскурсійних послуг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34,62% (112 гр.)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7468653"/>
                  </a:ext>
                </a:extLst>
              </a:tr>
              <a:tr h="65626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Економіка і ціноутворення в галузі </a:t>
                      </a:r>
                      <a:r>
                        <a:rPr lang="uk-UA" sz="17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готельно</a:t>
                      </a: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-ресторанного господарства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33,33% (312 гр.)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4072227"/>
                  </a:ext>
                </a:extLst>
              </a:tr>
            </a:tbl>
          </a:graphicData>
        </a:graphic>
      </p:graphicFrame>
      <p:sp>
        <p:nvSpPr>
          <p:cNvPr id="6" name="Freeform 35">
            <a:extLst>
              <a:ext uri="{FF2B5EF4-FFF2-40B4-BE49-F238E27FC236}">
                <a16:creationId xmlns="" xmlns:a16="http://schemas.microsoft.com/office/drawing/2014/main" id="{1203CBF2-2CB9-AC3E-A5D1-3A14A828E5DF}"/>
              </a:ext>
            </a:extLst>
          </p:cNvPr>
          <p:cNvSpPr/>
          <p:nvPr/>
        </p:nvSpPr>
        <p:spPr>
          <a:xfrm>
            <a:off x="16711658" y="-119799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4F9B36-7874-91DF-E100-093F6AED250C}"/>
              </a:ext>
            </a:extLst>
          </p:cNvPr>
          <p:cNvSpPr txBox="1"/>
          <p:nvPr/>
        </p:nvSpPr>
        <p:spPr>
          <a:xfrm>
            <a:off x="3124200" y="114300"/>
            <a:ext cx="1181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дисципліни з показником якості знань </a:t>
            </a:r>
            <a:r>
              <a:rPr lang="ru-RU" sz="3200" b="1" dirty="0">
                <a:solidFill>
                  <a:srgbClr val="4C24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&lt; </a:t>
            </a:r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35,0 у розрізі ОП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2883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EBE8E37-2C20-29B1-C745-8BA1C2D20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10E44082-E028-BFC0-E721-CD1379EF0899}"/>
              </a:ext>
            </a:extLst>
          </p:cNvPr>
          <p:cNvGrpSpPr/>
          <p:nvPr/>
        </p:nvGrpSpPr>
        <p:grpSpPr>
          <a:xfrm>
            <a:off x="16764000" y="1"/>
            <a:ext cx="1746488" cy="10286999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CEAC09CC-D083-2AB6-0767-0486D6A66FF8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6E5197D5-743A-E479-2724-F97855D3D44E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6774D6DB-6D70-8DB3-966E-60B9C8E6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16642"/>
              </p:ext>
            </p:extLst>
          </p:nvPr>
        </p:nvGraphicFramePr>
        <p:xfrm>
          <a:off x="1787611" y="1409700"/>
          <a:ext cx="14004001" cy="7786560"/>
        </p:xfrm>
        <a:graphic>
          <a:graphicData uri="http://schemas.openxmlformats.org/drawingml/2006/table">
            <a:tbl>
              <a:tblPr firstRow="1" firstCol="1" bandRow="1"/>
              <a:tblGrid>
                <a:gridCol w="2319132">
                  <a:extLst>
                    <a:ext uri="{9D8B030D-6E8A-4147-A177-3AD203B41FA5}">
                      <a16:colId xmlns="" xmlns:a16="http://schemas.microsoft.com/office/drawing/2014/main" val="3425079104"/>
                    </a:ext>
                  </a:extLst>
                </a:gridCol>
                <a:gridCol w="3452820">
                  <a:extLst>
                    <a:ext uri="{9D8B030D-6E8A-4147-A177-3AD203B41FA5}">
                      <a16:colId xmlns="" xmlns:a16="http://schemas.microsoft.com/office/drawing/2014/main" val="709548073"/>
                    </a:ext>
                  </a:extLst>
                </a:gridCol>
                <a:gridCol w="6227122">
                  <a:extLst>
                    <a:ext uri="{9D8B030D-6E8A-4147-A177-3AD203B41FA5}">
                      <a16:colId xmlns="" xmlns:a16="http://schemas.microsoft.com/office/drawing/2014/main" val="3595412130"/>
                    </a:ext>
                  </a:extLst>
                </a:gridCol>
                <a:gridCol w="2004927">
                  <a:extLst>
                    <a:ext uri="{9D8B030D-6E8A-4147-A177-3AD203B41FA5}">
                      <a16:colId xmlns="" xmlns:a16="http://schemas.microsoft.com/office/drawing/2014/main" val="3649689296"/>
                    </a:ext>
                  </a:extLst>
                </a:gridCol>
              </a:tblGrid>
              <a:tr h="922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ОК </a:t>
                      </a:r>
                      <a:br>
                        <a:rPr lang="uk-UA" sz="20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0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показником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uk-UA" sz="20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35,0 / 50,0%</a:t>
                      </a:r>
                      <a:endParaRPr lang="ru-RU" sz="2000" b="1" spc="-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ОП</a:t>
                      </a:r>
                      <a:endParaRPr lang="ru-RU" sz="2000" b="1" spc="-4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навчальних дисциплін (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 знань, 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2500838"/>
                  </a:ext>
                </a:extLst>
              </a:tr>
              <a:tr h="252892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Економічний факультет</a:t>
                      </a:r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C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907378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Економічна кібернетика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Вища математика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 78% (151 ЕК гр.)</a:t>
                      </a:r>
                      <a:endParaRPr lang="uk-UA" sz="1800" b="1" spc="-2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227912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Управління персоналом та економіка праці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Вища математика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spc="-2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15,38% (151УП гр.)</a:t>
                      </a:r>
                      <a:endParaRPr lang="uk-UA" sz="1800" b="1" spc="-2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7317116"/>
                  </a:ext>
                </a:extLst>
              </a:tr>
              <a:tr h="3498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Менеджмент організацій і адміністрування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Вища математика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33,76% (173-1, 173-2, 173-3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3568633"/>
                  </a:ext>
                </a:extLst>
              </a:tr>
              <a:tr h="960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Фінанси, банківська справа та страхування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Страхування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34,33% (372-1, 372-2, 372-3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19557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Страховий менеджмент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33,33% (172-1М, 172-2М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6192012"/>
                  </a:ext>
                </a:extLst>
              </a:tr>
              <a:tr h="4524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Економіка та організація бізнесу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Вища математика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22,0% (176-1, 176-2 гр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3097881"/>
                  </a:ext>
                </a:extLst>
              </a:tr>
              <a:tr h="48293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Облік і аудит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27,42% (376-1, 376-2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96602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іноземних мов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D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2289638"/>
                  </a:ext>
                </a:extLst>
              </a:tr>
              <a:tr h="645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Англійсько-український переклад та переклад з другої іноземної мови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Вступ до мовознавства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30,83%</a:t>
                      </a: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(141, 142, 143, 144, 145, 146, 147, 148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9875028"/>
                  </a:ext>
                </a:extLst>
              </a:tr>
              <a:tr h="5621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історії, політології та міжнародних відносин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D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1952141"/>
                  </a:ext>
                </a:extLst>
              </a:tr>
              <a:tr h="66581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Політологія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Іноземна мова (за проф.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спрям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20,0% (207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6954771"/>
                  </a:ext>
                </a:extLst>
              </a:tr>
              <a:tr h="64532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Менеджмент виробничих кампаній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33,33% (407,408 гр.)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3461406"/>
                  </a:ext>
                </a:extLst>
              </a:tr>
            </a:tbl>
          </a:graphicData>
        </a:graphic>
      </p:graphicFrame>
      <p:sp>
        <p:nvSpPr>
          <p:cNvPr id="6" name="Freeform 35">
            <a:extLst>
              <a:ext uri="{FF2B5EF4-FFF2-40B4-BE49-F238E27FC236}">
                <a16:creationId xmlns="" xmlns:a16="http://schemas.microsoft.com/office/drawing/2014/main" id="{58939C73-1E51-6131-1287-12AB3F077922}"/>
              </a:ext>
            </a:extLst>
          </p:cNvPr>
          <p:cNvSpPr/>
          <p:nvPr/>
        </p:nvSpPr>
        <p:spPr>
          <a:xfrm>
            <a:off x="16648025" y="0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8A3536-63EB-EC07-AD7A-F2B555D01983}"/>
              </a:ext>
            </a:extLst>
          </p:cNvPr>
          <p:cNvSpPr txBox="1"/>
          <p:nvPr/>
        </p:nvSpPr>
        <p:spPr>
          <a:xfrm>
            <a:off x="3124200" y="342900"/>
            <a:ext cx="1181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дисципліни з показником якості знань </a:t>
            </a:r>
            <a:r>
              <a:rPr lang="ru-RU" sz="3200" b="1" dirty="0">
                <a:solidFill>
                  <a:srgbClr val="4C24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&lt; </a:t>
            </a:r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35,0 у розрізі ОП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29149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205E42A-769F-C1D2-AE2D-6D20BED58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C058E4CC-735B-5936-2C38-11F52616A72D}"/>
              </a:ext>
            </a:extLst>
          </p:cNvPr>
          <p:cNvGrpSpPr/>
          <p:nvPr/>
        </p:nvGrpSpPr>
        <p:grpSpPr>
          <a:xfrm>
            <a:off x="16735607" y="1"/>
            <a:ext cx="1746488" cy="10287000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656B2C95-DBAE-D42F-7809-6861C7267D14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E55E9C3C-659E-5EED-6F46-85DA63588472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F9F5EF5-3E5C-0D7F-111C-19A5435E2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70360"/>
              </p:ext>
            </p:extLst>
          </p:nvPr>
        </p:nvGraphicFramePr>
        <p:xfrm>
          <a:off x="1524000" y="800100"/>
          <a:ext cx="14004001" cy="9077107"/>
        </p:xfrm>
        <a:graphic>
          <a:graphicData uri="http://schemas.openxmlformats.org/drawingml/2006/table">
            <a:tbl>
              <a:tblPr firstRow="1" firstCol="1" bandRow="1"/>
              <a:tblGrid>
                <a:gridCol w="2319132">
                  <a:extLst>
                    <a:ext uri="{9D8B030D-6E8A-4147-A177-3AD203B41FA5}">
                      <a16:colId xmlns="" xmlns:a16="http://schemas.microsoft.com/office/drawing/2014/main" val="3425079104"/>
                    </a:ext>
                  </a:extLst>
                </a:gridCol>
                <a:gridCol w="3452820">
                  <a:extLst>
                    <a:ext uri="{9D8B030D-6E8A-4147-A177-3AD203B41FA5}">
                      <a16:colId xmlns="" xmlns:a16="http://schemas.microsoft.com/office/drawing/2014/main" val="709548073"/>
                    </a:ext>
                  </a:extLst>
                </a:gridCol>
                <a:gridCol w="6227122">
                  <a:extLst>
                    <a:ext uri="{9D8B030D-6E8A-4147-A177-3AD203B41FA5}">
                      <a16:colId xmlns="" xmlns:a16="http://schemas.microsoft.com/office/drawing/2014/main" val="3595412130"/>
                    </a:ext>
                  </a:extLst>
                </a:gridCol>
                <a:gridCol w="2004927">
                  <a:extLst>
                    <a:ext uri="{9D8B030D-6E8A-4147-A177-3AD203B41FA5}">
                      <a16:colId xmlns="" xmlns:a16="http://schemas.microsoft.com/office/drawing/2014/main" val="3649689296"/>
                    </a:ext>
                  </a:extLst>
                </a:gridCol>
              </a:tblGrid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ОК </a:t>
                      </a:r>
                      <a:br>
                        <a:rPr lang="uk-UA" sz="20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0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показником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uk-UA" sz="20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35,0 / 50,0%</a:t>
                      </a:r>
                      <a:endParaRPr lang="ru-RU" sz="2000" b="1" spc="-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ОП</a:t>
                      </a:r>
                      <a:endParaRPr lang="ru-RU" sz="2000" b="1" spc="-4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навчальних дисциплін (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 знань, 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2500838"/>
                  </a:ext>
                </a:extLst>
              </a:tr>
              <a:tr h="252892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математики та інформатики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C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907378435"/>
                  </a:ext>
                </a:extLst>
              </a:tr>
              <a:tr h="17756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Інформаційні технології та управління проектами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Математичний аналіз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30,16%  (101, 111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7317116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Комп’ютерні мережі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34,54% (201, 211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3568633"/>
                  </a:ext>
                </a:extLst>
              </a:tr>
              <a:tr h="2824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Платформи корпоративних інформаційних систем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28,0% (401,411, 421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4207683"/>
                  </a:ext>
                </a:extLst>
              </a:tr>
              <a:tr h="362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Технології програмування та комп’ютерне моделювання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Комп’ютерне моделювання еколого-економічних систем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27,78% (502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8166183"/>
                  </a:ext>
                </a:extLst>
              </a:tr>
              <a:tr h="36284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- 4)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Математика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Варіаційне числення і методи оптимізації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30,77% (405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8539042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Математична логіка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30,77% (405 гр.)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3979397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Олімпіадні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задачі з алгебри та теорії чисел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30,77% (405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1462394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Перші типи топологічних векторних просторів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30,77% (405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8787896"/>
                  </a:ext>
                </a:extLst>
              </a:tr>
              <a:tr h="362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Середня освіта (Математика)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Базові алгоритми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олімпіадних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задач з інформатики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23,08 % (406 гр.)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2373544"/>
                  </a:ext>
                </a:extLst>
              </a:tr>
              <a:tr h="3628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Математика та інформатика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Математичний аналіз 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25,0% (106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7073663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Аналітична геометрія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25,0% (106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6161940"/>
                  </a:ext>
                </a:extLst>
              </a:tr>
              <a:tr h="36284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8C430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solidFill>
                            <a:srgbClr val="8C430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- 4)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8C430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Системний аналіз</a:t>
                      </a:r>
                      <a:endParaRPr lang="ru-RU" sz="1800" b="1" dirty="0">
                        <a:solidFill>
                          <a:srgbClr val="8C430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Комп’ютерні мережі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27,27% (207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1079301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Випадкові процеси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18,18% (407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2638729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Обробка структурованих та неструктурованих даних </a:t>
                      </a:r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BigData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28,57% (507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6280298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Прогнозування в системному аналізі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14,29% (507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3684448"/>
                  </a:ext>
                </a:extLst>
              </a:tr>
              <a:tr h="362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Інформатика та інформаційні технології в освіті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Математичний аналіз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18,75% (108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425647"/>
                  </a:ext>
                </a:extLst>
              </a:tr>
              <a:tr h="16068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педагогіки, психології та соціальної роботи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8D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4047945"/>
                  </a:ext>
                </a:extLst>
              </a:tr>
              <a:tr h="362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</a:t>
                      </a:r>
                      <a:r>
                        <a:rPr lang="uk-UA"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- 0)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4977828"/>
                  </a:ext>
                </a:extLst>
              </a:tr>
            </a:tbl>
          </a:graphicData>
        </a:graphic>
      </p:graphicFrame>
      <p:sp>
        <p:nvSpPr>
          <p:cNvPr id="6" name="Freeform 35">
            <a:extLst>
              <a:ext uri="{FF2B5EF4-FFF2-40B4-BE49-F238E27FC236}">
                <a16:creationId xmlns="" xmlns:a16="http://schemas.microsoft.com/office/drawing/2014/main" id="{3B736575-3B45-8477-E081-033D16ECF4D8}"/>
              </a:ext>
            </a:extLst>
          </p:cNvPr>
          <p:cNvSpPr/>
          <p:nvPr/>
        </p:nvSpPr>
        <p:spPr>
          <a:xfrm>
            <a:off x="16619632" y="-140482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3B8EDF-44F0-EBB8-4B28-D869E0732B70}"/>
              </a:ext>
            </a:extLst>
          </p:cNvPr>
          <p:cNvSpPr txBox="1"/>
          <p:nvPr/>
        </p:nvSpPr>
        <p:spPr>
          <a:xfrm>
            <a:off x="3124200" y="114300"/>
            <a:ext cx="1181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дисципліни з показником якості знань </a:t>
            </a:r>
            <a:r>
              <a:rPr lang="ru-RU" sz="3200" b="1" dirty="0">
                <a:solidFill>
                  <a:srgbClr val="4C24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&lt; </a:t>
            </a:r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35,0 у розрізі ОП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1057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37D0276-EA6F-3CEF-3659-D0B597A4E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DC0D8A0E-5B99-4D9D-E829-AC41395CFAFA}"/>
              </a:ext>
            </a:extLst>
          </p:cNvPr>
          <p:cNvGrpSpPr/>
          <p:nvPr/>
        </p:nvGrpSpPr>
        <p:grpSpPr>
          <a:xfrm>
            <a:off x="16735607" y="1"/>
            <a:ext cx="1746488" cy="10287000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23DFC61A-6859-FC78-D246-FDE0E79CFE11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AC7E7347-D91D-3715-5D3D-EB6A41C126A7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60C9F463-912C-00FC-4A8A-B7CF523E8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31458"/>
              </p:ext>
            </p:extLst>
          </p:nvPr>
        </p:nvGraphicFramePr>
        <p:xfrm>
          <a:off x="1773415" y="903755"/>
          <a:ext cx="14004001" cy="8366868"/>
        </p:xfrm>
        <a:graphic>
          <a:graphicData uri="http://schemas.openxmlformats.org/drawingml/2006/table">
            <a:tbl>
              <a:tblPr firstRow="1" firstCol="1" bandRow="1"/>
              <a:tblGrid>
                <a:gridCol w="2319132">
                  <a:extLst>
                    <a:ext uri="{9D8B030D-6E8A-4147-A177-3AD203B41FA5}">
                      <a16:colId xmlns="" xmlns:a16="http://schemas.microsoft.com/office/drawing/2014/main" val="3425079104"/>
                    </a:ext>
                  </a:extLst>
                </a:gridCol>
                <a:gridCol w="3452820">
                  <a:extLst>
                    <a:ext uri="{9D8B030D-6E8A-4147-A177-3AD203B41FA5}">
                      <a16:colId xmlns="" xmlns:a16="http://schemas.microsoft.com/office/drawing/2014/main" val="709548073"/>
                    </a:ext>
                  </a:extLst>
                </a:gridCol>
                <a:gridCol w="6227122">
                  <a:extLst>
                    <a:ext uri="{9D8B030D-6E8A-4147-A177-3AD203B41FA5}">
                      <a16:colId xmlns="" xmlns:a16="http://schemas.microsoft.com/office/drawing/2014/main" val="3595412130"/>
                    </a:ext>
                  </a:extLst>
                </a:gridCol>
                <a:gridCol w="2004927">
                  <a:extLst>
                    <a:ext uri="{9D8B030D-6E8A-4147-A177-3AD203B41FA5}">
                      <a16:colId xmlns="" xmlns:a16="http://schemas.microsoft.com/office/drawing/2014/main" val="3649689296"/>
                    </a:ext>
                  </a:extLst>
                </a:gridCol>
              </a:tblGrid>
              <a:tr h="6730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uk-UA" sz="20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ОК </a:t>
                      </a:r>
                      <a:br>
                        <a:rPr lang="uk-UA" sz="20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000" b="1" spc="-4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показником 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</a:t>
                      </a:r>
                      <a:r>
                        <a:rPr lang="uk-UA" sz="2000" b="1" spc="-5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35,0 / 50,0%</a:t>
                      </a:r>
                      <a:endParaRPr lang="ru-RU" sz="2000" b="1" spc="-5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ОП</a:t>
                      </a:r>
                      <a:endParaRPr lang="ru-RU" sz="2000" b="1" spc="-4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навчальних дисциплін (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 знань, 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2500838"/>
                  </a:ext>
                </a:extLst>
              </a:tr>
              <a:tr h="252892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 фізичної </a:t>
                      </a:r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культури, спорту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000" b="1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реабілітації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89C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907378435"/>
                  </a:ext>
                </a:extLst>
              </a:tr>
              <a:tr h="437269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8C430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solidFill>
                            <a:srgbClr val="8C430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E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rgbClr val="8C430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Фізична культура і спорт</a:t>
                      </a:r>
                      <a:endParaRPr lang="ru-RU" sz="1800" b="1" dirty="0">
                        <a:solidFill>
                          <a:srgbClr val="8C430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Анатомія людини з основами спортивної морфології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34,15% (101, 102 гр.)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7317116"/>
                  </a:ext>
                </a:extLst>
              </a:tr>
              <a:tr h="282482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Спортивна фізіологія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30,0% (201, 202 гр.)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3568633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Філософія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26,0% (201, 202 гр.)</a:t>
                      </a: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98166183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Методика викладання фахових дисциплін у ЗВО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34,88% (101-М, 102-М гр.)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8460226"/>
                  </a:ext>
                </a:extLst>
              </a:tr>
              <a:tr h="362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Фітнес та рекреація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Іноземна мова (за проф.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спрям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30,0% (204 гр.)</a:t>
                      </a:r>
                      <a:endParaRPr lang="uk-UA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4690299"/>
                  </a:ext>
                </a:extLst>
              </a:tr>
              <a:tr h="2926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Фізична культура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C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Фізіологія людини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26,92% (205, 206, 207-с гр.)</a:t>
                      </a:r>
                      <a:endParaRPr lang="uk-UA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96581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Іноземна мова (за проф.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спрям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30,77% (205, 206, 207-с гр.)</a:t>
                      </a:r>
                      <a:endParaRPr lang="uk-UA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5528505"/>
                  </a:ext>
                </a:extLst>
              </a:tr>
              <a:tr h="18598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Філологічний факультет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8685181"/>
                  </a:ext>
                </a:extLst>
              </a:tr>
              <a:tr h="362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- 1)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 освіта (українська мова та література)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Історична  граматика української мови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34,78% (301, 302 гр.)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8873372"/>
                  </a:ext>
                </a:extLst>
              </a:tr>
              <a:tr h="36284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- 2)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Богослов’я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Українська мова (за 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проф.спрям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16,67% (107 гр.)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4406482"/>
                  </a:ext>
                </a:extLst>
              </a:tr>
              <a:tr h="4275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Церковнослов’янська мова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33,33% (107 гр.)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2408307"/>
                  </a:ext>
                </a:extLst>
              </a:tr>
              <a:tr h="3358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Юридичний факультет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3844532"/>
                  </a:ext>
                </a:extLst>
              </a:tr>
              <a:tr h="36284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50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них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35</a:t>
                      </a:r>
                      <a:r>
                        <a:rPr lang="uk-UA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,0 % - 3)</a:t>
                      </a: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Право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Кримінальне право України (</a:t>
                      </a:r>
                      <a:r>
                        <a:rPr lang="uk-UA" sz="1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особл</a:t>
                      </a: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частина)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309 гр. – 35,71% </a:t>
                      </a:r>
                      <a:endParaRPr lang="uk-UA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18157896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Правничі дослідження, аналіз та виклад результатів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29,63%  (309, 310 гр.) </a:t>
                      </a:r>
                      <a:endParaRPr lang="uk-UA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077664"/>
                  </a:ext>
                </a:extLst>
              </a:tr>
              <a:tr h="36284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Цивільне процесуальне право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26,63% (309, 310 гр.)</a:t>
                      </a:r>
                      <a:endParaRPr lang="uk-UA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47" marR="263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5513354"/>
                  </a:ext>
                </a:extLst>
              </a:tr>
            </a:tbl>
          </a:graphicData>
        </a:graphic>
      </p:graphicFrame>
      <p:sp>
        <p:nvSpPr>
          <p:cNvPr id="6" name="Freeform 35">
            <a:extLst>
              <a:ext uri="{FF2B5EF4-FFF2-40B4-BE49-F238E27FC236}">
                <a16:creationId xmlns="" xmlns:a16="http://schemas.microsoft.com/office/drawing/2014/main" id="{91CDBC22-180B-1D58-691D-B831934324F6}"/>
              </a:ext>
            </a:extLst>
          </p:cNvPr>
          <p:cNvSpPr/>
          <p:nvPr/>
        </p:nvSpPr>
        <p:spPr>
          <a:xfrm>
            <a:off x="16619632" y="-140482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115A304-D694-A250-B71B-1B5F823ABC2C}"/>
              </a:ext>
            </a:extLst>
          </p:cNvPr>
          <p:cNvSpPr txBox="1"/>
          <p:nvPr/>
        </p:nvSpPr>
        <p:spPr>
          <a:xfrm>
            <a:off x="3124200" y="114300"/>
            <a:ext cx="11811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дисципліни з показником якості знань </a:t>
            </a:r>
            <a:r>
              <a:rPr lang="ru-RU" sz="3200" b="1" dirty="0">
                <a:solidFill>
                  <a:srgbClr val="4C24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&lt; </a:t>
            </a:r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35,0 у розрізі ОП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01257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_s115735">
            <a:extLst>
              <a:ext uri="{FF2B5EF4-FFF2-40B4-BE49-F238E27FC236}">
                <a16:creationId xmlns="" xmlns:a16="http://schemas.microsoft.com/office/drawing/2014/main" id="{153A8DB9-BDAA-4F95-ADF7-13D92419F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02657"/>
            <a:ext cx="18287999" cy="108019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uk-UA" altLang="ru-RU" sz="2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2100" u="sng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дисципліни з показником якості знань </a:t>
            </a:r>
            <a:r>
              <a:rPr lang="ru-RU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50,0% упродовж останніх 3-х років</a:t>
            </a:r>
            <a:endParaRPr lang="ru-RU" sz="2800" dirty="0">
              <a:solidFill>
                <a:srgbClr val="4C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uk-UA" altLang="ru-RU" sz="4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55943" y="1617289"/>
            <a:ext cx="3154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/>
            <a:r>
              <a:rPr lang="uk-UA" altLang="ru-RU" sz="1200" b="1" i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200"/>
          </a:p>
          <a:p>
            <a:pPr defTabSz="1371600"/>
            <a:endParaRPr lang="ru-RU" altLang="ru-RU" sz="2700"/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584573"/>
              </p:ext>
            </p:extLst>
          </p:nvPr>
        </p:nvGraphicFramePr>
        <p:xfrm>
          <a:off x="792954" y="1410234"/>
          <a:ext cx="17069521" cy="7474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90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64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96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7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6183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472064">
                  <a:extLst>
                    <a:ext uri="{9D8B030D-6E8A-4147-A177-3AD203B41FA5}">
                      <a16:colId xmlns="" xmlns:a16="http://schemas.microsoft.com/office/drawing/2014/main" val="1894394624"/>
                    </a:ext>
                  </a:extLst>
                </a:gridCol>
              </a:tblGrid>
              <a:tr h="401492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Навчально-науковий інститут / факультет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Освітньо-професійна програма / спеціальність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Навчальна 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дисципліна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2023-2024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2024-2025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uk-UA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50,0%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uk-UA" sz="2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50,0%</a:t>
                      </a:r>
                      <a:endParaRPr lang="ru-RU" sz="2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5923">
                <a:tc row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Фізико-технічних та комп’ютерних наук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Метрологія та інформаційно-вимірювальна техніка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Матеріали та компоненти інженерно-вимірювальної техніки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44,0% (122гр.)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40,74% (122 гр.)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1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Телекомунікації</a:t>
                      </a: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електричних кіл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25,9%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(221гр., 224 гр.)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44,44% (224, 224 </a:t>
                      </a:r>
                      <a:r>
                        <a:rPr lang="uk-UA" sz="22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</a:t>
                      </a:r>
                      <a:r>
                        <a:rPr lang="uk-UA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гр.)</a:t>
                      </a: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2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Інженерія програмного забезпечення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програмних даних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33,3%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37,2%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(443а, 443б)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є</a:t>
                      </a:r>
                      <a:r>
                        <a:rPr lang="uk-UA" sz="22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нижчим 50,0%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800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Історії, політології та міжнародних відносин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Політологія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Іноземна мова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професійним спрямуванням)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23,1%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(207-208 гр.)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41,6 %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(207 гр.) 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20,0%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(207 гр.)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360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Філологічний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014 Середня освіта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(українська мова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література)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Історична граматика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української  мови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34,8%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(301-302 гр.)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є</a:t>
                      </a:r>
                      <a:r>
                        <a:rPr lang="uk-UA" sz="2200" b="1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нижчим 50,0%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uk-UA" sz="2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34,78% (301, 302 гр.)</a:t>
                      </a:r>
                      <a:endParaRPr lang="ru-RU" sz="2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27" marR="5312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reeform 35">
            <a:extLst>
              <a:ext uri="{FF2B5EF4-FFF2-40B4-BE49-F238E27FC236}">
                <a16:creationId xmlns="" xmlns:a16="http://schemas.microsoft.com/office/drawing/2014/main" id="{701DD35E-A107-528E-4161-8179CAB7E892}"/>
              </a:ext>
            </a:extLst>
          </p:cNvPr>
          <p:cNvSpPr/>
          <p:nvPr/>
        </p:nvSpPr>
        <p:spPr>
          <a:xfrm>
            <a:off x="16764000" y="-298196"/>
            <a:ext cx="1637972" cy="1581883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91" b="-14543"/>
            </a:stretch>
          </a:blipFill>
        </p:spPr>
      </p:sp>
      <p:sp>
        <p:nvSpPr>
          <p:cNvPr id="6" name="Скругленный прямоугольник 5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464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D0981E3-BA16-A002-C926-C67D9C0F4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_s115735">
            <a:extLst>
              <a:ext uri="{FF2B5EF4-FFF2-40B4-BE49-F238E27FC236}">
                <a16:creationId xmlns="" xmlns:a16="http://schemas.microsoft.com/office/drawing/2014/main" id="{A28CD4ED-E032-165B-AD8A-AFE8CE127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02657"/>
            <a:ext cx="18287999" cy="108019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знань студентів, що навчаються на</a:t>
            </a:r>
            <a:r>
              <a:rPr lang="en-US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uk-UA" sz="2800" b="1" dirty="0" err="1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пеціальності</a:t>
            </a:r>
            <a:r>
              <a:rPr lang="uk-UA" sz="28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«Середня освіта» ОР Бакалавр</a:t>
            </a:r>
            <a:endParaRPr lang="uk-UA" altLang="ru-RU" sz="2800" dirty="0">
              <a:solidFill>
                <a:srgbClr val="4C24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54DEDEE6-E63D-CD14-2A04-CC4271A82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43" y="1617289"/>
            <a:ext cx="3154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/>
            <a:r>
              <a:rPr lang="uk-UA" altLang="ru-RU" sz="1200" b="1" i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200"/>
          </a:p>
          <a:p>
            <a:pPr defTabSz="1371600"/>
            <a:endParaRPr lang="ru-RU" altLang="ru-RU" sz="2700"/>
          </a:p>
        </p:txBody>
      </p:sp>
      <p:sp>
        <p:nvSpPr>
          <p:cNvPr id="3" name="Freeform 35">
            <a:extLst>
              <a:ext uri="{FF2B5EF4-FFF2-40B4-BE49-F238E27FC236}">
                <a16:creationId xmlns="" xmlns:a16="http://schemas.microsoft.com/office/drawing/2014/main" id="{A775EF29-4C02-6B83-13F8-FB65B4DC6C81}"/>
              </a:ext>
            </a:extLst>
          </p:cNvPr>
          <p:cNvSpPr/>
          <p:nvPr/>
        </p:nvSpPr>
        <p:spPr>
          <a:xfrm>
            <a:off x="16840200" y="-353500"/>
            <a:ext cx="1637972" cy="1581883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91" b="-14543"/>
            </a:stretch>
          </a:blipFill>
        </p:spPr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1E7774A6-FDDB-3E4A-0D8D-A3597B69B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424848"/>
              </p:ext>
            </p:extLst>
          </p:nvPr>
        </p:nvGraphicFramePr>
        <p:xfrm>
          <a:off x="1828800" y="1257300"/>
          <a:ext cx="14096999" cy="8686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520247">
                  <a:extLst>
                    <a:ext uri="{9D8B030D-6E8A-4147-A177-3AD203B41FA5}">
                      <a16:colId xmlns="" xmlns:a16="http://schemas.microsoft.com/office/drawing/2014/main" val="1872360316"/>
                    </a:ext>
                  </a:extLst>
                </a:gridCol>
                <a:gridCol w="5305314">
                  <a:extLst>
                    <a:ext uri="{9D8B030D-6E8A-4147-A177-3AD203B41FA5}">
                      <a16:colId xmlns="" xmlns:a16="http://schemas.microsoft.com/office/drawing/2014/main" val="1238114317"/>
                    </a:ext>
                  </a:extLst>
                </a:gridCol>
                <a:gridCol w="2472204">
                  <a:extLst>
                    <a:ext uri="{9D8B030D-6E8A-4147-A177-3AD203B41FA5}">
                      <a16:colId xmlns="" xmlns:a16="http://schemas.microsoft.com/office/drawing/2014/main" val="1622307134"/>
                    </a:ext>
                  </a:extLst>
                </a:gridCol>
                <a:gridCol w="2899617">
                  <a:extLst>
                    <a:ext uri="{9D8B030D-6E8A-4147-A177-3AD203B41FA5}">
                      <a16:colId xmlns="" xmlns:a16="http://schemas.microsoft.com/office/drawing/2014/main" val="2183595993"/>
                    </a:ext>
                  </a:extLst>
                </a:gridCol>
                <a:gridCol w="2899617">
                  <a:extLst>
                    <a:ext uri="{9D8B030D-6E8A-4147-A177-3AD203B41FA5}">
                      <a16:colId xmlns="" xmlns:a16="http://schemas.microsoft.com/office/drawing/2014/main" val="2548616335"/>
                    </a:ext>
                  </a:extLst>
                </a:gridCol>
              </a:tblGrid>
              <a:tr h="423263">
                <a:tc rowSpan="2">
                  <a:txBody>
                    <a:bodyPr/>
                    <a:lstStyle/>
                    <a:p>
                      <a:pPr algn="ctr"/>
                      <a:r>
                        <a:rPr lang="uk-UA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Спеціальність/ОП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студентів,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які навчаються за ОП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uk-UA" sz="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 знань, %: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7534069"/>
                  </a:ext>
                </a:extLst>
              </a:tr>
              <a:tr h="423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</a:t>
                      </a:r>
                      <a:r>
                        <a:rPr lang="uk-UA" sz="2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 </a:t>
                      </a:r>
                      <a:r>
                        <a:rPr lang="uk-UA" sz="2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597740"/>
                  </a:ext>
                </a:extLst>
              </a:tr>
              <a:tr h="48501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Середня освіта «Біологія та здоров’я людини»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34,5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8C430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23,9%</a:t>
                      </a:r>
                      <a:endParaRPr lang="ru-RU" sz="2400" b="1" dirty="0">
                        <a:solidFill>
                          <a:srgbClr val="8C430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5842608"/>
                  </a:ext>
                </a:extLst>
              </a:tr>
              <a:tr h="56435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Середня освіта «Трудове навчання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технології»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56,4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34,2%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19266840"/>
                  </a:ext>
                </a:extLst>
              </a:tr>
              <a:tr h="37623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Професійна освіта «Машинобудування»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8C430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23,8%</a:t>
                      </a:r>
                      <a:endParaRPr lang="ru-RU" sz="2400" b="1" dirty="0">
                        <a:solidFill>
                          <a:srgbClr val="8C430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34655452"/>
                  </a:ext>
                </a:extLst>
              </a:tr>
              <a:tr h="37623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Середня освіта «Географія»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60,4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43,9%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4093643"/>
                  </a:ext>
                </a:extLst>
              </a:tr>
              <a:tr h="56435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Середня освіта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«Англійська мова та література»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42,1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54,8%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62947975"/>
                  </a:ext>
                </a:extLst>
              </a:tr>
              <a:tr h="56435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Середня освіта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«Німецька мова та література»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43,8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3170009"/>
                  </a:ext>
                </a:extLst>
              </a:tr>
              <a:tr h="564351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Середня освіта «Французька мова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література»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63,0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55,5%</a:t>
                      </a: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3169472"/>
                  </a:ext>
                </a:extLst>
              </a:tr>
              <a:tr h="401835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Середня освіта «Історія»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30,2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50,7%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12376942"/>
                  </a:ext>
                </a:extLst>
              </a:tr>
              <a:tr h="376234">
                <a:tc>
                  <a:txBody>
                    <a:bodyPr/>
                    <a:lstStyle/>
                    <a:p>
                      <a:pPr marL="90170" indent="0"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Середня освіта «Інформатика»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20,2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8C430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26,5%</a:t>
                      </a:r>
                      <a:endParaRPr lang="ru-RU" sz="2400" b="1" dirty="0">
                        <a:solidFill>
                          <a:srgbClr val="8C430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5375079"/>
                  </a:ext>
                </a:extLst>
              </a:tr>
              <a:tr h="37623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«Математика»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52,4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solidFill>
                            <a:srgbClr val="8C430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31,3%</a:t>
                      </a:r>
                      <a:endParaRPr lang="ru-RU" sz="2400" b="1" dirty="0">
                        <a:solidFill>
                          <a:srgbClr val="8C430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9760606"/>
                  </a:ext>
                </a:extLst>
              </a:tr>
              <a:tr h="401835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«Музичне мистецтво»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21,7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55.8%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06239293"/>
                  </a:ext>
                </a:extLst>
              </a:tr>
              <a:tr h="40436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«Фізична культура»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39,3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8C430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26,3%</a:t>
                      </a:r>
                      <a:endParaRPr lang="ru-RU" sz="2400" b="1" dirty="0">
                        <a:solidFill>
                          <a:srgbClr val="8C430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78725109"/>
                  </a:ext>
                </a:extLst>
              </a:tr>
              <a:tr h="65841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«Українська мова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література»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50,0 %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37925186"/>
                  </a:ext>
                </a:extLst>
              </a:tr>
              <a:tr h="595704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«Румунська мова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література»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22,2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41,2%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0857499"/>
                  </a:ext>
                </a:extLst>
              </a:tr>
              <a:tr h="65841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освіта «Румунська/молдавська мова </a:t>
                      </a:r>
                      <a:b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 зарубіжна література»</a:t>
                      </a:r>
                      <a:endParaRPr lang="ru-RU" sz="1800" b="1" dirty="0">
                        <a:solidFill>
                          <a:srgbClr val="BB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8C430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12,5%</a:t>
                      </a:r>
                      <a:endParaRPr lang="ru-RU" sz="2400" b="1" dirty="0">
                        <a:solidFill>
                          <a:srgbClr val="8C430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2703527"/>
                  </a:ext>
                </a:extLst>
              </a:tr>
              <a:tr h="472354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по університету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86" marR="60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36,4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37,8%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0685790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1878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5C02576-B047-4AF8-226F-756B0DFB8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_s115735">
            <a:extLst>
              <a:ext uri="{FF2B5EF4-FFF2-40B4-BE49-F238E27FC236}">
                <a16:creationId xmlns="" xmlns:a16="http://schemas.microsoft.com/office/drawing/2014/main" id="{57853681-B6D7-F761-6107-8D8DB396D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02657"/>
            <a:ext cx="18287999" cy="108019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buNone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абсолютної успішності та якості знань студентів </a:t>
            </a:r>
            <a:r>
              <a:rPr lang="uk-UA" sz="2800" b="1" dirty="0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фахового коледжу ЧНУ </a:t>
            </a:r>
          </a:p>
          <a:p>
            <a:pPr algn="ctr">
              <a:buNone/>
            </a:pP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підсумками зимової екзаменаційної сесії 2024-2025 </a:t>
            </a:r>
            <a:r>
              <a:rPr lang="uk-UA" sz="28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D330B7B7-EB79-068B-39C7-D94760692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43" y="1617289"/>
            <a:ext cx="3154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/>
            <a:r>
              <a:rPr lang="uk-UA" altLang="ru-RU" sz="1200" b="1" i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200"/>
          </a:p>
          <a:p>
            <a:pPr defTabSz="1371600"/>
            <a:endParaRPr lang="ru-RU" altLang="ru-RU" sz="2700"/>
          </a:p>
        </p:txBody>
      </p:sp>
      <p:sp>
        <p:nvSpPr>
          <p:cNvPr id="3" name="Freeform 35">
            <a:extLst>
              <a:ext uri="{FF2B5EF4-FFF2-40B4-BE49-F238E27FC236}">
                <a16:creationId xmlns="" xmlns:a16="http://schemas.microsoft.com/office/drawing/2014/main" id="{B70A3C40-DCD1-607E-03BB-5BD3B2C71BDF}"/>
              </a:ext>
            </a:extLst>
          </p:cNvPr>
          <p:cNvSpPr/>
          <p:nvPr/>
        </p:nvSpPr>
        <p:spPr>
          <a:xfrm>
            <a:off x="16840200" y="-353500"/>
            <a:ext cx="1637972" cy="1581883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91" b="-14543"/>
            </a:stretch>
          </a:blipFill>
        </p:spPr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6FE6CDAB-B175-9A3E-704E-A87BC1FB68BB}"/>
              </a:ext>
            </a:extLst>
          </p:cNvPr>
          <p:cNvSpPr/>
          <p:nvPr/>
        </p:nvSpPr>
        <p:spPr>
          <a:xfrm>
            <a:off x="233694" y="0"/>
            <a:ext cx="838200" cy="593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5FFD8E4-E9CB-9D8A-D02B-9E5BE7A56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79253"/>
              </p:ext>
            </p:extLst>
          </p:nvPr>
        </p:nvGraphicFramePr>
        <p:xfrm>
          <a:off x="1360004" y="1617289"/>
          <a:ext cx="15567992" cy="785768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53638">
                  <a:extLst>
                    <a:ext uri="{9D8B030D-6E8A-4147-A177-3AD203B41FA5}">
                      <a16:colId xmlns="" xmlns:a16="http://schemas.microsoft.com/office/drawing/2014/main" val="2944865265"/>
                    </a:ext>
                  </a:extLst>
                </a:gridCol>
                <a:gridCol w="6161734">
                  <a:extLst>
                    <a:ext uri="{9D8B030D-6E8A-4147-A177-3AD203B41FA5}">
                      <a16:colId xmlns="" xmlns:a16="http://schemas.microsoft.com/office/drawing/2014/main" val="2938363053"/>
                    </a:ext>
                  </a:extLst>
                </a:gridCol>
                <a:gridCol w="3393634">
                  <a:extLst>
                    <a:ext uri="{9D8B030D-6E8A-4147-A177-3AD203B41FA5}">
                      <a16:colId xmlns="" xmlns:a16="http://schemas.microsoft.com/office/drawing/2014/main" val="1223044149"/>
                    </a:ext>
                  </a:extLst>
                </a:gridCol>
                <a:gridCol w="2830068">
                  <a:extLst>
                    <a:ext uri="{9D8B030D-6E8A-4147-A177-3AD203B41FA5}">
                      <a16:colId xmlns="" xmlns:a16="http://schemas.microsoft.com/office/drawing/2014/main" val="1667237026"/>
                    </a:ext>
                  </a:extLst>
                </a:gridCol>
                <a:gridCol w="1928918">
                  <a:extLst>
                    <a:ext uri="{9D8B030D-6E8A-4147-A177-3AD203B41FA5}">
                      <a16:colId xmlns="" xmlns:a16="http://schemas.microsoft.com/office/drawing/2014/main" val="2786045952"/>
                    </a:ext>
                  </a:extLst>
                </a:gridCol>
              </a:tblGrid>
              <a:tr h="17138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94310" algn="l"/>
                        </a:tabLst>
                      </a:pPr>
                      <a:r>
                        <a:rPr lang="uk-UA" sz="2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2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94310" algn="l"/>
                        </a:tabLst>
                      </a:pPr>
                      <a:r>
                        <a:rPr lang="uk-UA" sz="2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за/п </a:t>
                      </a:r>
                      <a:endParaRPr lang="ru-RU" sz="2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Спеціальність</a:t>
                      </a:r>
                      <a:endParaRPr lang="ru-RU" sz="2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студентів, які брали участь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екзаменаційній сесії </a:t>
                      </a:r>
                      <a:endParaRPr lang="ru-RU" sz="2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 успішність, %</a:t>
                      </a:r>
                      <a:endParaRPr lang="ru-RU" sz="2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</a:t>
                      </a:r>
                      <a:endParaRPr lang="ru-RU" sz="2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6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знань, %</a:t>
                      </a:r>
                      <a:endParaRPr lang="ru-RU" sz="26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7722188"/>
                  </a:ext>
                </a:extLst>
              </a:tr>
              <a:tr h="929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071 Облік і оподаткування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1" dirty="0">
                          <a:solidFill>
                            <a:srgbClr val="7A3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22,0</a:t>
                      </a:r>
                      <a:endParaRPr lang="ru-RU" sz="3200" b="1" dirty="0">
                        <a:solidFill>
                          <a:srgbClr val="7A3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1079064"/>
                  </a:ext>
                </a:extLst>
              </a:tr>
              <a:tr h="929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072 Фінанси, банківська справа та страхування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1" dirty="0">
                          <a:solidFill>
                            <a:srgbClr val="7A3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3200" b="1" dirty="0">
                        <a:solidFill>
                          <a:srgbClr val="7A3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2161355"/>
                  </a:ext>
                </a:extLst>
              </a:tr>
              <a:tr h="929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076 Підприємництво, торгівля та біржова діяльність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2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3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solidFill>
                            <a:srgbClr val="7A39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3200" b="1" dirty="0">
                        <a:solidFill>
                          <a:srgbClr val="7A3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052163"/>
                  </a:ext>
                </a:extLst>
              </a:tr>
              <a:tr h="929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Комп’ютерні науки 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3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34,4</a:t>
                      </a:r>
                      <a:endParaRPr lang="ru-RU" sz="3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7128112"/>
                  </a:ext>
                </a:extLst>
              </a:tr>
              <a:tr h="598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94310" algn="l"/>
                        </a:tabLst>
                      </a:pP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76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123 Комп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ютерна</a:t>
                      </a: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інженерія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32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2082135"/>
                  </a:ext>
                </a:extLst>
              </a:tr>
              <a:tr h="598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94310" algn="l"/>
                        </a:tabLst>
                      </a:pPr>
                      <a:r>
                        <a:rPr lang="uk-UA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081 Право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31,0</a:t>
                      </a:r>
                      <a:endParaRPr lang="ru-RU" sz="3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3238701"/>
                  </a:ext>
                </a:extLst>
              </a:tr>
              <a:tr h="598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94310" algn="l"/>
                        </a:tabLst>
                      </a:pPr>
                      <a:r>
                        <a:rPr lang="uk-UA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Прикладна математика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94,4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31,9</a:t>
                      </a:r>
                      <a:endParaRPr lang="ru-RU" sz="32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7374734"/>
                  </a:ext>
                </a:extLst>
              </a:tr>
              <a:tr h="5987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194310" algn="l"/>
                        </a:tabLs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коледжу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1" dirty="0">
                          <a:solidFill>
                            <a:srgbClr val="4C24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961</a:t>
                      </a:r>
                      <a:endParaRPr lang="ru-RU" sz="3200" b="1" dirty="0">
                        <a:solidFill>
                          <a:srgbClr val="4C24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1" dirty="0">
                          <a:solidFill>
                            <a:srgbClr val="4C24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92,7</a:t>
                      </a:r>
                      <a:endParaRPr lang="ru-RU" sz="3200" b="1" dirty="0">
                        <a:solidFill>
                          <a:srgbClr val="4C24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uk-UA" sz="3200" b="1" dirty="0">
                          <a:solidFill>
                            <a:srgbClr val="4C24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ru-RU" sz="3200" b="1" dirty="0">
                        <a:solidFill>
                          <a:srgbClr val="4C24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285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45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D53AFB-2337-AAC1-2798-274F8F64D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339406B-1D55-9F2B-8E33-B6324C4002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109290"/>
              </p:ext>
            </p:extLst>
          </p:nvPr>
        </p:nvGraphicFramePr>
        <p:xfrm>
          <a:off x="609600" y="1465793"/>
          <a:ext cx="15849600" cy="8021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F695E7-D051-23BE-320E-221840D10740}"/>
              </a:ext>
            </a:extLst>
          </p:cNvPr>
          <p:cNvSpPr txBox="1"/>
          <p:nvPr/>
        </p:nvSpPr>
        <p:spPr>
          <a:xfrm>
            <a:off x="3124200" y="228094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spcAft>
                <a:spcPts val="1500"/>
              </a:spcAft>
            </a:pPr>
            <a:r>
              <a:rPr lang="uk-UA" sz="2800" b="1" dirty="0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Контингент  студентів денної  і заочної форм навчання  2024-2025 </a:t>
            </a:r>
            <a:r>
              <a:rPr lang="uk-UA" sz="2800" b="1" dirty="0" err="1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800" b="1" dirty="0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4C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2E680FFD-3E60-959A-B3C3-D93378B66611}"/>
              </a:ext>
            </a:extLst>
          </p:cNvPr>
          <p:cNvGrpSpPr/>
          <p:nvPr/>
        </p:nvGrpSpPr>
        <p:grpSpPr>
          <a:xfrm>
            <a:off x="16047391" y="0"/>
            <a:ext cx="2251495" cy="10287000"/>
            <a:chOff x="0" y="0"/>
            <a:chExt cx="1044090" cy="2875472"/>
          </a:xfrm>
        </p:grpSpPr>
        <p:sp>
          <p:nvSpPr>
            <p:cNvPr id="5" name="Freeform 3">
              <a:extLst>
                <a:ext uri="{FF2B5EF4-FFF2-40B4-BE49-F238E27FC236}">
                  <a16:creationId xmlns="" xmlns:a16="http://schemas.microsoft.com/office/drawing/2014/main" id="{006A6046-FB7B-9FB1-1652-97842BD81D81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4">
              <a:extLst>
                <a:ext uri="{FF2B5EF4-FFF2-40B4-BE49-F238E27FC236}">
                  <a16:creationId xmlns="" xmlns:a16="http://schemas.microsoft.com/office/drawing/2014/main" id="{2D38BDA7-EC70-CF81-6AB9-ECF268E68867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Freeform 35">
            <a:extLst>
              <a:ext uri="{FF2B5EF4-FFF2-40B4-BE49-F238E27FC236}">
                <a16:creationId xmlns="" xmlns:a16="http://schemas.microsoft.com/office/drawing/2014/main" id="{DE8583F3-BCF8-A47E-A3D1-D9EAE8F946C0}"/>
              </a:ext>
            </a:extLst>
          </p:cNvPr>
          <p:cNvSpPr/>
          <p:nvPr/>
        </p:nvSpPr>
        <p:spPr>
          <a:xfrm>
            <a:off x="16180526" y="-55499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9391" b="-14543"/>
            </a:stretch>
          </a:blipFill>
        </p:spPr>
      </p:sp>
      <p:sp>
        <p:nvSpPr>
          <p:cNvPr id="7" name="Скругленный прямоугольник 6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9456432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0" y="9340175"/>
            <a:ext cx="18592801" cy="946825"/>
            <a:chOff x="0" y="0"/>
            <a:chExt cx="6110362" cy="2651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10362" cy="265132"/>
            </a:xfrm>
            <a:custGeom>
              <a:avLst/>
              <a:gdLst/>
              <a:ahLst/>
              <a:cxnLst/>
              <a:rect l="l" t="t" r="r" b="b"/>
              <a:pathLst>
                <a:path w="6110362" h="265132">
                  <a:moveTo>
                    <a:pt x="0" y="0"/>
                  </a:moveTo>
                  <a:lnTo>
                    <a:pt x="6110362" y="0"/>
                  </a:lnTo>
                  <a:lnTo>
                    <a:pt x="6110362" y="265132"/>
                  </a:lnTo>
                  <a:lnTo>
                    <a:pt x="0" y="26513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110362" cy="303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-25037"/>
            <a:ext cx="18592801" cy="1634005"/>
            <a:chOff x="0" y="0"/>
            <a:chExt cx="6110362" cy="4936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10362" cy="493651"/>
            </a:xfrm>
            <a:custGeom>
              <a:avLst/>
              <a:gdLst/>
              <a:ahLst/>
              <a:cxnLst/>
              <a:rect l="l" t="t" r="r" b="b"/>
              <a:pathLst>
                <a:path w="6110362" h="493651">
                  <a:moveTo>
                    <a:pt x="0" y="0"/>
                  </a:moveTo>
                  <a:lnTo>
                    <a:pt x="6110362" y="0"/>
                  </a:lnTo>
                  <a:lnTo>
                    <a:pt x="6110362" y="493651"/>
                  </a:lnTo>
                  <a:lnTo>
                    <a:pt x="0" y="493651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110362" cy="53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815D65-D808-FF9D-032F-792CF005A572}"/>
              </a:ext>
            </a:extLst>
          </p:cNvPr>
          <p:cNvSpPr txBox="1"/>
          <p:nvPr/>
        </p:nvSpPr>
        <p:spPr>
          <a:xfrm>
            <a:off x="3657600" y="39308"/>
            <a:ext cx="10972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УХВАЛА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засідання науково-методичної  ради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Чернівецького національного університету імені Юрія Федьковича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від 23.01.2025 р.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C669E3-272C-2347-29D9-EE5E0AF61D6D}"/>
              </a:ext>
            </a:extLst>
          </p:cNvPr>
          <p:cNvSpPr txBox="1"/>
          <p:nvPr/>
        </p:nvSpPr>
        <p:spPr>
          <a:xfrm>
            <a:off x="1524000" y="2324100"/>
            <a:ext cx="15240000" cy="4768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 по 1 питанню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Інформацію про результати зимової екзаменаційної сесії 2024-2025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взяти </a:t>
            </a:r>
            <a:b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відома.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Провести детальний аналіз результатів зимової екзаменаційної сесії 2024-2025 </a:t>
            </a:r>
            <a:r>
              <a:rPr lang="uk-UA" sz="2800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28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засіданнях кафедр і вчених радах  факультетів / навчально-наукових інститутів.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метою підвищення якості навчання здобувачів вищої освіти періодично (не менше  одного разу на рік) аналізувати якість реалізації ОП та навчально-методичного забезпечення освітніх компонентів на засіданнях кафедр, методичних і вчених радах факультетів / навчально-наукових інститутів.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0" y="2574269"/>
            <a:ext cx="8819592" cy="1771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4510"/>
              </a:lnSpc>
              <a:spcBef>
                <a:spcPct val="0"/>
              </a:spcBef>
            </a:pPr>
            <a:r>
              <a:rPr lang="uk-UA" sz="10364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Дякую</a:t>
            </a:r>
            <a:r>
              <a:rPr lang="en-US" sz="10364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398912" y="0"/>
            <a:ext cx="5889088" cy="756959"/>
            <a:chOff x="0" y="0"/>
            <a:chExt cx="1551036" cy="1993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51036" cy="199364"/>
            </a:xfrm>
            <a:custGeom>
              <a:avLst/>
              <a:gdLst/>
              <a:ahLst/>
              <a:cxnLst/>
              <a:rect l="l" t="t" r="r" b="b"/>
              <a:pathLst>
                <a:path w="1551036" h="199364">
                  <a:moveTo>
                    <a:pt x="0" y="0"/>
                  </a:moveTo>
                  <a:lnTo>
                    <a:pt x="1551036" y="0"/>
                  </a:lnTo>
                  <a:lnTo>
                    <a:pt x="1551036" y="199364"/>
                  </a:lnTo>
                  <a:lnTo>
                    <a:pt x="0" y="199364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551036" cy="237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398912" y="9530041"/>
            <a:ext cx="5889088" cy="756959"/>
            <a:chOff x="0" y="0"/>
            <a:chExt cx="1551036" cy="19936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51036" cy="199364"/>
            </a:xfrm>
            <a:custGeom>
              <a:avLst/>
              <a:gdLst/>
              <a:ahLst/>
              <a:cxnLst/>
              <a:rect l="l" t="t" r="r" b="b"/>
              <a:pathLst>
                <a:path w="1551036" h="199364">
                  <a:moveTo>
                    <a:pt x="0" y="0"/>
                  </a:moveTo>
                  <a:lnTo>
                    <a:pt x="1551036" y="0"/>
                  </a:lnTo>
                  <a:lnTo>
                    <a:pt x="1551036" y="199364"/>
                  </a:lnTo>
                  <a:lnTo>
                    <a:pt x="0" y="199364"/>
                  </a:lnTo>
                  <a:close/>
                </a:path>
              </a:pathLst>
            </a:custGeom>
            <a:solidFill>
              <a:srgbClr val="5B98BA"/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551036" cy="237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4925441" y="3609788"/>
            <a:ext cx="9392643" cy="9529477"/>
          </a:xfrm>
          <a:custGeom>
            <a:avLst/>
            <a:gdLst/>
            <a:ahLst/>
            <a:cxnLst/>
            <a:rect l="l" t="t" r="r" b="b"/>
            <a:pathLst>
              <a:path w="9392643" h="9529477">
                <a:moveTo>
                  <a:pt x="0" y="0"/>
                </a:moveTo>
                <a:lnTo>
                  <a:pt x="9392643" y="0"/>
                </a:lnTo>
                <a:lnTo>
                  <a:pt x="9392643" y="9529476"/>
                </a:lnTo>
                <a:lnTo>
                  <a:pt x="0" y="9529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EB7057E-96A3-EEF5-AA28-AE63688643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9" r="14402"/>
          <a:stretch/>
        </p:blipFill>
        <p:spPr>
          <a:xfrm>
            <a:off x="12440643" y="811913"/>
            <a:ext cx="5847357" cy="87181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9258300"/>
            <a:ext cx="18288000" cy="1028700"/>
            <a:chOff x="0" y="0"/>
            <a:chExt cx="4866164" cy="270933"/>
          </a:xfrm>
          <a:solidFill>
            <a:srgbClr val="345C8C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273448" y="45839"/>
            <a:ext cx="11552885" cy="52505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542F1661-F9F0-993C-E83B-8BECAD137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054919"/>
              </p:ext>
            </p:extLst>
          </p:nvPr>
        </p:nvGraphicFramePr>
        <p:xfrm>
          <a:off x="1828801" y="2019300"/>
          <a:ext cx="14249399" cy="6141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475">
                  <a:extLst>
                    <a:ext uri="{9D8B030D-6E8A-4147-A177-3AD203B41FA5}">
                      <a16:colId xmlns="" xmlns:a16="http://schemas.microsoft.com/office/drawing/2014/main" val="75579725"/>
                    </a:ext>
                  </a:extLst>
                </a:gridCol>
                <a:gridCol w="3490609">
                  <a:extLst>
                    <a:ext uri="{9D8B030D-6E8A-4147-A177-3AD203B41FA5}">
                      <a16:colId xmlns="" xmlns:a16="http://schemas.microsoft.com/office/drawing/2014/main" val="525951494"/>
                    </a:ext>
                  </a:extLst>
                </a:gridCol>
                <a:gridCol w="4364692">
                  <a:extLst>
                    <a:ext uri="{9D8B030D-6E8A-4147-A177-3AD203B41FA5}">
                      <a16:colId xmlns="" xmlns:a16="http://schemas.microsoft.com/office/drawing/2014/main" val="2241693187"/>
                    </a:ext>
                  </a:extLst>
                </a:gridCol>
                <a:gridCol w="3278623">
                  <a:extLst>
                    <a:ext uri="{9D8B030D-6E8A-4147-A177-3AD203B41FA5}">
                      <a16:colId xmlns="" xmlns:a16="http://schemas.microsoft.com/office/drawing/2014/main" val="3218893707"/>
                    </a:ext>
                  </a:extLst>
                </a:gridCol>
              </a:tblGrid>
              <a:tr h="23809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Допущені до екзаменаційної сесії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з’явилися на екзаменаційну сесію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869 студентів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3200" b="1" i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 на 146 менше, ніж минулому н. р.)</a:t>
                      </a:r>
                      <a:endParaRPr lang="ru-RU" sz="3200" b="1" i="1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Взяло участь у </a:t>
                      </a:r>
                      <a:r>
                        <a:rPr lang="uk-UA" sz="3200" spc="-4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екзаменаційній </a:t>
                      </a:r>
                      <a:r>
                        <a:rPr lang="uk-UA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</a:t>
                      </a: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ії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1327302"/>
                  </a:ext>
                </a:extLst>
              </a:tr>
              <a:tr h="2217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поважних причин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неповажних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причин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6743269"/>
                  </a:ext>
                </a:extLst>
              </a:tr>
              <a:tr h="1345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11 537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821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10 668</a:t>
                      </a:r>
                      <a:endParaRPr lang="ru-RU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66020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292567-121F-D717-63B5-4AE3276FA870}"/>
              </a:ext>
            </a:extLst>
          </p:cNvPr>
          <p:cNvSpPr txBox="1"/>
          <p:nvPr/>
        </p:nvSpPr>
        <p:spPr>
          <a:xfrm>
            <a:off x="3067599" y="306730"/>
            <a:ext cx="123596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4C24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Показники участі студентів денної форми навчання</a:t>
            </a:r>
          </a:p>
          <a:p>
            <a:pPr algn="ctr"/>
            <a:r>
              <a:rPr lang="uk-UA" sz="4000" b="1" dirty="0">
                <a:solidFill>
                  <a:srgbClr val="4C24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зимовій екзаменаційній сесії </a:t>
            </a:r>
            <a:endParaRPr lang="ru-RU" sz="4000" b="1" dirty="0">
              <a:solidFill>
                <a:srgbClr val="4C24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35">
            <a:extLst>
              <a:ext uri="{FF2B5EF4-FFF2-40B4-BE49-F238E27FC236}">
                <a16:creationId xmlns="" xmlns:a16="http://schemas.microsoft.com/office/drawing/2014/main" id="{2AF17DA0-CB33-992F-41EF-452D8AE4952F}"/>
              </a:ext>
            </a:extLst>
          </p:cNvPr>
          <p:cNvSpPr/>
          <p:nvPr/>
        </p:nvSpPr>
        <p:spPr>
          <a:xfrm>
            <a:off x="16316094" y="-93096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9" name="Скругленный прямоугольник 8"/>
          <p:cNvSpPr/>
          <p:nvPr/>
        </p:nvSpPr>
        <p:spPr>
          <a:xfrm>
            <a:off x="152400" y="107499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38949D6-4B62-05F8-A100-C53221E09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E1FFDA61-89FE-D66D-0BC9-733318995669}"/>
              </a:ext>
            </a:extLst>
          </p:cNvPr>
          <p:cNvGrpSpPr/>
          <p:nvPr/>
        </p:nvGrpSpPr>
        <p:grpSpPr>
          <a:xfrm>
            <a:off x="16305949" y="-1"/>
            <a:ext cx="1982052" cy="10287001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E1ED1AF1-573F-824B-5BD1-A2609D74A754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C66DCD03-3F39-5B66-73C5-78A6D3EC671C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_s115735">
            <a:extLst>
              <a:ext uri="{FF2B5EF4-FFF2-40B4-BE49-F238E27FC236}">
                <a16:creationId xmlns="" xmlns:a16="http://schemas.microsoft.com/office/drawing/2014/main" id="{40D0BF87-7CB7-6552-E093-EA02D8764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815" y="419100"/>
            <a:ext cx="12456985" cy="1066798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endParaRPr lang="uk-UA" alt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 УСПІШНІСТЬ І ЯКІСТЬ ЗНАНЬ СТУДЕНТІВ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зимової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екзаменаційної сесії (%) у динаміці за роками</a:t>
            </a:r>
          </a:p>
          <a:p>
            <a:pPr algn="ctr">
              <a:spcBef>
                <a:spcPts val="0"/>
              </a:spcBef>
              <a:buNone/>
            </a:pPr>
            <a:endParaRPr lang="uk-UA" alt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Freeform 35">
            <a:extLst>
              <a:ext uri="{FF2B5EF4-FFF2-40B4-BE49-F238E27FC236}">
                <a16:creationId xmlns="" xmlns:a16="http://schemas.microsoft.com/office/drawing/2014/main" id="{024BD620-4382-1254-651A-37C62D87F0D2}"/>
              </a:ext>
            </a:extLst>
          </p:cNvPr>
          <p:cNvSpPr/>
          <p:nvPr/>
        </p:nvSpPr>
        <p:spPr>
          <a:xfrm>
            <a:off x="16309563" y="-47314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graphicFrame>
        <p:nvGraphicFramePr>
          <p:cNvPr id="11" name="Объект 1">
            <a:extLst>
              <a:ext uri="{FF2B5EF4-FFF2-40B4-BE49-F238E27FC236}">
                <a16:creationId xmlns="" xmlns:a16="http://schemas.microsoft.com/office/drawing/2014/main" id="{57CD80D5-8ADE-40D3-B885-78311D7D8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82102"/>
              </p:ext>
            </p:extLst>
          </p:nvPr>
        </p:nvGraphicFramePr>
        <p:xfrm>
          <a:off x="1143000" y="1714500"/>
          <a:ext cx="13886068" cy="937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04800" y="427285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5101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01C773D-30CB-7637-9381-07C4F4F42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32B9DF07-7AF0-E305-5952-33F03E84B279}"/>
              </a:ext>
            </a:extLst>
          </p:cNvPr>
          <p:cNvGrpSpPr/>
          <p:nvPr/>
        </p:nvGrpSpPr>
        <p:grpSpPr>
          <a:xfrm>
            <a:off x="16535400" y="1"/>
            <a:ext cx="1946695" cy="10287000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8C8DC4F0-EC06-7F59-C3C1-C22FE83E1362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3818335C-117D-C4F3-9A9D-FCE40E007553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="" xmlns:a16="http://schemas.microsoft.com/office/drawing/2014/main" id="{817A7147-5B7A-6248-FB21-DCB3B96D1F95}"/>
              </a:ext>
            </a:extLst>
          </p:cNvPr>
          <p:cNvGrpSpPr/>
          <p:nvPr/>
        </p:nvGrpSpPr>
        <p:grpSpPr>
          <a:xfrm>
            <a:off x="-1182123" y="-178582"/>
            <a:ext cx="2895600" cy="11772741"/>
            <a:chOff x="0" y="38100"/>
            <a:chExt cx="812800" cy="3924247"/>
          </a:xfrm>
        </p:grpSpPr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4EEF1C7E-B1DB-86F4-E40A-06D04556E786}"/>
                </a:ext>
              </a:extLst>
            </p:cNvPr>
            <p:cNvSpPr/>
            <p:nvPr/>
          </p:nvSpPr>
          <p:spPr>
            <a:xfrm>
              <a:off x="0" y="314954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="" xmlns:a16="http://schemas.microsoft.com/office/drawing/2014/main" id="{8E66837F-BA46-6DB6-AC91-84659D6DEA7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Объект 1">
            <a:extLst>
              <a:ext uri="{FF2B5EF4-FFF2-40B4-BE49-F238E27FC236}">
                <a16:creationId xmlns="" xmlns:a16="http://schemas.microsoft.com/office/drawing/2014/main" id="{BEF0EAD8-5099-1D8F-E33F-CF1F27F62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397175"/>
              </p:ext>
            </p:extLst>
          </p:nvPr>
        </p:nvGraphicFramePr>
        <p:xfrm>
          <a:off x="1022904" y="1219200"/>
          <a:ext cx="13993688" cy="99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59B0090-1749-C466-87A2-5A704FCB28DA}"/>
              </a:ext>
            </a:extLst>
          </p:cNvPr>
          <p:cNvSpPr txBox="1"/>
          <p:nvPr/>
        </p:nvSpPr>
        <p:spPr>
          <a:xfrm>
            <a:off x="3150271" y="107359"/>
            <a:ext cx="10347512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3200" b="1" dirty="0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 успішність за результатами</a:t>
            </a:r>
            <a:endParaRPr lang="ru-RU" sz="3200" b="1" dirty="0">
              <a:solidFill>
                <a:srgbClr val="4C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uk-UA" sz="3200" b="1" dirty="0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зимової екзаменаційної сесії 2024-2025 </a:t>
            </a:r>
            <a:r>
              <a:rPr lang="uk-UA" sz="3200" b="1" dirty="0" err="1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200" b="1" dirty="0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4C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35">
            <a:extLst>
              <a:ext uri="{FF2B5EF4-FFF2-40B4-BE49-F238E27FC236}">
                <a16:creationId xmlns="" xmlns:a16="http://schemas.microsoft.com/office/drawing/2014/main" id="{F1C95337-6588-16CC-4FE2-73E754DB3210}"/>
              </a:ext>
            </a:extLst>
          </p:cNvPr>
          <p:cNvSpPr/>
          <p:nvPr/>
        </p:nvSpPr>
        <p:spPr>
          <a:xfrm>
            <a:off x="16619632" y="-140482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91" b="-14543"/>
            </a:stretch>
          </a:blipFill>
        </p:spPr>
      </p:sp>
      <p:sp>
        <p:nvSpPr>
          <p:cNvPr id="11" name="Скругленный прямоугольник 10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418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EF92F4E-706C-1F57-E77A-C704D2BAF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495B975B-813D-9619-ED97-B5CC090F7036}"/>
              </a:ext>
            </a:extLst>
          </p:cNvPr>
          <p:cNvGrpSpPr/>
          <p:nvPr/>
        </p:nvGrpSpPr>
        <p:grpSpPr>
          <a:xfrm>
            <a:off x="16535400" y="1"/>
            <a:ext cx="1946695" cy="10287000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60C4A264-A528-ACEA-251F-B3B7DFC948BC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340F630B-108C-7016-7EC9-A79FBADC06C4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="" xmlns:a16="http://schemas.microsoft.com/office/drawing/2014/main" id="{4D5317A5-77DB-F220-26AD-623F9B44BF7F}"/>
              </a:ext>
            </a:extLst>
          </p:cNvPr>
          <p:cNvGrpSpPr/>
          <p:nvPr/>
        </p:nvGrpSpPr>
        <p:grpSpPr>
          <a:xfrm>
            <a:off x="-457200" y="9715500"/>
            <a:ext cx="2895600" cy="24384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ABF324FF-5639-7F74-2900-75F5CACB7B4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="" xmlns:a16="http://schemas.microsoft.com/office/drawing/2014/main" id="{2B501017-5CDC-D12A-6231-F43E429B9ED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35">
            <a:extLst>
              <a:ext uri="{FF2B5EF4-FFF2-40B4-BE49-F238E27FC236}">
                <a16:creationId xmlns="" xmlns:a16="http://schemas.microsoft.com/office/drawing/2014/main" id="{A56BB4EB-7100-F71C-D428-A274B1528EBE}"/>
              </a:ext>
            </a:extLst>
          </p:cNvPr>
          <p:cNvSpPr/>
          <p:nvPr/>
        </p:nvSpPr>
        <p:spPr>
          <a:xfrm>
            <a:off x="16619632" y="-140482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47FC8C4-E199-DA65-BE2E-DD661D6FA12B}"/>
              </a:ext>
            </a:extLst>
          </p:cNvPr>
          <p:cNvSpPr txBox="1"/>
          <p:nvPr/>
        </p:nvSpPr>
        <p:spPr>
          <a:xfrm>
            <a:off x="3200400" y="153127"/>
            <a:ext cx="10032274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uk-UA" sz="3200" b="1" dirty="0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Якість знань за результатами</a:t>
            </a:r>
            <a:endParaRPr lang="ru-RU" sz="3200" b="1" dirty="0">
              <a:solidFill>
                <a:srgbClr val="4C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uk-UA" sz="3200" b="1" dirty="0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зимової екзаменаційної сесії 2024-2025 </a:t>
            </a:r>
            <a:r>
              <a:rPr lang="uk-UA" sz="3200" b="1" dirty="0" err="1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200" b="1" dirty="0">
                <a:solidFill>
                  <a:srgbClr val="4C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4C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Объект 1">
            <a:extLst>
              <a:ext uri="{FF2B5EF4-FFF2-40B4-BE49-F238E27FC236}">
                <a16:creationId xmlns="" xmlns:a16="http://schemas.microsoft.com/office/drawing/2014/main" id="{593CACB7-C0B0-FA24-881B-336D63B9F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219194"/>
              </p:ext>
            </p:extLst>
          </p:nvPr>
        </p:nvGraphicFramePr>
        <p:xfrm>
          <a:off x="685800" y="1361851"/>
          <a:ext cx="13716000" cy="986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666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21F25B3-1A66-1F1A-5936-532856CE8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D74B8031-1AA7-FD42-3E04-5F4DF18747E3}"/>
              </a:ext>
            </a:extLst>
          </p:cNvPr>
          <p:cNvGrpSpPr/>
          <p:nvPr/>
        </p:nvGrpSpPr>
        <p:grpSpPr>
          <a:xfrm>
            <a:off x="16230600" y="1"/>
            <a:ext cx="2251495" cy="10287000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07CA772A-9B4B-BDB9-5049-97B9E4960F51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7B0C87F5-B611-0751-6C6B-D0A814E2814F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35">
            <a:extLst>
              <a:ext uri="{FF2B5EF4-FFF2-40B4-BE49-F238E27FC236}">
                <a16:creationId xmlns="" xmlns:a16="http://schemas.microsoft.com/office/drawing/2014/main" id="{164E75B6-FEA9-ADDA-83AD-E64ED9D1B1ED}"/>
              </a:ext>
            </a:extLst>
          </p:cNvPr>
          <p:cNvSpPr/>
          <p:nvPr/>
        </p:nvSpPr>
        <p:spPr>
          <a:xfrm>
            <a:off x="16503658" y="0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02F140-ABAE-1FE6-780E-ABE107B4C4DE}"/>
              </a:ext>
            </a:extLst>
          </p:cNvPr>
          <p:cNvSpPr txBox="1"/>
          <p:nvPr/>
        </p:nvSpPr>
        <p:spPr>
          <a:xfrm>
            <a:off x="838200" y="190500"/>
            <a:ext cx="150876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Bef>
                <a:spcPts val="0"/>
              </a:spcBef>
              <a:buNone/>
            </a:pPr>
            <a:r>
              <a:rPr lang="uk-UA" sz="3200" b="1" dirty="0">
                <a:solidFill>
                  <a:srgbClr val="7A3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навчальних досягнень студентів</a:t>
            </a:r>
            <a:endParaRPr lang="ru-RU" sz="3200" dirty="0">
              <a:solidFill>
                <a:srgbClr val="7A3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300"/>
              </a:lnSpc>
              <a:spcBef>
                <a:spcPts val="0"/>
              </a:spcBef>
              <a:buNone/>
            </a:pPr>
            <a:r>
              <a:rPr lang="uk-UA" sz="3200" b="1" dirty="0">
                <a:solidFill>
                  <a:srgbClr val="7A3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підсумками зимової екзаменаційної сесії у розрізі освітніх рівнів</a:t>
            </a:r>
            <a:endParaRPr lang="uk-UA" altLang="ru-RU" sz="500" dirty="0">
              <a:solidFill>
                <a:srgbClr val="7A3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61177"/>
              </p:ext>
            </p:extLst>
          </p:nvPr>
        </p:nvGraphicFramePr>
        <p:xfrm>
          <a:off x="1600201" y="1866900"/>
          <a:ext cx="12953999" cy="56914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985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07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177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16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4558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ПОКАЗНИКИ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університету</a:t>
                      </a:r>
                      <a:endParaRPr lang="ru-RU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 «Бакалавр»</a:t>
                      </a:r>
                      <a:endParaRPr lang="ru-RU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 «Магістр»</a:t>
                      </a:r>
                      <a:endParaRPr lang="ru-RU" sz="2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D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902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Абсолютна успішність, </a:t>
                      </a:r>
                    </a:p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7A3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82,0%</a:t>
                      </a:r>
                      <a:endParaRPr lang="ru-RU" sz="3200" b="1" dirty="0">
                        <a:solidFill>
                          <a:srgbClr val="7A3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3200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en-US" sz="3200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uk-UA" sz="3200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вища,</a:t>
                      </a:r>
                      <a:endParaRPr lang="uk-UA" sz="32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ніж</a:t>
                      </a:r>
                      <a:r>
                        <a:rPr lang="ru-RU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минулому </a:t>
                      </a:r>
                      <a:r>
                        <a:rPr lang="uk-UA" sz="3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7A3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81,2%</a:t>
                      </a:r>
                      <a:endParaRPr lang="ru-RU" sz="3200" b="1" dirty="0">
                        <a:solidFill>
                          <a:srgbClr val="7A3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7A3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85,1%</a:t>
                      </a:r>
                      <a:endParaRPr lang="ru-RU" sz="3200" b="1" dirty="0">
                        <a:solidFill>
                          <a:srgbClr val="7A3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9021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 знань, </a:t>
                      </a:r>
                    </a:p>
                    <a:p>
                      <a:pPr algn="ctr"/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7A3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41,7%</a:t>
                      </a:r>
                    </a:p>
                    <a:p>
                      <a:pPr algn="ctr"/>
                      <a:r>
                        <a:rPr lang="uk-UA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3200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3,4</a:t>
                      </a:r>
                      <a:r>
                        <a:rPr lang="en-US" sz="3200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3200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вища</a:t>
                      </a:r>
                      <a:r>
                        <a:rPr lang="uk-UA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uk-UA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ніж</a:t>
                      </a:r>
                      <a:r>
                        <a:rPr lang="ru-RU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минулому </a:t>
                      </a:r>
                      <a:r>
                        <a:rPr lang="uk-UA" sz="32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32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7A3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39,3%</a:t>
                      </a:r>
                      <a:endParaRPr lang="ru-RU" sz="3200" b="1" dirty="0">
                        <a:solidFill>
                          <a:srgbClr val="7A3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rgbClr val="7A3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51,7%</a:t>
                      </a:r>
                      <a:endParaRPr lang="ru-RU" sz="3200" b="1" dirty="0">
                        <a:solidFill>
                          <a:srgbClr val="7A3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="" xmlns:a16="http://schemas.microsoft.com/office/drawing/2014/main" id="{1B618447-51DC-E05D-289E-FC476D108F00}"/>
              </a:ext>
            </a:extLst>
          </p:cNvPr>
          <p:cNvSpPr/>
          <p:nvPr/>
        </p:nvSpPr>
        <p:spPr>
          <a:xfrm>
            <a:off x="-772671" y="9272478"/>
            <a:ext cx="3159863" cy="1505684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67614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9B976AE-88B7-8D82-E1FF-847EF7E19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_s115735">
            <a:extLst>
              <a:ext uri="{FF2B5EF4-FFF2-40B4-BE49-F238E27FC236}">
                <a16:creationId xmlns="" xmlns:a16="http://schemas.microsoft.com/office/drawing/2014/main" id="{FFF97DFF-90C3-FD8A-2D27-C601440E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-102657"/>
            <a:ext cx="18287999" cy="108019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студентів (%), які отримали оцінку «незадовільно» 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зимовій екзаменаційній сесії </a:t>
            </a:r>
            <a:endParaRPr lang="uk-UA" altLang="ru-RU" sz="7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86699D94-8CF1-4F0E-9195-32B7E828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43" y="1617289"/>
            <a:ext cx="31547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371600"/>
            <a:r>
              <a:rPr lang="uk-UA" altLang="ru-RU" sz="1200" b="1" i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200"/>
          </a:p>
          <a:p>
            <a:pPr defTabSz="1371600"/>
            <a:endParaRPr lang="ru-RU" altLang="ru-RU" sz="2700"/>
          </a:p>
        </p:txBody>
      </p:sp>
      <p:sp>
        <p:nvSpPr>
          <p:cNvPr id="3" name="Freeform 35">
            <a:extLst>
              <a:ext uri="{FF2B5EF4-FFF2-40B4-BE49-F238E27FC236}">
                <a16:creationId xmlns="" xmlns:a16="http://schemas.microsoft.com/office/drawing/2014/main" id="{9B916C9D-4854-3CF3-D659-3E255888C404}"/>
              </a:ext>
            </a:extLst>
          </p:cNvPr>
          <p:cNvSpPr/>
          <p:nvPr/>
        </p:nvSpPr>
        <p:spPr>
          <a:xfrm>
            <a:off x="16840200" y="-284469"/>
            <a:ext cx="1637972" cy="1581883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9391" b="-14543"/>
            </a:stretch>
          </a:blipFill>
        </p:spPr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F62FE89-A113-7108-0AB3-F057A3606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87584"/>
              </p:ext>
            </p:extLst>
          </p:nvPr>
        </p:nvGraphicFramePr>
        <p:xfrm>
          <a:off x="2286000" y="2095500"/>
          <a:ext cx="14155488" cy="539591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971800">
                  <a:extLst>
                    <a:ext uri="{9D8B030D-6E8A-4147-A177-3AD203B41FA5}">
                      <a16:colId xmlns="" xmlns:a16="http://schemas.microsoft.com/office/drawing/2014/main" val="4090518202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3517817685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4284271694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2262808886"/>
                    </a:ext>
                  </a:extLst>
                </a:gridCol>
                <a:gridCol w="1430088">
                  <a:extLst>
                    <a:ext uri="{9D8B030D-6E8A-4147-A177-3AD203B41FA5}">
                      <a16:colId xmlns="" xmlns:a16="http://schemas.microsoft.com/office/drawing/2014/main" val="2615315883"/>
                    </a:ext>
                  </a:extLst>
                </a:gridCol>
              </a:tblGrid>
              <a:tr h="681038"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</a:t>
                      </a:r>
                      <a:r>
                        <a:rPr lang="uk-UA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</a:t>
                      </a:r>
                      <a:r>
                        <a:rPr lang="uk-UA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 </a:t>
                      </a:r>
                      <a:r>
                        <a:rPr lang="uk-UA" sz="3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н.р</a:t>
                      </a:r>
                      <a:r>
                        <a:rPr lang="uk-UA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027654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курс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en-US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1222748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курс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20,9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3825" algn="l"/>
                        </a:tabLst>
                        <a:defRPr/>
                      </a:pPr>
                      <a:r>
                        <a:rPr lang="en-US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22055592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курс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en-US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9722611"/>
                  </a:ext>
                </a:extLst>
              </a:tr>
              <a:tr h="628648"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курс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19,8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17,3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3825" algn="l"/>
                        </a:tabLst>
                        <a:defRPr/>
                      </a:pPr>
                      <a:r>
                        <a:rPr lang="en-US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3414605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курс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22,2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3825" algn="l"/>
                        </a:tabLst>
                        <a:defRPr/>
                      </a:pPr>
                      <a:r>
                        <a:rPr lang="en-US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7325906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курс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3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3825" algn="l"/>
                        </a:tabLst>
                        <a:defRPr/>
                      </a:pPr>
                      <a:r>
                        <a:rPr lang="en-US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3049790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університету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ru-RU" sz="3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23825" algn="l"/>
                        </a:tabLst>
                      </a:pPr>
                      <a:r>
                        <a:rPr lang="uk-UA" sz="3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3825" algn="l"/>
                        </a:tabLst>
                        <a:defRPr/>
                      </a:pPr>
                      <a:r>
                        <a:rPr lang="en-US" sz="36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426137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00277EED-64FB-BB2E-9C76-EDF13DAA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Freeform 18">
            <a:extLst>
              <a:ext uri="{FF2B5EF4-FFF2-40B4-BE49-F238E27FC236}">
                <a16:creationId xmlns="" xmlns:a16="http://schemas.microsoft.com/office/drawing/2014/main" id="{09F13300-BC35-A553-0138-5D485025D455}"/>
              </a:ext>
            </a:extLst>
          </p:cNvPr>
          <p:cNvSpPr/>
          <p:nvPr/>
        </p:nvSpPr>
        <p:spPr>
          <a:xfrm>
            <a:off x="-772671" y="9272478"/>
            <a:ext cx="3159863" cy="1505684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Скругленный прямоугольник 7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662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21F25B3-1A66-1F1A-5936-532856CE8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D74B8031-1AA7-FD42-3E04-5F4DF18747E3}"/>
              </a:ext>
            </a:extLst>
          </p:cNvPr>
          <p:cNvGrpSpPr/>
          <p:nvPr/>
        </p:nvGrpSpPr>
        <p:grpSpPr>
          <a:xfrm>
            <a:off x="16230600" y="1"/>
            <a:ext cx="2251495" cy="10287000"/>
            <a:chOff x="0" y="0"/>
            <a:chExt cx="1044090" cy="2875472"/>
          </a:xfrm>
        </p:grpSpPr>
        <p:sp>
          <p:nvSpPr>
            <p:cNvPr id="3" name="Freeform 3">
              <a:extLst>
                <a:ext uri="{FF2B5EF4-FFF2-40B4-BE49-F238E27FC236}">
                  <a16:creationId xmlns="" xmlns:a16="http://schemas.microsoft.com/office/drawing/2014/main" id="{07CA772A-9B4B-BDB9-5049-97B9E4960F51}"/>
                </a:ext>
              </a:extLst>
            </p:cNvPr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solidFill>
              <a:srgbClr val="145DA0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>
              <a:extLst>
                <a:ext uri="{FF2B5EF4-FFF2-40B4-BE49-F238E27FC236}">
                  <a16:creationId xmlns="" xmlns:a16="http://schemas.microsoft.com/office/drawing/2014/main" id="{7B0C87F5-B611-0751-6C6B-D0A814E2814F}"/>
                </a:ext>
              </a:extLst>
            </p:cNvPr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35">
            <a:extLst>
              <a:ext uri="{FF2B5EF4-FFF2-40B4-BE49-F238E27FC236}">
                <a16:creationId xmlns="" xmlns:a16="http://schemas.microsoft.com/office/drawing/2014/main" id="{164E75B6-FEA9-ADDA-83AD-E64ED9D1B1ED}"/>
              </a:ext>
            </a:extLst>
          </p:cNvPr>
          <p:cNvSpPr/>
          <p:nvPr/>
        </p:nvSpPr>
        <p:spPr>
          <a:xfrm>
            <a:off x="16503658" y="0"/>
            <a:ext cx="1978437" cy="2088475"/>
          </a:xfrm>
          <a:custGeom>
            <a:avLst/>
            <a:gdLst/>
            <a:ahLst/>
            <a:cxnLst/>
            <a:rect l="l" t="t" r="r" b="b"/>
            <a:pathLst>
              <a:path w="1978437" h="2088475">
                <a:moveTo>
                  <a:pt x="0" y="0"/>
                </a:moveTo>
                <a:lnTo>
                  <a:pt x="1978437" y="0"/>
                </a:lnTo>
                <a:lnTo>
                  <a:pt x="1978437" y="2088474"/>
                </a:lnTo>
                <a:lnTo>
                  <a:pt x="0" y="20884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391" b="-14543"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102F140-ABAE-1FE6-780E-ABE107B4C4DE}"/>
              </a:ext>
            </a:extLst>
          </p:cNvPr>
          <p:cNvSpPr txBox="1"/>
          <p:nvPr/>
        </p:nvSpPr>
        <p:spPr>
          <a:xfrm>
            <a:off x="838200" y="190500"/>
            <a:ext cx="15087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altLang="ru-RU" sz="32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 якості знань студентів з навчальних дисциплін </a:t>
            </a:r>
          </a:p>
          <a:p>
            <a:pPr algn="ctr">
              <a:spcBef>
                <a:spcPts val="0"/>
              </a:spcBef>
              <a:buNone/>
            </a:pPr>
            <a:r>
              <a:rPr lang="uk-UA" sz="32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розрізі  ОП, які акредитуються у 2024-2025 </a:t>
            </a:r>
            <a:r>
              <a:rPr lang="uk-UA" sz="3200" b="1" dirty="0" err="1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3200" b="1" dirty="0">
                <a:solidFill>
                  <a:srgbClr val="4C2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54A06071-58E0-07ED-6E4B-B218565DA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39307"/>
              </p:ext>
            </p:extLst>
          </p:nvPr>
        </p:nvGraphicFramePr>
        <p:xfrm>
          <a:off x="1219200" y="1485900"/>
          <a:ext cx="14249401" cy="81203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72420">
                  <a:extLst>
                    <a:ext uri="{9D8B030D-6E8A-4147-A177-3AD203B41FA5}">
                      <a16:colId xmlns="" xmlns:a16="http://schemas.microsoft.com/office/drawing/2014/main" val="64724992"/>
                    </a:ext>
                  </a:extLst>
                </a:gridCol>
                <a:gridCol w="4766380">
                  <a:extLst>
                    <a:ext uri="{9D8B030D-6E8A-4147-A177-3AD203B41FA5}">
                      <a16:colId xmlns="" xmlns:a16="http://schemas.microsoft.com/office/drawing/2014/main" val="1064805616"/>
                    </a:ext>
                  </a:extLst>
                </a:gridCol>
                <a:gridCol w="4554491">
                  <a:extLst>
                    <a:ext uri="{9D8B030D-6E8A-4147-A177-3AD203B41FA5}">
                      <a16:colId xmlns="" xmlns:a16="http://schemas.microsoft.com/office/drawing/2014/main" val="2611592848"/>
                    </a:ext>
                  </a:extLst>
                </a:gridCol>
                <a:gridCol w="23000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60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700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з/п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Факультет/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навчально-науковий інститут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FDDDC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 Бакалавр/ Магістр (1 р. 9 міс.)</a:t>
                      </a:r>
                      <a:endParaRPr lang="ru-RU" sz="2400" dirty="0">
                        <a:solidFill>
                          <a:srgbClr val="FDDDC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 студентів, які складали сесію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 знань,%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0109284"/>
                  </a:ext>
                </a:extLst>
              </a:tr>
              <a:tr h="440610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Біології, хімії та біоресурсів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Біотехнології та біоінженерія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54,72%</a:t>
                      </a:r>
                      <a:endParaRPr lang="ru-RU" sz="28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05150071"/>
                  </a:ext>
                </a:extLst>
              </a:tr>
              <a:tr h="566499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Якість та безпека харчової продукції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37,5%</a:t>
                      </a:r>
                      <a:endParaRPr lang="ru-RU" sz="2800" b="1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39548189"/>
                  </a:ext>
                </a:extLst>
              </a:tr>
              <a:tr h="613658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Фізико-технічних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комп’ютерних наук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</a:t>
                      </a:r>
                      <a:r>
                        <a:rPr lang="uk-UA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Кібербезпека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36,97%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8456791"/>
                  </a:ext>
                </a:extLst>
              </a:tr>
              <a:tr h="472132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Мікро- та </a:t>
                      </a:r>
                      <a:r>
                        <a:rPr lang="uk-UA" sz="2000" b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наносистемна</a:t>
                      </a: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техніка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25,0%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74956228"/>
                  </a:ext>
                </a:extLst>
              </a:tr>
              <a:tr h="472083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Технології та інформатика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34,21%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0886181"/>
                  </a:ext>
                </a:extLst>
              </a:tr>
              <a:tr h="66091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Архітектури, будівництва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декоративно-прикладного мистецтва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Будівництво та цивільна інженерія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32,54%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9369623"/>
                  </a:ext>
                </a:extLst>
              </a:tr>
              <a:tr h="44061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Географічний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Менеджмент туристичної індустрії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38,0%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9409670"/>
                  </a:ext>
                </a:extLst>
              </a:tr>
              <a:tr h="62944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Педагогіки, психології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 соціальної роботи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Логопедія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69,64%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0636475"/>
                  </a:ext>
                </a:extLst>
              </a:tr>
              <a:tr h="6026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Філологічний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Українська мова та література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38,04%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84528443"/>
                  </a:ext>
                </a:extLst>
              </a:tr>
              <a:tr h="440610">
                <a:tc row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Фізичної культури, спорту та реабілітації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Фізична культура і спорт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25,14%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159034"/>
                  </a:ext>
                </a:extLst>
              </a:tr>
              <a:tr h="613658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Фізична культура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26,34%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3416434"/>
                  </a:ext>
                </a:extLst>
              </a:tr>
              <a:tr h="440610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Фітнес та рекреація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28,57%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66574320"/>
                  </a:ext>
                </a:extLst>
              </a:tr>
              <a:tr h="613658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A1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 Фізична терапія </a:t>
                      </a:r>
                      <a:r>
                        <a:rPr lang="uk-UA" sz="20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(ОР Магістр)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52,94%</a:t>
                      </a:r>
                      <a:endParaRPr lang="ru-RU" sz="2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24" marR="414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14485581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28600" y="104233"/>
            <a:ext cx="838200" cy="569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10852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3291</Words>
  <Application>Microsoft Office PowerPoint</Application>
  <PresentationFormat>Довільний</PresentationFormat>
  <Paragraphs>876</Paragraphs>
  <Slides>21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Cambria</vt:lpstr>
      <vt:lpstr>Open Sans Extra Bold</vt:lpstr>
      <vt:lpstr>SimSun</vt:lpstr>
      <vt:lpstr>Arial</vt:lpstr>
      <vt:lpstr>Calibri</vt:lpstr>
      <vt:lpstr>Times New Roman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Professional Modern Technology Pitch Deck Presentation</dc:title>
  <cp:lastModifiedBy>Admin</cp:lastModifiedBy>
  <cp:revision>893</cp:revision>
  <dcterms:created xsi:type="dcterms:W3CDTF">2006-08-16T00:00:00Z</dcterms:created>
  <dcterms:modified xsi:type="dcterms:W3CDTF">2025-01-24T12:47:49Z</dcterms:modified>
  <dc:identifier>DAGVxt2jWvQ</dc:identifier>
</cp:coreProperties>
</file>