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412" r:id="rId3"/>
    <p:sldId id="423" r:id="rId4"/>
    <p:sldId id="425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43" r:id="rId13"/>
    <p:sldId id="434" r:id="rId14"/>
    <p:sldId id="444" r:id="rId15"/>
    <p:sldId id="445" r:id="rId16"/>
    <p:sldId id="435" r:id="rId17"/>
    <p:sldId id="447" r:id="rId18"/>
    <p:sldId id="448" r:id="rId19"/>
    <p:sldId id="446" r:id="rId20"/>
    <p:sldId id="436" r:id="rId21"/>
    <p:sldId id="437" r:id="rId22"/>
    <p:sldId id="438" r:id="rId23"/>
    <p:sldId id="42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7" autoAdjust="0"/>
    <p:restoredTop sz="94651" autoAdjust="0"/>
  </p:normalViewPr>
  <p:slideViewPr>
    <p:cSldViewPr snapToGrid="0" snapToObjects="1">
      <p:cViewPr varScale="1">
        <p:scale>
          <a:sx n="109" d="100"/>
          <a:sy n="109" d="100"/>
        </p:scale>
        <p:origin x="1176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40DB6-D628-438A-9060-03CD29626704}" type="datetimeFigureOut">
              <a:rPr lang="uk-UA" smtClean="0"/>
              <a:pPr/>
              <a:t>12.05.2021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A7F44-85EF-4ECE-8324-4C1EFC3D278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126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1EA47-D924-E24C-BACD-76826496F4FA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76621-A2FB-4B4F-B5A2-A2C59971A5CB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6621-A2FB-4B4F-B5A2-A2C59971A5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7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676621-A2FB-4B4F-B5A2-A2C59971A5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131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6621-A2FB-4B4F-B5A2-A2C59971A5C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6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85FD-61B1-4BD9-9844-CD145EF376DE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5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7BA0-964F-4DD0-9EE9-DF916E6390BA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7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8903-0CD4-4654-B134-55296F1DBB58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9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FAF4-5544-4ABC-87BA-44D1B04C52F8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E72-132D-4CC2-8B02-A530BEEFA1F2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0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9B23-5525-4DA6-972F-E2F35102B8E0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77BD-4C62-4FED-B242-ED47674FBADA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8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EAC9-BF44-4846-8C2B-C07FD6FB75F3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1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E9B5-995D-41DE-ABCF-483EF81A4D6B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8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DAE1-CE3F-41F1-B5A2-7F4F04522A56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686A-BDB5-4239-AEEE-FC2536C79262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5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6108-FFB7-4594-A211-AC29C22C7568}" type="datetime1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E7D77-901A-3642-843D-2FAAB87BAC81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2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8.emf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nvi@mon.gov.ua" TargetMode="External"/><Relationship Id="rId4" Type="http://schemas.openxmlformats.org/officeDocument/2006/relationships/hyperlink" Target="mailto:ikravchuk@mon.gov.ua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9674" y="5896566"/>
            <a:ext cx="3809493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aseline="30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Світлана </a:t>
            </a:r>
            <a:r>
              <a:rPr lang="uk-UA" sz="2200" baseline="30000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Кретович</a:t>
            </a:r>
            <a:endParaRPr lang="uk-UA" sz="2200" baseline="300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uk-UA" sz="2200" baseline="30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Київ, травень,</a:t>
            </a:r>
            <a:r>
              <a:rPr lang="uk-UA" sz="22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sz="2200" baseline="30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2021</a:t>
            </a:r>
            <a:endParaRPr lang="ru-RU" sz="2200" baseline="30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674" y="2521283"/>
            <a:ext cx="8546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baseline="30000" dirty="0" err="1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Освітні</a:t>
            </a:r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ru-RU" sz="8000" b="1" baseline="30000" dirty="0" err="1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центри</a:t>
            </a:r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:</a:t>
            </a:r>
          </a:p>
          <a:p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«КРИМ-</a:t>
            </a:r>
            <a:r>
              <a:rPr lang="ru-RU" sz="8000" b="1" baseline="30000" dirty="0" err="1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Україна</a:t>
            </a:r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» і</a:t>
            </a:r>
          </a:p>
          <a:p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«ДОНБАС-</a:t>
            </a:r>
            <a:r>
              <a:rPr lang="ru-RU" sz="8000" b="1" baseline="30000" dirty="0" err="1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Україна</a:t>
            </a:r>
            <a:r>
              <a:rPr lang="ru-RU" sz="8000" b="1" baseline="300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641" y="527954"/>
            <a:ext cx="3312370" cy="597046"/>
          </a:xfrm>
          <a:prstGeom prst="rect">
            <a:avLst/>
          </a:prstGeom>
        </p:spPr>
      </p:pic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ПІД ЧАС ВСТУПНОЇ КАМПАНІЇ 2021: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055" y="1789044"/>
            <a:ext cx="115025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Освітні центри працюють з </a:t>
            </a: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07</a:t>
            </a:r>
            <a:r>
              <a:rPr kumimoji="0" lang="uk-UA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червня до </a:t>
            </a: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24</a:t>
            </a:r>
            <a:r>
              <a:rPr kumimoji="0" lang="uk-UA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вересня 2021 року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Можна вступати лише через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один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освітній 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центр (до 5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заяв)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рейтингових списках та наказах про зарахування прізвища вступників шифруються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Вступати через ОЦ мають право також діти, які проживають та навчаються  на лінії розмежування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431" y="235998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734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Особливості вступу через освітні центри</a:t>
            </a:r>
            <a:endParaRPr kumimoji="0" lang="uk-UA" sz="48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819" y="2260818"/>
            <a:ext cx="114793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мають право вступати через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один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освітній центр до закладу вищої (фахової передвищої) освіти, на базі якого створений ОЦ, на місця державного замовлення в межах встановленої 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квоти 2</a:t>
            </a:r>
            <a:endParaRPr lang="uk-UA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Тимчасову довідку, яку вступники з ТОТ отримують у школі (при ОЦ) після вступу до ЗВО або ЗФПО протягом трьох місяців має бути замінено на свідоцтво про ПЗСО ( у разі вступу до коледжів свідоцтво про БЗСО). У разі неподання оригіналу документа у встановлений строк наказ про зарахування скасовується в частині зарахування такого вступника. </a:t>
            </a: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8336" y="274041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869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Особливості вступу через освітні центри</a:t>
            </a:r>
            <a:endParaRPr kumimoji="0" lang="uk-UA" sz="48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819" y="2260818"/>
            <a:ext cx="114793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Квота-2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Правилах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закладах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 в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(але не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 закладах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 (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підрозділах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освіти),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Донецької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Луганської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областей, і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переміщених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освіти) максимального (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закритими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конкурсними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округленням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числа)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583" y="307662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69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7908" y="1442688"/>
            <a:ext cx="1159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Особливості вступу через освітні центри</a:t>
            </a:r>
            <a:endParaRPr kumimoji="0" lang="uk-UA" sz="48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950" y="2699238"/>
            <a:ext cx="114793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документів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зарахування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для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здобуття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 бакалавра (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магістра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медичного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фармацевтичного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ветеринарного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спрямування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на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навчання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кошти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державного бюджету в межах Квоти-2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відбувається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два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(бюджет)–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20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липня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завершальний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контракт)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до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вересня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090" y="39204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24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7908" y="1442688"/>
            <a:ext cx="1159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Особливості вступу через освітні центри</a:t>
            </a:r>
            <a:endParaRPr kumimoji="0" lang="uk-UA" sz="48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950" y="2699238"/>
            <a:ext cx="114793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документів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зарахування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для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здобуття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ОПС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фахового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молодшого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бакалавра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базової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загальної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середньої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освіти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кошти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державного бюджету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(в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межах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Квоти-2)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відбувається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два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(бюджет)–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13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липня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завершальний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контракт)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до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вересня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090" y="39204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39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7908" y="1442688"/>
            <a:ext cx="1159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Особливості вступу через освітні центри</a:t>
            </a:r>
            <a:endParaRPr kumimoji="0" lang="uk-UA" sz="48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950" y="2699238"/>
            <a:ext cx="114793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документів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зарахування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для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здобуття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ОПС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фахового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молодшого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бакалавра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повної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загальної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середньої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освіти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кошти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державного бюджету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(в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межах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Квоти-2)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відбувається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два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(бюджет)–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26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липня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завершальний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етап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контракт)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до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вересня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090" y="39204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00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Результати моніторингу публічної інформації щодо роботи ОЦ (198)</a:t>
            </a:r>
            <a:endParaRPr kumimoji="0" lang="uk-UA" sz="3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089" y="297415"/>
            <a:ext cx="7004911" cy="573074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955431" y="2335196"/>
            <a:ext cx="10764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кампанію-2021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 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вступників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окупованих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445" y="3590945"/>
            <a:ext cx="8379069" cy="199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73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Результати моніторингу публічної інформації щодо роботи ОЦ (198)</a:t>
            </a:r>
            <a:endParaRPr kumimoji="0" lang="uk-UA" sz="3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089" y="297415"/>
            <a:ext cx="7004911" cy="573074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923192" y="2477534"/>
            <a:ext cx="10735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111 ЗВО,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56%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585" y="4044461"/>
            <a:ext cx="9451730" cy="220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735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Результати моніторингу публічної інформації щодо роботи ОЦ (198)</a:t>
            </a:r>
            <a:endParaRPr kumimoji="0" lang="uk-UA" sz="3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089" y="297415"/>
            <a:ext cx="7004911" cy="573074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694592" y="2455650"/>
            <a:ext cx="111574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 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вступників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ТОТ, у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ГО Фонду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я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82417"/>
              </p:ext>
            </p:extLst>
          </p:nvPr>
        </p:nvGraphicFramePr>
        <p:xfrm>
          <a:off x="1565030" y="3533423"/>
          <a:ext cx="8941777" cy="1734380"/>
        </p:xfrm>
        <a:graphic>
          <a:graphicData uri="http://schemas.openxmlformats.org/drawingml/2006/table">
            <a:tbl>
              <a:tblPr/>
              <a:tblGrid>
                <a:gridCol w="3070151">
                  <a:extLst>
                    <a:ext uri="{9D8B030D-6E8A-4147-A177-3AD203B41FA5}">
                      <a16:colId xmlns:a16="http://schemas.microsoft.com/office/drawing/2014/main" val="75219974"/>
                    </a:ext>
                  </a:extLst>
                </a:gridCol>
                <a:gridCol w="2935813">
                  <a:extLst>
                    <a:ext uri="{9D8B030D-6E8A-4147-A177-3AD203B41FA5}">
                      <a16:colId xmlns:a16="http://schemas.microsoft.com/office/drawing/2014/main" val="1250078325"/>
                    </a:ext>
                  </a:extLst>
                </a:gridCol>
                <a:gridCol w="2935813">
                  <a:extLst>
                    <a:ext uri="{9D8B030D-6E8A-4147-A177-3AD203B41FA5}">
                      <a16:colId xmlns:a16="http://schemas.microsoft.com/office/drawing/2014/main" val="4090809734"/>
                    </a:ext>
                  </a:extLst>
                </a:gridCol>
              </a:tblGrid>
              <a:tr h="58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загальна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ЗВО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Інформаційні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є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071414"/>
                  </a:ext>
                </a:extLst>
              </a:tr>
              <a:tr h="4566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198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ТАК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НІ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070217"/>
                  </a:ext>
                </a:extLst>
              </a:tr>
              <a:tr h="58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119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6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786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Завдання, вирішення яких потребує відповідної підтримки місцевих органів управління у сфері освіти  </a:t>
            </a:r>
            <a:endParaRPr kumimoji="0" lang="uk-UA" sz="3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51" y="2910254"/>
            <a:ext cx="11285896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Визначення переліку закладів загальної середньої освіти, які увійдуть до складу освітніх центрів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Організація проведення державної підсумкової атестації за спрощеною процедурою у визначених ЗЗСО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Забезпечення своєчасної видачі документів про загальну середню освіту особам, які вступають через ОЦ за спрощеною процедурою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089" y="29741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096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8385" y="2148772"/>
            <a:ext cx="11272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закладів вищої/фахової передвищої освіти визначено: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від 13.03.2020 року №394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МВС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від 04.05.2020 року №373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Наказами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МКІП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від 21.04.2020 №1665 та від 21.04.2020 №1666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26.05.2020 року 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1254</a:t>
            </a: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519" y="1106910"/>
            <a:ext cx="10956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Заклади освіти, на базі яких створюються освітні центри</a:t>
            </a:r>
            <a:endParaRPr lang="uk-UA" sz="60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8862" y="410957"/>
            <a:ext cx="692833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2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Крим-Україна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ru-RU" sz="32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Донбас-Україна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124518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Першочергові завдання для відповідальних за роботу ОЦ у закладах освіти:</a:t>
            </a:r>
            <a:endParaRPr kumimoji="0" lang="uk-UA" sz="32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120" y="2140568"/>
            <a:ext cx="1128589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Внести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зміни до Правил прийому закладу вищої (фахової передвищої) освіти (Правила прийому через ОЦ як додаток до Правил прийому);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Перевірити інформацію про ОЦ, яку розміщено на офіційному сайті МОН: мають бути зазначені контактні телефони, електронна адреса, інші можливі засоби зв’язку;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6406" y="284963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74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Першочергові завдання для ОЦ:</a:t>
            </a:r>
            <a:endParaRPr kumimoji="0" lang="uk-UA" sz="36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120" y="2140568"/>
            <a:ext cx="1128589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Забезпечити протиепідемічні заходи під час роботи ОЦ з дотриманням вимог постанови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КМУ від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грудня 2020 р. №1236 «Про встановлення карантину та запровадження обмежувальних протиепідемічних заходів з метою запобігання поширенню на території України гострої респіраторної хвороби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COVID-19,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спричиненої </a:t>
            </a:r>
            <a:r>
              <a:rPr lang="uk-UA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коронавірусом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SARS-CoV-2»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144" y="405259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0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9277" y="1496914"/>
            <a:ext cx="10918072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Arial" pitchFamily="34" charset="0"/>
              </a:rPr>
              <a:t>Для довідок: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Кравчук Ірина Михайлівна </a:t>
            </a:r>
            <a:r>
              <a:rPr kumimoji="0" lang="uk-UA" sz="2800" i="0" u="none" strike="noStrike" kern="1200" cap="none" spc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uk-UA" sz="2800" baseline="300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Начальник відділу організаційного забезпечення та контролю головного управління вищої освіти і освіти дорослих директорату фахової передвищої, вищої </a:t>
            </a:r>
            <a:r>
              <a:rPr lang="uk-UA" sz="2800" baseline="300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освіти)</a:t>
            </a:r>
            <a:endParaRPr lang="uk-UA" sz="2800" baseline="30000" dirty="0">
              <a:solidFill>
                <a:prstClr val="black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  <a:hlinkClick r:id="rId4"/>
              </a:rPr>
              <a:t>ikravchuk@mon.gov.ua</a:t>
            </a:r>
            <a:endParaRPr kumimoji="0" lang="en-US" sz="48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З технічних питань (внесення інформації до ЄДЕБО):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itchFamily="34" charset="0"/>
            </a:endParaRPr>
          </a:p>
          <a:p>
            <a:r>
              <a:rPr kumimoji="0" lang="uk-UA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Носок Віталій </a:t>
            </a:r>
            <a:r>
              <a:rPr lang="uk-UA" sz="4800" b="1" baseline="300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Йосипович </a:t>
            </a:r>
            <a:r>
              <a:rPr lang="uk-UA" sz="2800" baseline="300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(державний експерт </a:t>
            </a:r>
            <a:r>
              <a:rPr lang="uk-UA" sz="2800" baseline="30000" dirty="0">
                <a:solidFill>
                  <a:prstClr val="black"/>
                </a:solidFill>
                <a:latin typeface="Arial Narrow" panose="020B0606020202030204" pitchFamily="34" charset="0"/>
                <a:cs typeface="Arial" pitchFamily="34" charset="0"/>
              </a:rPr>
              <a:t>директорату фахової передвищої, вищої освіти)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  <a:hlinkClick r:id="rId5"/>
              </a:rPr>
              <a:t>nvi@mon.gov.ua</a:t>
            </a:r>
            <a:endParaRPr kumimoji="0" lang="uk-UA" sz="4800" b="1" i="0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8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1" y="2786439"/>
            <a:ext cx="11746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baseline="30000" dirty="0">
                <a:latin typeface="Arial Narrow" panose="020B0606020202030204" pitchFamily="34" charset="0"/>
                <a:cs typeface="Arial" pitchFamily="34" charset="0"/>
              </a:rPr>
              <a:t>ДЯКУЮ ЗА УВАГУ</a:t>
            </a:r>
            <a:r>
              <a:rPr lang="uk-UA" sz="7200" b="1" baseline="30000" dirty="0" smtClean="0">
                <a:latin typeface="Arial Narrow" panose="020B0606020202030204" pitchFamily="34" charset="0"/>
                <a:cs typeface="Arial" pitchFamily="34" charset="0"/>
              </a:rPr>
              <a:t>!</a:t>
            </a:r>
            <a:endParaRPr lang="uk-UA" sz="7200" b="1" baseline="300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7089" y="29375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3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46646"/>
            <a:ext cx="11598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7200" b="1" baseline="30000" dirty="0" smtClean="0">
                <a:latin typeface="Arial Narrow" panose="020B0606020202030204" pitchFamily="34" charset="0"/>
                <a:cs typeface="Arial" pitchFamily="34" charset="0"/>
              </a:rPr>
              <a:t>Карантин </a:t>
            </a:r>
            <a:endParaRPr lang="uk-UA" sz="7200" b="1" baseline="300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574" y="1562144"/>
            <a:ext cx="118450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uk-UA" sz="3200" dirty="0" smtClean="0">
                <a:latin typeface="Arial Narrow" panose="020B0606020202030204" pitchFamily="34" charset="0"/>
              </a:rPr>
              <a:t>Забезпечення виконання постанови КМУ від </a:t>
            </a:r>
            <a:r>
              <a:rPr lang="ru-RU" sz="3200" dirty="0" smtClean="0">
                <a:latin typeface="Arial Narrow" panose="020B0606020202030204" pitchFamily="34" charset="0"/>
              </a:rPr>
              <a:t>09 </a:t>
            </a:r>
            <a:r>
              <a:rPr lang="ru-RU" sz="3200" dirty="0" err="1">
                <a:latin typeface="Arial Narrow" panose="020B0606020202030204" pitchFamily="34" charset="0"/>
              </a:rPr>
              <a:t>грудня</a:t>
            </a:r>
            <a:r>
              <a:rPr lang="ru-RU" sz="3200" dirty="0">
                <a:latin typeface="Arial Narrow" panose="020B0606020202030204" pitchFamily="34" charset="0"/>
              </a:rPr>
              <a:t> 2020 р. </a:t>
            </a:r>
            <a:r>
              <a:rPr lang="ru-RU" sz="3200" dirty="0" smtClean="0">
                <a:latin typeface="Arial Narrow" panose="020B0606020202030204" pitchFamily="34" charset="0"/>
              </a:rPr>
              <a:t>№1236 </a:t>
            </a:r>
            <a:r>
              <a:rPr lang="uk-UA" sz="3200" dirty="0">
                <a:latin typeface="Arial Narrow" panose="020B0606020202030204" pitchFamily="34" charset="0"/>
              </a:rPr>
              <a:t>«Про встановлення карантину та запровадження обмежувальних протиепідемічних заходів з метою запобігання поширенню на території України гострої респіраторної хвороби </a:t>
            </a:r>
            <a:r>
              <a:rPr lang="en-US" sz="3200" dirty="0">
                <a:latin typeface="Arial Narrow" panose="020B0606020202030204" pitchFamily="34" charset="0"/>
              </a:rPr>
              <a:t>COVID-19, </a:t>
            </a:r>
            <a:r>
              <a:rPr lang="uk-UA" sz="3200" dirty="0">
                <a:latin typeface="Arial Narrow" panose="020B0606020202030204" pitchFamily="34" charset="0"/>
              </a:rPr>
              <a:t>спричиненої </a:t>
            </a:r>
            <a:r>
              <a:rPr lang="uk-UA" sz="3200" dirty="0" err="1">
                <a:latin typeface="Arial Narrow" panose="020B0606020202030204" pitchFamily="34" charset="0"/>
              </a:rPr>
              <a:t>коронавірусом</a:t>
            </a:r>
            <a:r>
              <a:rPr lang="uk-UA" sz="3200" dirty="0">
                <a:latin typeface="Arial Narrow" panose="020B0606020202030204" pitchFamily="34" charset="0"/>
              </a:rPr>
              <a:t> </a:t>
            </a:r>
            <a:r>
              <a:rPr lang="en-US" sz="3200" dirty="0">
                <a:latin typeface="Arial Narrow" panose="020B0606020202030204" pitchFamily="34" charset="0"/>
              </a:rPr>
              <a:t>SARS-CoV-2</a:t>
            </a:r>
            <a:r>
              <a:rPr lang="uk-UA" sz="3200" dirty="0" smtClean="0">
                <a:latin typeface="Arial Narrow" panose="020B0606020202030204" pitchFamily="34" charset="0"/>
              </a:rPr>
              <a:t>»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uk-UA" sz="3200" dirty="0">
              <a:latin typeface="Arial Narrow" panose="020B0606020202030204" pitchFamily="34" charset="0"/>
            </a:endParaRPr>
          </a:p>
          <a:p>
            <a:pPr algn="just"/>
            <a:r>
              <a:rPr lang="uk-UA" sz="3200" b="1" dirty="0" smtClean="0">
                <a:latin typeface="Arial Narrow" panose="020B0606020202030204" pitchFamily="34" charset="0"/>
              </a:rPr>
              <a:t>ВАЖЛИВО!</a:t>
            </a:r>
            <a:r>
              <a:rPr lang="uk-UA" sz="3200" dirty="0" smtClean="0">
                <a:latin typeface="Arial Narrow" panose="020B0606020202030204" pitchFamily="34" charset="0"/>
              </a:rPr>
              <a:t> Не </a:t>
            </a:r>
            <a:r>
              <a:rPr lang="uk-UA" sz="3200" dirty="0">
                <a:latin typeface="Arial Narrow" panose="020B0606020202030204" pitchFamily="34" charset="0"/>
              </a:rPr>
              <a:t>підлягають самоізоляції</a:t>
            </a:r>
            <a:r>
              <a:rPr lang="uk-UA" sz="3200" dirty="0" smtClean="0">
                <a:latin typeface="Arial Narrow" panose="020B0606020202030204" pitchFamily="34" charset="0"/>
              </a:rPr>
              <a:t>: особи, </a:t>
            </a:r>
            <a:r>
              <a:rPr lang="uk-UA" sz="3200" dirty="0">
                <a:latin typeface="Arial Narrow" panose="020B0606020202030204" pitchFamily="34" charset="0"/>
              </a:rPr>
              <a:t>які мають намір вступити до закладів освіти, розташованих на території, де органи державної влади здійснюють свої повноваження в повному </a:t>
            </a:r>
            <a:r>
              <a:rPr lang="uk-UA" sz="3200" dirty="0" smtClean="0">
                <a:latin typeface="Arial Narrow" panose="020B0606020202030204" pitchFamily="34" charset="0"/>
              </a:rPr>
              <a:t>обсязі, та одна особа, яка її супроводжує.</a:t>
            </a:r>
            <a:endParaRPr lang="uk-UA" sz="32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uk-UA" sz="3200" dirty="0" smtClean="0">
              <a:latin typeface="Arial Narrow" panose="020B0606020202030204" pitchFamily="34" charset="0"/>
            </a:endParaRPr>
          </a:p>
          <a:p>
            <a:pPr algn="just"/>
            <a:endParaRPr lang="uk-UA" sz="3200" spc="-150" dirty="0">
              <a:latin typeface="Arial Narrow" panose="020B0606020202030204" pitchFamily="34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D77-901A-3642-843D-2FAAB87BAC8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431" y="219373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38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246" y="2043328"/>
            <a:ext cx="107859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 </a:t>
            </a:r>
            <a:r>
              <a:rPr lang="uk-UA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 для здобуття вищої освіти  в 2021 році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затвердженими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Міністерства освіти і науки України  від 15 жовтня 2020 року № 1274,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зареєстрованим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Міністерстві юстиції України 09 грудня 2020 року за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№1225/35508</a:t>
            </a:r>
          </a:p>
          <a:p>
            <a:pPr lvl="0" algn="just"/>
            <a:endParaRPr lang="uk-UA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 </a:t>
            </a:r>
            <a:r>
              <a:rPr lang="uk-UA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 на навчання до закладів фахової передвищої освіти у 2021 році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затвердженими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наказом Міністерства освіти і науки України від 30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жовтня 2020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№ 1342,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зареєстрованим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Міністерстві юстиції України 11 грудня 2020 року за №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1235/35518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5577" y="1046490"/>
            <a:ext cx="9390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Робота освітніх центрів регламентується: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1923" y="267385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15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3492" y="1631265"/>
            <a:ext cx="1078597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 для здобуття вищої, фахової передвищої та професійної  (професійно-технічної) освіти осіб, які проживають на тимчасово окупованій території Автономної Республіки Крим та міста Севастополя, тимчасово окупованій території окремих районів Донецької та Луганської областей, території населених пунктів на лінії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зіткнення, затвердженим наказом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освіти і науки України від 01 березня 2021 року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271, зареєстрованим в Міністерстві юстиції 15 квітня 2021 року №505/36127</a:t>
            </a:r>
          </a:p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 Міністрів України від 7 листопада 2014 р. № 1085-р «Про затвердження переліку населених пунктів, на території яких органи державної влади тимчасово не здійснюють свої повноваження, та переліку населених пунктів, що розташовані на лінії зіткнення»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kumimoji="0" lang="uk-UA" sz="2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5577" y="1046490"/>
            <a:ext cx="9390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Робота освітніх центрів регламентується: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096" y="326415"/>
            <a:ext cx="7011008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38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211" y="2326358"/>
            <a:ext cx="11272936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заклад вищої або фахової передвищої освіти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Заклад загальної середньої освіти, який співпрацює з закладом вищої або фахової передвищої освіти </a:t>
            </a: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(перелік визначається засновником і оприлюднюється центральним органом виконавчої влади у сфері освіти і науки)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162" y="1203626"/>
            <a:ext cx="8807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Освітній центр це:</a:t>
            </a: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089" y="223689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51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162" y="1203626"/>
            <a:ext cx="8807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Освітні центри:</a:t>
            </a: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863" y="2075319"/>
            <a:ext cx="1135128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ормують електронні запрошення для вступників з ТОТ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забезпечують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консультування та допомогу в оформленні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освітньої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декларації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вступника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сприяють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проведенню річного оцінювання та державної підсумкової атестації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вступника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 української мови та історії України, видачу йому документів державного зразка про базову або повну загальну середню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освіту;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144" y="197040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142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1162" y="1026654"/>
            <a:ext cx="8807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Освітні центри:</a:t>
            </a: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703" y="1577404"/>
            <a:ext cx="11272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організовують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оформлення документів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вступника,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проведення вступного випробування до закладу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вищої/фахової передвищої освіти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 (в разі проходження конкурсного відбору) надання рекомендації для вступу до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закладу вищої/фахової передвищої освіти 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uk-UA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відповідальний - 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заклад вищої/фахової передвищої освіти</a:t>
            </a:r>
            <a:r>
              <a:rPr kumimoji="0" lang="uk-UA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до закладів професійної (професійно-технічної) освіти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сприяють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поселенню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вступника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час проходження річного оцінювання, державної підсумкової атестації та проведення вступного випробування до гуртожитку закладу вищої або фахової передвищої  освіти (у разі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необхідності);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сприяють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отриманню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вступником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документів, що посвідчують особу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онсультують вступників щодо можливості навчання на підготовчих курсах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7952" y="276609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85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249" y="1150301"/>
            <a:ext cx="11598093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Вступати через освітні центри мають право особи, які</a:t>
            </a:r>
            <a:endParaRPr kumimoji="0" lang="uk-UA" sz="4400" b="1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055" y="1789044"/>
            <a:ext cx="1150254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мають український документ про освіту, здобуту за дистанційною або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екстернатною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формою навчання;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проходили ЗНО і матимуть відповідні сертифікати 2018, 2019, 2020 та 2021 року;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проходили ЗНО;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мають українського документу про 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освіту.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***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Документи про освіту, отримані на тимчасово  окупованих територіях Донбасу та Криму не визнаються.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9E7D77-901A-3642-843D-2FAAB87BAC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144" y="243188"/>
            <a:ext cx="700491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37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5603</TotalTime>
  <Words>1348</Words>
  <Application>Microsoft Office PowerPoint</Application>
  <PresentationFormat>Широкий екран</PresentationFormat>
  <Paragraphs>137</Paragraphs>
  <Slides>23</Slides>
  <Notes>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Arial Narrow</vt:lpstr>
      <vt:lpstr>Arial Unicode MS</vt:lpstr>
      <vt:lpstr>Calibri</vt:lpstr>
      <vt:lpstr>Calibri Light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Кретович Світлана Сергіївна</dc:creator>
  <cp:lastModifiedBy>Kretovych S.</cp:lastModifiedBy>
  <cp:revision>295</cp:revision>
  <cp:lastPrinted>2020-06-26T10:24:03Z</cp:lastPrinted>
  <dcterms:created xsi:type="dcterms:W3CDTF">2017-03-02T06:16:51Z</dcterms:created>
  <dcterms:modified xsi:type="dcterms:W3CDTF">2021-05-12T06:54:24Z</dcterms:modified>
</cp:coreProperties>
</file>