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4">
  <p:sldMasterIdLst>
    <p:sldMasterId id="2147483922" r:id="rId1"/>
  </p:sldMasterIdLst>
  <p:notesMasterIdLst>
    <p:notesMasterId r:id="rId6"/>
  </p:notesMasterIdLst>
  <p:handoutMasterIdLst>
    <p:handoutMasterId r:id="rId7"/>
  </p:handoutMasterIdLst>
  <p:sldIdLst>
    <p:sldId id="481" r:id="rId2"/>
    <p:sldId id="483" r:id="rId3"/>
    <p:sldId id="479" r:id="rId4"/>
    <p:sldId id="498" r:id="rId5"/>
  </p:sldIdLst>
  <p:sldSz cx="9144000" cy="6858000" type="screen4x3"/>
  <p:notesSz cx="6735763" cy="98694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1" clrIdx="0">
    <p:extLst>
      <p:ext uri="{19B8F6BF-5375-455C-9EA6-DF929625EA0E}">
        <p15:presenceInfo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FF6600"/>
    <a:srgbClr val="660033"/>
    <a:srgbClr val="FF9999"/>
    <a:srgbClr val="00FF00"/>
    <a:srgbClr val="CCCC00"/>
    <a:srgbClr val="6600CC"/>
    <a:srgbClr val="FF9966"/>
    <a:srgbClr val="9900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64" autoAdjust="0"/>
    <p:restoredTop sz="94246" autoAdjust="0"/>
  </p:normalViewPr>
  <p:slideViewPr>
    <p:cSldViewPr>
      <p:cViewPr varScale="1">
        <p:scale>
          <a:sx n="89" d="100"/>
          <a:sy n="89" d="100"/>
        </p:scale>
        <p:origin x="1421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6" d="100"/>
          <a:sy n="46" d="100"/>
        </p:scale>
        <p:origin x="-2776" y="-80"/>
      </p:cViewPr>
      <p:guideLst>
        <p:guide orient="horz" pos="3108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5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4188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5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4188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3E65E70-37A7-49B1-B911-891FEF5D61E8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7029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39775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7888"/>
            <a:ext cx="5389563" cy="444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4188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4188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52FA66C-C03E-4D0C-8403-398F9CA8F7CF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0356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E447C8EE-D17D-41DC-8635-191F79576C61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08071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5F9F9F07-9700-482E-97C4-29D09D8D3334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53155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5F9F9F07-9700-482E-97C4-29D09D8D3334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351176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5F9F9F07-9700-482E-97C4-29D09D8D3334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8930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5F9F9F07-9700-482E-97C4-29D09D8D3334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71398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5F9F9F07-9700-482E-97C4-29D09D8D3334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80657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8DC3A8-7E8F-4101-9E66-3E285E46B053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2513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9C9D15-1EBE-4826-8B66-EF0659A68582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3193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B71387-B710-4054-9CE2-89BC26E1C3B4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5700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6F2D5846-9D59-4808-8E23-CAC30B55CC85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4866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FFCE9F4C-19B1-48D7-A215-4D914C63B64B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3346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87EF3F9C-2A53-49B1-965E-62DFBF4AFA6C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86475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6703D6-20A0-4CF1-A00F-5D4E8BAD4106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8150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A00B42-2BEA-4A94-9544-8EF328126730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753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23FD00-1DC6-43ED-89D3-CA8D8DE94774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135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82768E3B-E2D6-4198-9CAA-679C0DC0CEF6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43038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04"/>
            <a:ext cx="1952272" cy="6853049"/>
            <a:chOff x="6627813" y="195650"/>
            <a:chExt cx="1952625" cy="5678101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65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5F9F9F07-9700-482E-97C4-29D09D8D3334}" type="slidenum">
              <a:rPr lang="ru-RU" smtClean="0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9287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  <p:sldLayoutId id="2147483934" r:id="rId12"/>
    <p:sldLayoutId id="2147483935" r:id="rId13"/>
    <p:sldLayoutId id="2147483936" r:id="rId14"/>
    <p:sldLayoutId id="2147483937" r:id="rId15"/>
    <p:sldLayoutId id="2147483938" r:id="rId16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1844824"/>
            <a:ext cx="8856984" cy="4032448"/>
          </a:xfrm>
        </p:spPr>
        <p:txBody>
          <a:bodyPr>
            <a:normAutofit/>
          </a:bodyPr>
          <a:lstStyle/>
          <a:p>
            <a:pPr algn="ctr"/>
            <a:r>
              <a:rPr lang="uk-UA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 якість навчально-методичного забезпечення </a:t>
            </a:r>
            <a:r>
              <a:rPr lang="uk-UA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силабусів</a:t>
            </a:r>
            <a:r>
              <a:rPr lang="uk-UA" b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робочих </a:t>
            </a: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 начальних дисциплін</a:t>
            </a:r>
            <a:r>
              <a:rPr lang="uk-UA"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освітньо-професійних </a:t>
            </a:r>
            <a:r>
              <a:rPr lang="uk-UA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</a:t>
            </a:r>
            <a:br>
              <a:rPr lang="uk-UA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другого (магістерського) рівня </a:t>
            </a:r>
            <a:br>
              <a:rPr lang="uk-UA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вищої освіти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4B35AF70-CE67-3082-698B-6EF3A8DF53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98" r="10864"/>
          <a:stretch>
            <a:fillRect/>
          </a:stretch>
        </p:blipFill>
        <p:spPr bwMode="auto">
          <a:xfrm>
            <a:off x="7164288" y="188640"/>
            <a:ext cx="1763687" cy="18132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558472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_s115735"/>
          <p:cNvSpPr>
            <a:spLocks noChangeArrowheads="1"/>
          </p:cNvSpPr>
          <p:nvPr/>
        </p:nvSpPr>
        <p:spPr bwMode="auto">
          <a:xfrm>
            <a:off x="1132158" y="37652"/>
            <a:ext cx="7227029" cy="574288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ru-RU" altLang="ru-RU" sz="20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</a:t>
            </a:r>
            <a:r>
              <a: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МІЖНАРОДНИЙ ТУРИЗМ І ТУРОПЕРЕЙТИНГ</a:t>
            </a:r>
            <a:endParaRPr lang="uk-UA" alt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_s7186">
            <a:extLst>
              <a:ext uri="{FF2B5EF4-FFF2-40B4-BE49-F238E27FC236}">
                <a16:creationId xmlns="" xmlns:a16="http://schemas.microsoft.com/office/drawing/2014/main" id="{B491FA4A-70FA-1F44-E175-8993FF541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573"/>
            <a:ext cx="508448" cy="464595"/>
          </a:xfrm>
          <a:prstGeom prst="roundRect">
            <a:avLst>
              <a:gd name="adj" fmla="val 16667"/>
            </a:avLst>
          </a:prstGeom>
          <a:blipFill>
            <a:blip r:embed="rId2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4B35AF70-CE67-3082-698B-6EF3A8DF53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98" r="10864"/>
          <a:stretch>
            <a:fillRect/>
          </a:stretch>
        </p:blipFill>
        <p:spPr bwMode="auto">
          <a:xfrm>
            <a:off x="8460433" y="0"/>
            <a:ext cx="683567" cy="70277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_s115735">
            <a:extLst>
              <a:ext uri="{FF2B5EF4-FFF2-40B4-BE49-F238E27FC236}">
                <a16:creationId xmlns="" xmlns:a16="http://schemas.microsoft.com/office/drawing/2014/main" id="{2303AAF6-0524-41A7-537C-8235C2F996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1227" y="672645"/>
            <a:ext cx="6453141" cy="366686"/>
          </a:xfrm>
          <a:prstGeom prst="roundRect">
            <a:avLst>
              <a:gd name="adj" fmla="val 500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uk-UA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 кафедра географії та менеджменту туризму</a:t>
            </a:r>
            <a:endParaRPr lang="uk-UA" altLang="ru-RU" sz="2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Объект 16">
            <a:extLst>
              <a:ext uri="{FF2B5EF4-FFF2-40B4-BE49-F238E27FC236}">
                <a16:creationId xmlns="" xmlns:a16="http://schemas.microsoft.com/office/drawing/2014/main" id="{F412843D-8596-AAFA-3EDB-D21E44BC06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0830" y="3388557"/>
            <a:ext cx="3991906" cy="3428183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сайті кафедри </a:t>
            </a:r>
            <a:r>
              <a:rPr lang="uk-UA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наявна</a:t>
            </a:r>
            <a:r>
              <a:rPr lang="uk-UA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рубрика «Навчання», яка містить інформацію про: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uk-UA" sz="1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силабуси</a:t>
            </a:r>
            <a:r>
              <a:rPr lang="uk-UA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навчальних дисциплін </a:t>
            </a:r>
            <a:r>
              <a:rPr lang="uk-UA" sz="1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(для обов’язкових та вибіркових) </a:t>
            </a:r>
            <a:r>
              <a:rPr lang="uk-UA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 до вимог за встановленим зразком;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uk-UA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робочі програми </a:t>
            </a:r>
            <a:r>
              <a:rPr lang="uk-UA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всіх навчальних дисциплін  згідно з ОП та навчальним планом </a:t>
            </a:r>
            <a:r>
              <a:rPr lang="uk-UA" sz="1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 переліком основних складових).  </a:t>
            </a:r>
            <a:endParaRPr lang="uk-UA" sz="1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20000"/>
              </a:lnSpc>
              <a:spcAft>
                <a:spcPts val="800"/>
              </a:spcAft>
              <a:buNone/>
            </a:pPr>
            <a:endParaRPr lang="ru-RU" sz="5600" b="1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endParaRPr lang="uk-UA" sz="5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Овал 20">
            <a:extLst>
              <a:ext uri="{FF2B5EF4-FFF2-40B4-BE49-F238E27FC236}">
                <a16:creationId xmlns="" xmlns:a16="http://schemas.microsoft.com/office/drawing/2014/main" id="{B4D01873-DEE3-F7C7-6C30-47E4D746DE71}"/>
              </a:ext>
            </a:extLst>
          </p:cNvPr>
          <p:cNvSpPr/>
          <p:nvPr/>
        </p:nvSpPr>
        <p:spPr>
          <a:xfrm>
            <a:off x="1259632" y="2093787"/>
            <a:ext cx="3165306" cy="101195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Позитивні сторони</a:t>
            </a:r>
            <a:endParaRPr lang="ru-RU" sz="2000" b="1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>
            <a:extLst>
              <a:ext uri="{FF2B5EF4-FFF2-40B4-BE49-F238E27FC236}">
                <a16:creationId xmlns="" xmlns:a16="http://schemas.microsoft.com/office/drawing/2014/main" id="{A27F0323-F652-A7A6-2087-31A21760B26F}"/>
              </a:ext>
            </a:extLst>
          </p:cNvPr>
          <p:cNvSpPr/>
          <p:nvPr/>
        </p:nvSpPr>
        <p:spPr>
          <a:xfrm>
            <a:off x="5868144" y="1954829"/>
            <a:ext cx="2805266" cy="116853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Рекомендації щодо удосконалення</a:t>
            </a:r>
            <a:endParaRPr lang="ru-RU" sz="2000" b="1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FA75A155-C67E-2AE2-5147-A37FFF3B6733}"/>
              </a:ext>
            </a:extLst>
          </p:cNvPr>
          <p:cNvSpPr txBox="1"/>
          <p:nvPr/>
        </p:nvSpPr>
        <p:spPr>
          <a:xfrm>
            <a:off x="4788024" y="3573016"/>
            <a:ext cx="4245426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k-UA" sz="1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переглянути і розвантажити  окремі </a:t>
            </a:r>
            <a:r>
              <a:rPr lang="uk-UA" sz="1400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силабуси</a:t>
            </a:r>
            <a:r>
              <a:rPr lang="uk-UA" sz="1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1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вибіркових навчальних </a:t>
            </a:r>
            <a:r>
              <a:rPr lang="uk-UA" sz="1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дисциплін, які повністю </a:t>
            </a:r>
            <a:r>
              <a:rPr lang="uk-UA" sz="1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дублюють зміст робочої програми навчальної дисципліни</a:t>
            </a:r>
            <a:r>
              <a:rPr lang="uk-UA" sz="1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k-UA" sz="1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окремих робочих програмах </a:t>
            </a:r>
            <a:r>
              <a:rPr lang="uk-UA" sz="1400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вилучити застарілу </a:t>
            </a:r>
            <a:r>
              <a:rPr lang="uk-UA" sz="1400" b="1" kern="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літературу та </a:t>
            </a:r>
            <a:r>
              <a:rPr lang="uk-UA" sz="1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доповнити елементами, важливими для інформації студенту.</a:t>
            </a:r>
            <a:r>
              <a:rPr lang="uk-UA" sz="1400" b="1" kern="1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uk-UA" sz="1400" b="1" kern="1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C1A7991D-FCAB-6CAB-6147-69910F31DF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12360" y="635500"/>
            <a:ext cx="1371080" cy="769887"/>
          </a:xfrm>
          <a:prstGeom prst="rect">
            <a:avLst/>
          </a:prstGeom>
        </p:spPr>
      </p:pic>
      <p:sp>
        <p:nvSpPr>
          <p:cNvPr id="13" name="_s115735">
            <a:extLst>
              <a:ext uri="{FF2B5EF4-FFF2-40B4-BE49-F238E27FC236}">
                <a16:creationId xmlns="" xmlns:a16="http://schemas.microsoft.com/office/drawing/2014/main" id="{9E25EE72-E52A-07DB-8D9D-D20A6FF8F4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7704" y="1100037"/>
            <a:ext cx="5904656" cy="589601"/>
          </a:xfrm>
          <a:prstGeom prst="roundRect">
            <a:avLst>
              <a:gd name="adj" fmla="val 500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uk-UA" alt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Обов'язкові </a:t>
            </a:r>
            <a:r>
              <a:rPr lang="uk-UA" alt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компоненти ОП – 12</a:t>
            </a:r>
          </a:p>
          <a:p>
            <a:pPr algn="ctr">
              <a:spcBef>
                <a:spcPct val="0"/>
              </a:spcBef>
              <a:buNone/>
            </a:pPr>
            <a:r>
              <a:rPr lang="uk-UA" alt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Вибіркові компоненти ОП – 13</a:t>
            </a:r>
            <a:endParaRPr lang="uk-UA" altLang="ru-RU" sz="2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781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  <p:bldP spid="5" grpId="0" animBg="1" autoUpdateAnimBg="0"/>
      <p:bldP spid="13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_s115735"/>
          <p:cNvSpPr>
            <a:spLocks noChangeArrowheads="1"/>
          </p:cNvSpPr>
          <p:nvPr/>
        </p:nvSpPr>
        <p:spPr bwMode="auto">
          <a:xfrm>
            <a:off x="1132158" y="37652"/>
            <a:ext cx="7227029" cy="574288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</a:t>
            </a:r>
            <a:r>
              <a:rPr lang="uk-UA" altLang="ru-RU" sz="20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ІНФОРМАТИКА ТА ІНФОРМАЦІЙНІ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0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ТЕХНОЛОГІЇ В ОСВІТІ</a:t>
            </a:r>
          </a:p>
        </p:txBody>
      </p:sp>
      <p:sp>
        <p:nvSpPr>
          <p:cNvPr id="3" name="_s7186">
            <a:extLst>
              <a:ext uri="{FF2B5EF4-FFF2-40B4-BE49-F238E27FC236}">
                <a16:creationId xmlns="" xmlns:a16="http://schemas.microsoft.com/office/drawing/2014/main" id="{B491FA4A-70FA-1F44-E175-8993FF541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96" y="27956"/>
            <a:ext cx="508448" cy="464595"/>
          </a:xfrm>
          <a:prstGeom prst="roundRect">
            <a:avLst>
              <a:gd name="adj" fmla="val 16667"/>
            </a:avLst>
          </a:prstGeom>
          <a:blipFill>
            <a:blip r:embed="rId2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uk-U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4B35AF70-CE67-3082-698B-6EF3A8DF53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98" r="10864"/>
          <a:stretch>
            <a:fillRect/>
          </a:stretch>
        </p:blipFill>
        <p:spPr bwMode="auto">
          <a:xfrm>
            <a:off x="8460433" y="0"/>
            <a:ext cx="683567" cy="70277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_s115735">
            <a:extLst>
              <a:ext uri="{FF2B5EF4-FFF2-40B4-BE49-F238E27FC236}">
                <a16:creationId xmlns="" xmlns:a16="http://schemas.microsoft.com/office/drawing/2014/main" id="{2303AAF6-0524-41A7-537C-8235C2F996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647" y="674399"/>
            <a:ext cx="6840761" cy="366686"/>
          </a:xfrm>
          <a:prstGeom prst="roundRect">
            <a:avLst>
              <a:gd name="adj" fmla="val 500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uk-UA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 кафедра диференціальних рівнянь</a:t>
            </a:r>
            <a:endParaRPr lang="uk-UA" altLang="ru-RU" sz="2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_s115735">
            <a:extLst>
              <a:ext uri="{FF2B5EF4-FFF2-40B4-BE49-F238E27FC236}">
                <a16:creationId xmlns="" xmlns:a16="http://schemas.microsoft.com/office/drawing/2014/main" id="{4D06D5D3-9D2E-0142-96A0-859A99BB28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0524" y="1092961"/>
            <a:ext cx="4045418" cy="751431"/>
          </a:xfrm>
          <a:prstGeom prst="roundRect">
            <a:avLst>
              <a:gd name="adj" fmla="val 500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uk-UA" alt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Обов'язкові компоненти ОП -11</a:t>
            </a:r>
          </a:p>
          <a:p>
            <a:pPr>
              <a:spcBef>
                <a:spcPct val="0"/>
              </a:spcBef>
              <a:buNone/>
            </a:pPr>
            <a:r>
              <a:rPr lang="uk-UA" alt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Вибіркові </a:t>
            </a:r>
            <a:r>
              <a:rPr lang="uk-UA" alt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компоненти ОП </a:t>
            </a:r>
            <a:r>
              <a:rPr lang="uk-UA" alt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- 8</a:t>
            </a:r>
            <a:endParaRPr lang="uk-UA" altLang="ru-RU" sz="2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Объект 16">
            <a:extLst>
              <a:ext uri="{FF2B5EF4-FFF2-40B4-BE49-F238E27FC236}">
                <a16:creationId xmlns="" xmlns:a16="http://schemas.microsoft.com/office/drawing/2014/main" id="{F412843D-8596-AAFA-3EDB-D21E44BC06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3944" y="3428999"/>
            <a:ext cx="4118792" cy="3387741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5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5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сайті кафедри </a:t>
            </a:r>
            <a:r>
              <a:rPr lang="uk-UA" sz="5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наявна</a:t>
            </a:r>
            <a:r>
              <a:rPr lang="uk-UA" sz="5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рубрика </a:t>
            </a:r>
            <a:r>
              <a:rPr lang="uk-UA" sz="56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«Студенту», </a:t>
            </a:r>
            <a:r>
              <a:rPr lang="uk-UA" sz="5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яка містить інформацію про: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uk-UA" sz="5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силабуси</a:t>
            </a:r>
            <a:r>
              <a:rPr lang="uk-UA" sz="5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навчальних дисциплін </a:t>
            </a:r>
            <a:r>
              <a:rPr lang="uk-UA" sz="5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(для обов’язкових та вибіркових) </a:t>
            </a:r>
            <a:r>
              <a:rPr lang="uk-UA" sz="5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 до вимог за встановленим зразком;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uk-UA" sz="5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робочі програми </a:t>
            </a:r>
            <a:r>
              <a:rPr lang="uk-UA" sz="5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всіх навчальних дисциплін  згідно з ОП та навчальним планом </a:t>
            </a:r>
            <a:r>
              <a:rPr lang="uk-UA" sz="5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 переліком основних складових).  </a:t>
            </a:r>
          </a:p>
          <a:p>
            <a:pPr marL="0" lvl="0" indent="0" algn="just">
              <a:lnSpc>
                <a:spcPct val="120000"/>
              </a:lnSpc>
              <a:spcAft>
                <a:spcPts val="800"/>
              </a:spcAft>
              <a:buNone/>
            </a:pPr>
            <a:endParaRPr lang="ru-RU" sz="9600" b="1" kern="1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5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20000"/>
              </a:lnSpc>
              <a:spcAft>
                <a:spcPts val="800"/>
              </a:spcAft>
              <a:buNone/>
            </a:pPr>
            <a:endParaRPr lang="ru-RU" sz="9600" b="1" kern="1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endParaRPr lang="ru-RU" sz="6400" b="1" kern="100" dirty="0">
              <a:solidFill>
                <a:srgbClr val="00B0F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uk-UA" sz="6400" b="1" kern="100" dirty="0" smtClean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ru-RU" sz="5600" b="1" kern="100" dirty="0">
              <a:solidFill>
                <a:srgbClr val="00B0F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endParaRPr lang="uk-UA" sz="5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Овал 20">
            <a:extLst>
              <a:ext uri="{FF2B5EF4-FFF2-40B4-BE49-F238E27FC236}">
                <a16:creationId xmlns="" xmlns:a16="http://schemas.microsoft.com/office/drawing/2014/main" id="{B4D01873-DEE3-F7C7-6C30-47E4D746DE71}"/>
              </a:ext>
            </a:extLst>
          </p:cNvPr>
          <p:cNvSpPr/>
          <p:nvPr/>
        </p:nvSpPr>
        <p:spPr>
          <a:xfrm>
            <a:off x="1314435" y="1989101"/>
            <a:ext cx="3165306" cy="101195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Позитивні сторони</a:t>
            </a:r>
            <a:endParaRPr lang="ru-RU" sz="2000" b="1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>
            <a:extLst>
              <a:ext uri="{FF2B5EF4-FFF2-40B4-BE49-F238E27FC236}">
                <a16:creationId xmlns="" xmlns:a16="http://schemas.microsoft.com/office/drawing/2014/main" id="{A27F0323-F652-A7A6-2087-31A21760B26F}"/>
              </a:ext>
            </a:extLst>
          </p:cNvPr>
          <p:cNvSpPr/>
          <p:nvPr/>
        </p:nvSpPr>
        <p:spPr>
          <a:xfrm>
            <a:off x="5895942" y="1579129"/>
            <a:ext cx="3165306" cy="1254754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Рекомендації щодо удосконалення</a:t>
            </a:r>
            <a:endParaRPr lang="ru-RU" sz="2000" b="1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FA75A155-C67E-2AE2-5147-A37FFF3B6733}"/>
              </a:ext>
            </a:extLst>
          </p:cNvPr>
          <p:cNvSpPr txBox="1"/>
          <p:nvPr/>
        </p:nvSpPr>
        <p:spPr>
          <a:xfrm>
            <a:off x="5054898" y="2833882"/>
            <a:ext cx="3991906" cy="39782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endParaRPr lang="uk-UA" sz="1400" b="1" kern="1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uk-UA" sz="1400" b="1" kern="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uk-UA" sz="1400" b="1" kern="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робочих програмах, в яких зазначено</a:t>
            </a:r>
            <a:r>
              <a:rPr lang="uk-UA" sz="1400" b="1" kern="1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5,6 </a:t>
            </a:r>
            <a:r>
              <a:rPr lang="uk-UA" sz="1400" b="1" kern="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курс, семестр: 9,10,11 змінити на 1,2 курс та 1,2,3 семестр;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uk-UA" sz="1400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</a:t>
            </a:r>
            <a:r>
              <a:rPr lang="uk-UA" sz="1400" b="1" kern="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оповнити в окремих ОК  питання до тем лекційних занять; перелік завдань до самостійної роботи та вилучити застарілу літературу.</a:t>
            </a:r>
            <a:endParaRPr lang="uk-UA" sz="1400" b="1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endParaRPr lang="uk-UA" sz="1400" b="1" kern="1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endParaRPr lang="uk-UA" sz="1600" b="1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endParaRPr lang="uk-UA" sz="1600" b="1" kern="1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endParaRPr lang="ru-RU" sz="1600" b="1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endParaRPr lang="uk-UA" sz="1600" b="1" kern="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endParaRPr lang="uk-UA" sz="1600" b="1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endParaRPr lang="uk-UA" sz="1600" b="1" kern="1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44408" y="636379"/>
            <a:ext cx="927117" cy="880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5235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  <p:bldP spid="5" grpId="0" animBg="1" autoUpdateAnimBg="0"/>
      <p:bldP spid="11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xmlns="" id="{34314AF6-F65B-95AF-B0DA-5EBBC0FCE4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3515278"/>
              </p:ext>
            </p:extLst>
          </p:nvPr>
        </p:nvGraphicFramePr>
        <p:xfrm>
          <a:off x="899592" y="1196752"/>
          <a:ext cx="7488832" cy="34553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6678">
                  <a:extLst>
                    <a:ext uri="{9D8B030D-6E8A-4147-A177-3AD203B41FA5}">
                      <a16:colId xmlns:a16="http://schemas.microsoft.com/office/drawing/2014/main" xmlns="" val="1697376881"/>
                    </a:ext>
                  </a:extLst>
                </a:gridCol>
                <a:gridCol w="7142154">
                  <a:extLst>
                    <a:ext uri="{9D8B030D-6E8A-4147-A177-3AD203B41FA5}">
                      <a16:colId xmlns:a16="http://schemas.microsoft.com/office/drawing/2014/main" xmlns="" val="553439702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з/п</a:t>
                      </a:r>
                      <a:endParaRPr lang="ru-RU" sz="11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algn="l">
                        <a:lnSpc>
                          <a:spcPct val="100000"/>
                        </a:lnSpc>
                      </a:pPr>
                      <a:endParaRPr lang="uk-UA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0" marR="1986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0" marR="19860" marT="0" marB="0"/>
                </a:tc>
                <a:extLst>
                  <a:ext uri="{0D108BD9-81ED-4DB2-BD59-A6C34878D82A}">
                    <a16:rowId xmlns:a16="http://schemas.microsoft.com/office/drawing/2014/main" xmlns="" val="761251324"/>
                  </a:ext>
                </a:extLst>
              </a:tr>
              <a:tr h="994008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uk-UA" sz="12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2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60" marR="1986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Фаховим комісіям кафедр, гарантам ОП,</a:t>
                      </a:r>
                      <a:r>
                        <a:rPr lang="uk-UA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завідувачам кафедр обговорити зауваження, рекомендації та виробити процедури щодо удосконалення РПНД.</a:t>
                      </a:r>
                    </a:p>
                    <a:p>
                      <a:pPr algn="just"/>
                      <a:r>
                        <a:rPr lang="uk-UA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0" marR="19860" marT="0" marB="0" anchor="ctr"/>
                </a:tc>
                <a:extLst>
                  <a:ext uri="{0D108BD9-81ED-4DB2-BD59-A6C34878D82A}">
                    <a16:rowId xmlns:a16="http://schemas.microsoft.com/office/drawing/2014/main" xmlns="" val="3526640848"/>
                  </a:ext>
                </a:extLst>
              </a:tr>
              <a:tr h="832779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uk-UA" sz="12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uk-UA" sz="12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2. </a:t>
                      </a:r>
                      <a:endParaRPr lang="ru-RU" sz="12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0" marR="19860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Оприлюднити</a:t>
                      </a:r>
                      <a:r>
                        <a:rPr lang="uk-UA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РПНД на сайті кафедр для доступу</a:t>
                      </a:r>
                      <a:r>
                        <a:rPr lang="uk-UA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здобувачам</a:t>
                      </a:r>
                      <a:r>
                        <a:rPr lang="uk-UA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вищої освіти.</a:t>
                      </a:r>
                      <a:endParaRPr lang="ru-RU" sz="16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0" marR="19860" marT="0" marB="0" anchor="ctr"/>
                </a:tc>
                <a:extLst>
                  <a:ext uri="{0D108BD9-81ED-4DB2-BD59-A6C34878D82A}">
                    <a16:rowId xmlns:a16="http://schemas.microsoft.com/office/drawing/2014/main" xmlns="" val="732058127"/>
                  </a:ext>
                </a:extLst>
              </a:tr>
              <a:tr h="1110371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uk-UA" sz="12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uk-UA" sz="12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3. </a:t>
                      </a:r>
                      <a:endParaRPr lang="ru-RU" sz="12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0" marR="19860" marT="0" marB="0"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Заслухати</a:t>
                      </a:r>
                      <a:r>
                        <a:rPr lang="uk-UA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результати про удосконалення РПНД на засіданнях методичних радах факультетів /навчально-наукових інститутів.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860" marR="19860" marT="0" marB="0" anchor="ctr"/>
                </a:tc>
                <a:extLst>
                  <a:ext uri="{0D108BD9-81ED-4DB2-BD59-A6C34878D82A}">
                    <a16:rowId xmlns:a16="http://schemas.microsoft.com/office/drawing/2014/main" xmlns="" val="497894331"/>
                  </a:ext>
                </a:extLst>
              </a:tr>
            </a:tbl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4B35AF70-CE67-3082-698B-6EF3A8DF53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98" r="10864"/>
          <a:stretch>
            <a:fillRect/>
          </a:stretch>
        </p:blipFill>
        <p:spPr bwMode="auto">
          <a:xfrm>
            <a:off x="8157540" y="116632"/>
            <a:ext cx="878956" cy="86409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xmlns="" id="{A9117D93-52BF-618C-0926-E4D1C7CF754F}"/>
              </a:ext>
            </a:extLst>
          </p:cNvPr>
          <p:cNvSpPr/>
          <p:nvPr/>
        </p:nvSpPr>
        <p:spPr>
          <a:xfrm>
            <a:off x="1835696" y="188640"/>
            <a:ext cx="6120680" cy="50405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1600" b="1" kern="10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УЗАГАЛЬНЕНІ </a:t>
            </a:r>
            <a:r>
              <a:rPr lang="uk-UA" sz="1600" b="1" kern="1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РЕКОМЕНДАЦІЇ </a:t>
            </a:r>
            <a:r>
              <a:rPr lang="uk-UA" sz="1600" b="1" kern="10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ЩОДО УДОСКОНАЛЕННЯ</a:t>
            </a:r>
            <a:endParaRPr lang="uk-UA" sz="1600" b="1" kern="1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8146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8415</TotalTime>
  <Words>292</Words>
  <Application>Microsoft Office PowerPoint</Application>
  <PresentationFormat>Екран (4:3)</PresentationFormat>
  <Paragraphs>51</Paragraphs>
  <Slides>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4</vt:i4>
      </vt:variant>
    </vt:vector>
  </HeadingPairs>
  <TitlesOfParts>
    <vt:vector size="11" baseType="lpstr">
      <vt:lpstr>Arial</vt:lpstr>
      <vt:lpstr>Calibri</vt:lpstr>
      <vt:lpstr>Century Gothic</vt:lpstr>
      <vt:lpstr>Times New Roman</vt:lpstr>
      <vt:lpstr>Wingdings</vt:lpstr>
      <vt:lpstr>Wingdings 3</vt:lpstr>
      <vt:lpstr>Легкий дым</vt:lpstr>
      <vt:lpstr>Про якість навчально-методичного забезпечення силабусів / робочих програм начальних дисциплін  освітньо-професійних програм другого (магістерського) рівня  вищої освіти</vt:lpstr>
      <vt:lpstr>Презентація PowerPoint</vt:lpstr>
      <vt:lpstr>Презентація PowerPoint</vt:lpstr>
      <vt:lpstr>Презентація PowerPoint</vt:lpstr>
    </vt:vector>
  </TitlesOfParts>
  <Company>LMD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Вчена рада  2010</dc:title>
  <dc:creator>UZvER</dc:creator>
  <cp:lastModifiedBy>Admin</cp:lastModifiedBy>
  <cp:revision>1308</cp:revision>
  <cp:lastPrinted>2024-09-25T09:08:21Z</cp:lastPrinted>
  <dcterms:created xsi:type="dcterms:W3CDTF">2010-08-26T09:10:43Z</dcterms:created>
  <dcterms:modified xsi:type="dcterms:W3CDTF">2024-09-30T06:42:50Z</dcterms:modified>
</cp:coreProperties>
</file>