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3" r:id="rId4"/>
    <p:sldId id="275" r:id="rId5"/>
    <p:sldId id="274" r:id="rId6"/>
    <p:sldId id="271" r:id="rId7"/>
    <p:sldId id="272" r:id="rId8"/>
    <p:sldId id="276" r:id="rId9"/>
    <p:sldId id="269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nter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1D6"/>
    <a:srgbClr val="E8D6C6"/>
    <a:srgbClr val="ECDDD0"/>
    <a:srgbClr val="EBDBCD"/>
    <a:srgbClr val="EDDFD3"/>
    <a:srgbClr val="EFE3D9"/>
    <a:srgbClr val="FFFFCC"/>
    <a:srgbClr val="CCFFCC"/>
    <a:srgbClr val="FF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22" autoAdjust="0"/>
  </p:normalViewPr>
  <p:slideViewPr>
    <p:cSldViewPr>
      <p:cViewPr varScale="1">
        <p:scale>
          <a:sx n="57" d="100"/>
          <a:sy n="57" d="100"/>
        </p:scale>
        <p:origin x="701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Аркуш1!$A$2:$A$14</c:f>
              <c:strCache>
                <c:ptCount val="13"/>
                <c:pt idx="1">
                  <c:v>Юридичний ф.</c:v>
                </c:pt>
                <c:pt idx="2">
                  <c:v>Філологічний ф.</c:v>
                </c:pt>
                <c:pt idx="3">
                  <c:v>Ф.фізичної культури, спорту та реабілітації</c:v>
                </c:pt>
                <c:pt idx="4">
                  <c:v>Ф.математики та інформатики</c:v>
                </c:pt>
                <c:pt idx="5">
                  <c:v>Ф.педагогіки, психології та соціалної роботи</c:v>
                </c:pt>
                <c:pt idx="6">
                  <c:v>Ф. історії, політології та міжнародних відносин</c:v>
                </c:pt>
                <c:pt idx="7">
                  <c:v>Ф. іноземних мов</c:v>
                </c:pt>
                <c:pt idx="8">
                  <c:v>Ф. архітектури, будівництва…</c:v>
                </c:pt>
                <c:pt idx="9">
                  <c:v>Економічний ф.</c:v>
                </c:pt>
                <c:pt idx="10">
                  <c:v>Географічний ф.</c:v>
                </c:pt>
                <c:pt idx="11">
                  <c:v>ННІ фізико-технічних та комп'ютерних наук</c:v>
                </c:pt>
                <c:pt idx="12">
                  <c:v>ННІ біології, хімії та біоресурсів</c:v>
                </c:pt>
              </c:strCache>
            </c:strRef>
          </c:cat>
          <c:val>
            <c:numRef>
              <c:f>Аркуш1!$B$2:$B$14</c:f>
              <c:numCache>
                <c:formatCode>General</c:formatCode>
                <c:ptCount val="13"/>
                <c:pt idx="1">
                  <c:v>9</c:v>
                </c:pt>
                <c:pt idx="2">
                  <c:v>30</c:v>
                </c:pt>
                <c:pt idx="3">
                  <c:v>6</c:v>
                </c:pt>
                <c:pt idx="4">
                  <c:v>3</c:v>
                </c:pt>
                <c:pt idx="5">
                  <c:v>19</c:v>
                </c:pt>
                <c:pt idx="6">
                  <c:v>6</c:v>
                </c:pt>
                <c:pt idx="7">
                  <c:v>5</c:v>
                </c:pt>
                <c:pt idx="8">
                  <c:v>8</c:v>
                </c:pt>
                <c:pt idx="9">
                  <c:v>14</c:v>
                </c:pt>
                <c:pt idx="10">
                  <c:v>4</c:v>
                </c:pt>
                <c:pt idx="11">
                  <c:v>5</c:v>
                </c:pt>
                <c:pt idx="12">
                  <c:v>4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Аркуш1!$A$2:$A$14</c:f>
              <c:strCache>
                <c:ptCount val="13"/>
                <c:pt idx="1">
                  <c:v>Юридичний ф.</c:v>
                </c:pt>
                <c:pt idx="2">
                  <c:v>Філологічний ф.</c:v>
                </c:pt>
                <c:pt idx="3">
                  <c:v>Ф.фізичної культури, спорту та реабілітації</c:v>
                </c:pt>
                <c:pt idx="4">
                  <c:v>Ф.математики та інформатики</c:v>
                </c:pt>
                <c:pt idx="5">
                  <c:v>Ф.педагогіки, психології та соціалної роботи</c:v>
                </c:pt>
                <c:pt idx="6">
                  <c:v>Ф. історії, політології та міжнародних відносин</c:v>
                </c:pt>
                <c:pt idx="7">
                  <c:v>Ф. іноземних мов</c:v>
                </c:pt>
                <c:pt idx="8">
                  <c:v>Ф. архітектури, будівництва…</c:v>
                </c:pt>
                <c:pt idx="9">
                  <c:v>Економічний ф.</c:v>
                </c:pt>
                <c:pt idx="10">
                  <c:v>Географічний ф.</c:v>
                </c:pt>
                <c:pt idx="11">
                  <c:v>ННІ фізико-технічних та комп'ютерних наук</c:v>
                </c:pt>
                <c:pt idx="12">
                  <c:v>ННІ біології, хімії та біоресурсів</c:v>
                </c:pt>
              </c:strCache>
            </c:strRef>
          </c:cat>
          <c:val>
            <c:numRef>
              <c:f>Аркуш1!$C$2:$C$14</c:f>
              <c:numCache>
                <c:formatCode>General</c:formatCode>
                <c:ptCount val="13"/>
              </c:numCache>
            </c:numRef>
          </c:val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Аркуш1!$A$2:$A$14</c:f>
              <c:strCache>
                <c:ptCount val="13"/>
                <c:pt idx="1">
                  <c:v>Юридичний ф.</c:v>
                </c:pt>
                <c:pt idx="2">
                  <c:v>Філологічний ф.</c:v>
                </c:pt>
                <c:pt idx="3">
                  <c:v>Ф.фізичної культури, спорту та реабілітації</c:v>
                </c:pt>
                <c:pt idx="4">
                  <c:v>Ф.математики та інформатики</c:v>
                </c:pt>
                <c:pt idx="5">
                  <c:v>Ф.педагогіки, психології та соціалної роботи</c:v>
                </c:pt>
                <c:pt idx="6">
                  <c:v>Ф. історії, політології та міжнародних відносин</c:v>
                </c:pt>
                <c:pt idx="7">
                  <c:v>Ф. іноземних мов</c:v>
                </c:pt>
                <c:pt idx="8">
                  <c:v>Ф. архітектури, будівництва…</c:v>
                </c:pt>
                <c:pt idx="9">
                  <c:v>Економічний ф.</c:v>
                </c:pt>
                <c:pt idx="10">
                  <c:v>Географічний ф.</c:v>
                </c:pt>
                <c:pt idx="11">
                  <c:v>ННІ фізико-технічних та комп'ютерних наук</c:v>
                </c:pt>
                <c:pt idx="12">
                  <c:v>ННІ біології, хімії та біоресурсів</c:v>
                </c:pt>
              </c:strCache>
            </c:strRef>
          </c:cat>
          <c:val>
            <c:numRef>
              <c:f>Аркуш1!$D$2:$D$14</c:f>
              <c:numCache>
                <c:formatCode>General</c:formatCode>
                <c:ptCount val="13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31776432"/>
        <c:axId val="331778392"/>
      </c:barChart>
      <c:catAx>
        <c:axId val="33177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31778392"/>
        <c:crosses val="autoZero"/>
        <c:auto val="1"/>
        <c:lblAlgn val="ctr"/>
        <c:lblOffset val="100"/>
        <c:noMultiLvlLbl val="0"/>
      </c:catAx>
      <c:valAx>
        <c:axId val="3317783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177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0" baseline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Спрямування вибіркових дисциплін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1571894571232311E-2"/>
                  <c:y val="-0.26818094330569864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85173396184007"/>
                      <c:h val="0.20422512295523668"/>
                    </c:manualLayout>
                  </c15:layout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layout>
                <c:manualLayout>
                  <c:x val="-4.5323215771793754E-2"/>
                  <c:y val="0.10240229467204796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226292802342317"/>
                      <c:h val="0.22431590824173378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Аркуш1!$A$2:$A$5</c:f>
              <c:strCache>
                <c:ptCount val="4"/>
                <c:pt idx="0">
                  <c:v>Гуманітарні науки</c:v>
                </c:pt>
                <c:pt idx="1">
                  <c:v>Комп'ютерні науки</c:v>
                </c:pt>
                <c:pt idx="2">
                  <c:v>Природничі науки</c:v>
                </c:pt>
                <c:pt idx="3">
                  <c:v>Соціальні та поведінкові науки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67</c:v>
                </c:pt>
                <c:pt idx="1">
                  <c:v>10</c:v>
                </c:pt>
                <c:pt idx="2">
                  <c:v>10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5619270997213"/>
          <c:y val="0.15280474901574803"/>
          <c:w val="0.8593402274300852"/>
          <c:h val="0.76099101870078734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Аркуш1!$A$2:$A$5</c:f>
              <c:strCache>
                <c:ptCount val="3"/>
                <c:pt idx="0">
                  <c:v>Осінній 
семестр</c:v>
                </c:pt>
                <c:pt idx="1">
                  <c:v>Весняний 
семестр</c:v>
                </c:pt>
                <c:pt idx="2">
                  <c:v>Весняний 
та осінній
семестри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Стовпець4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Аркуш1!$A$2:$A$5</c:f>
              <c:strCache>
                <c:ptCount val="3"/>
                <c:pt idx="0">
                  <c:v>Осінній 
семестр</c:v>
                </c:pt>
                <c:pt idx="1">
                  <c:v>Весняний 
семестр</c:v>
                </c:pt>
                <c:pt idx="2">
                  <c:v>Весняний 
та осінній
семестри</c:v>
                </c:pt>
              </c:strCache>
            </c:strRef>
          </c:cat>
          <c:val>
            <c:numRef>
              <c:f>Аркуш1!$D$2:$D$5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1781136"/>
        <c:axId val="331781528"/>
      </c:barChart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3"/>
                <c:pt idx="0">
                  <c:v>Осінній 
семестр</c:v>
                </c:pt>
                <c:pt idx="1">
                  <c:v>Весняний 
семестр</c:v>
                </c:pt>
                <c:pt idx="2">
                  <c:v>Весняний 
та осінній
семестри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36</c:v>
                </c:pt>
                <c:pt idx="1">
                  <c:v>43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1775648"/>
        <c:axId val="331774472"/>
      </c:barChart>
      <c:catAx>
        <c:axId val="33178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  <c:crossAx val="331781528"/>
        <c:crosses val="autoZero"/>
        <c:auto val="1"/>
        <c:lblAlgn val="ctr"/>
        <c:lblOffset val="100"/>
        <c:noMultiLvlLbl val="0"/>
      </c:catAx>
      <c:valAx>
        <c:axId val="3317815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crossAx val="331781136"/>
        <c:crosses val="autoZero"/>
        <c:crossBetween val="between"/>
      </c:valAx>
      <c:valAx>
        <c:axId val="3317744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31775648"/>
        <c:crosses val="max"/>
        <c:crossBetween val="between"/>
      </c:valAx>
      <c:catAx>
        <c:axId val="331775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1774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0.73305</cdr:x>
      <cdr:y>0.72872</cdr:y>
    </cdr:from>
    <cdr:to>
      <cdr:x>1</cdr:x>
      <cdr:y>0.92916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54215" y="6315214"/>
          <a:ext cx="3515625" cy="1736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uk-U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10 дисциплін </a:t>
          </a:r>
          <a:endParaRPr lang="uk-UA" sz="2400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uk-U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орієнтовані на </a:t>
          </a:r>
        </a:p>
        <a:p xmlns:a="http://schemas.openxmlformats.org/drawingml/2006/main">
          <a:pPr algn="ctr"/>
          <a:r>
            <a:rPr lang="uk-U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спеціальність </a:t>
          </a:r>
        </a:p>
        <a:p xmlns:a="http://schemas.openxmlformats.org/drawingml/2006/main">
          <a:pPr algn="ctr"/>
          <a:r>
            <a:rPr lang="uk-U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014 Середня освіта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6B54-6845-460B-B122-90C1C05F1C0D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6D04-5409-4944-AA70-B9DECC8D6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7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6D04-5409-4944-AA70-B9DECC8D66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6D04-5409-4944-AA70-B9DECC8D66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6D04-5409-4944-AA70-B9DECC8D66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6D04-5409-4944-AA70-B9DECC8D66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1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6D04-5409-4944-AA70-B9DECC8D66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7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6D04-5409-4944-AA70-B9DECC8D66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7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02759" y="6802807"/>
            <a:ext cx="5402508" cy="54025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74658" y="8563446"/>
            <a:ext cx="16138684" cy="0"/>
          </a:xfrm>
          <a:prstGeom prst="line">
            <a:avLst/>
          </a:prstGeom>
          <a:ln w="38100" cap="flat">
            <a:solidFill>
              <a:schemeClr val="accent3">
                <a:lumMod val="50000"/>
              </a:scheme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3529485" y="2012077"/>
            <a:ext cx="4758515" cy="475851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70874" y="5380629"/>
            <a:ext cx="447675" cy="447675"/>
            <a:chOff x="0" y="0"/>
            <a:chExt cx="812800" cy="812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74658" y="1743407"/>
            <a:ext cx="12454826" cy="4431983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Про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оновлення загальноуніверситетського</a:t>
            </a:r>
          </a:p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каталогу вибіркових навчальних дисциплін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для формування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індивідуальної траєкторії </a:t>
            </a:r>
            <a:endParaRPr lang="uk-UA" sz="4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Inter Bold"/>
              <a:cs typeface="Arial" panose="020B0604020202020204" pitchFamily="34" charset="0"/>
              <a:sym typeface="Inter Bold"/>
            </a:endParaRPr>
          </a:p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здобувачів освіти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Inter Bold"/>
              <a:cs typeface="Arial" panose="020B0604020202020204" pitchFamily="34" charset="0"/>
              <a:sym typeface="Inter Bold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9909C5A1-17F4-787C-9977-A47C4FD1E772}"/>
              </a:ext>
            </a:extLst>
          </p:cNvPr>
          <p:cNvSpPr/>
          <p:nvPr/>
        </p:nvSpPr>
        <p:spPr>
          <a:xfrm>
            <a:off x="297193" y="125279"/>
            <a:ext cx="1548106" cy="1558371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29" t="-35274" r="-10395" b="-34737"/>
            </a:stretch>
          </a:blipFill>
        </p:spPr>
      </p:sp>
      <p:grpSp>
        <p:nvGrpSpPr>
          <p:cNvPr id="21" name="Group 12"/>
          <p:cNvGrpSpPr/>
          <p:nvPr/>
        </p:nvGrpSpPr>
        <p:grpSpPr>
          <a:xfrm>
            <a:off x="16001949" y="460017"/>
            <a:ext cx="1241303" cy="575606"/>
            <a:chOff x="0" y="0"/>
            <a:chExt cx="326928" cy="151600"/>
          </a:xfrm>
        </p:grpSpPr>
        <p:sp>
          <p:nvSpPr>
            <p:cNvPr id="22" name="Freeform 13"/>
            <p:cNvSpPr/>
            <p:nvPr/>
          </p:nvSpPr>
          <p:spPr>
            <a:xfrm>
              <a:off x="0" y="0"/>
              <a:ext cx="326928" cy="151600"/>
            </a:xfrm>
            <a:custGeom>
              <a:avLst/>
              <a:gdLst/>
              <a:ahLst/>
              <a:cxnLst/>
              <a:rect l="l" t="t" r="r" b="b"/>
              <a:pathLst>
                <a:path w="326928" h="151600">
                  <a:moveTo>
                    <a:pt x="75800" y="0"/>
                  </a:moveTo>
                  <a:lnTo>
                    <a:pt x="251128" y="0"/>
                  </a:lnTo>
                  <a:cubicBezTo>
                    <a:pt x="292991" y="0"/>
                    <a:pt x="326928" y="33937"/>
                    <a:pt x="326928" y="75800"/>
                  </a:cubicBezTo>
                  <a:lnTo>
                    <a:pt x="326928" y="75800"/>
                  </a:lnTo>
                  <a:cubicBezTo>
                    <a:pt x="326928" y="117663"/>
                    <a:pt x="292991" y="151600"/>
                    <a:pt x="251128" y="151600"/>
                  </a:cubicBezTo>
                  <a:lnTo>
                    <a:pt x="75800" y="151600"/>
                  </a:lnTo>
                  <a:cubicBezTo>
                    <a:pt x="33937" y="151600"/>
                    <a:pt x="0" y="117663"/>
                    <a:pt x="0" y="75800"/>
                  </a:cubicBezTo>
                  <a:lnTo>
                    <a:pt x="0" y="75800"/>
                  </a:lnTo>
                  <a:cubicBezTo>
                    <a:pt x="0" y="33937"/>
                    <a:pt x="33937" y="0"/>
                    <a:pt x="7580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</p:sp>
        <p:sp>
          <p:nvSpPr>
            <p:cNvPr id="23" name="TextBox 14"/>
            <p:cNvSpPr txBox="1"/>
            <p:nvPr/>
          </p:nvSpPr>
          <p:spPr>
            <a:xfrm>
              <a:off x="0" y="-47625"/>
              <a:ext cx="326928" cy="19922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24" name="Freeform 15"/>
          <p:cNvSpPr/>
          <p:nvPr/>
        </p:nvSpPr>
        <p:spPr>
          <a:xfrm>
            <a:off x="16305827" y="597749"/>
            <a:ext cx="633545" cy="300142"/>
          </a:xfrm>
          <a:custGeom>
            <a:avLst/>
            <a:gdLst/>
            <a:ahLst/>
            <a:cxnLst/>
            <a:rect l="l" t="t" r="r" b="b"/>
            <a:pathLst>
              <a:path w="633545" h="300142">
                <a:moveTo>
                  <a:pt x="0" y="0"/>
                </a:moveTo>
                <a:lnTo>
                  <a:pt x="633545" y="0"/>
                </a:lnTo>
                <a:lnTo>
                  <a:pt x="633545" y="300141"/>
                </a:lnTo>
                <a:lnTo>
                  <a:pt x="0" y="300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306800" y="0"/>
            <a:ext cx="1981200" cy="10287000"/>
            <a:chOff x="0" y="0"/>
            <a:chExt cx="1661493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61494" cy="2709333"/>
            </a:xfrm>
            <a:custGeom>
              <a:avLst/>
              <a:gdLst/>
              <a:ahLst/>
              <a:cxnLst/>
              <a:rect l="l" t="t" r="r" b="b"/>
              <a:pathLst>
                <a:path w="1661494" h="2709333">
                  <a:moveTo>
                    <a:pt x="0" y="0"/>
                  </a:moveTo>
                  <a:lnTo>
                    <a:pt x="1661494" y="0"/>
                  </a:lnTo>
                  <a:lnTo>
                    <a:pt x="16614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FE3D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6149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>
            <a:off x="457200" y="419100"/>
            <a:ext cx="6008511" cy="0"/>
          </a:xfrm>
          <a:prstGeom prst="line">
            <a:avLst/>
          </a:prstGeom>
          <a:ln w="76200" cap="flat">
            <a:solidFill>
              <a:srgbClr val="EAE4D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5A05696B-D315-224D-6C04-367B6C68C835}"/>
              </a:ext>
            </a:extLst>
          </p:cNvPr>
          <p:cNvSpPr/>
          <p:nvPr/>
        </p:nvSpPr>
        <p:spPr>
          <a:xfrm>
            <a:off x="-21771" y="20914"/>
            <a:ext cx="1548106" cy="1558371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29" t="-35274" r="-10395" b="-34737"/>
            </a:stretch>
          </a:blipFill>
        </p:spPr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130" y="609033"/>
            <a:ext cx="7081580" cy="967796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5316200" y="4611313"/>
            <a:ext cx="2660799" cy="266079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306800" y="0"/>
            <a:ext cx="1981200" cy="10287000"/>
            <a:chOff x="0" y="0"/>
            <a:chExt cx="1661493" cy="2709333"/>
          </a:xfrm>
          <a:solidFill>
            <a:srgbClr val="EFE3D9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661494" cy="2709333"/>
            </a:xfrm>
            <a:custGeom>
              <a:avLst/>
              <a:gdLst/>
              <a:ahLst/>
              <a:cxnLst/>
              <a:rect l="l" t="t" r="r" b="b"/>
              <a:pathLst>
                <a:path w="1661494" h="2709333">
                  <a:moveTo>
                    <a:pt x="0" y="0"/>
                  </a:moveTo>
                  <a:lnTo>
                    <a:pt x="1661494" y="0"/>
                  </a:lnTo>
                  <a:lnTo>
                    <a:pt x="1661494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61493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316200" y="4611313"/>
            <a:ext cx="2660799" cy="266079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>
            <a:off x="457200" y="419100"/>
            <a:ext cx="6008511" cy="0"/>
          </a:xfrm>
          <a:prstGeom prst="line">
            <a:avLst/>
          </a:prstGeom>
          <a:ln w="76200" cap="flat">
            <a:solidFill>
              <a:srgbClr val="EAE4D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5A05696B-D315-224D-6C04-367B6C68C835}"/>
              </a:ext>
            </a:extLst>
          </p:cNvPr>
          <p:cNvSpPr/>
          <p:nvPr/>
        </p:nvSpPr>
        <p:spPr>
          <a:xfrm>
            <a:off x="-21771" y="20914"/>
            <a:ext cx="1548106" cy="1558371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29" t="-35274" r="-10395" b="-34737"/>
            </a:stretch>
          </a:blipFill>
        </p:spPr>
      </p:sp>
      <p:sp>
        <p:nvSpPr>
          <p:cNvPr id="2" name="AutoShape 2" descr="Діаграма відповідей у Формах. Назва запитання: Спрямування. Кількість відповідей: 128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Діаграма відповідей у Формах. Назва запитання: Спрямування. Кількість відповідей: 128 відповідей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2775" y="1977471"/>
            <a:ext cx="1470342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дисциплін у </a:t>
            </a:r>
            <a:r>
              <a:rPr lang="uk-UA" sz="3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загальноуніверситетському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каталозі (2025 р.) – 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 </a:t>
            </a:r>
          </a:p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(збільшилось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48,7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порівняно з каталогом (2024 р.) – 76);</a:t>
            </a:r>
          </a:p>
          <a:p>
            <a:endParaRPr lang="uk-UA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дисциплін з Каталогу (2024 р.) включено до Каталогу (2025 р.)  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(49,6 %), </a:t>
            </a:r>
            <a:endParaRPr lang="uk-UA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зокрема за результатами вибору яких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2024/2025 н. р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сформовані мобільні групи–                      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(34,5 %)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uk-UA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кредитів – 3;</a:t>
            </a:r>
          </a:p>
          <a:p>
            <a:endParaRPr lang="uk-UA" sz="32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підсумкового контролю – залік.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306800" y="0"/>
            <a:ext cx="1981200" cy="10287000"/>
            <a:chOff x="0" y="0"/>
            <a:chExt cx="1661493" cy="2709333"/>
          </a:xfrm>
          <a:solidFill>
            <a:srgbClr val="EDDFD3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661494" cy="2709333"/>
            </a:xfrm>
            <a:custGeom>
              <a:avLst/>
              <a:gdLst/>
              <a:ahLst/>
              <a:cxnLst/>
              <a:rect l="l" t="t" r="r" b="b"/>
              <a:pathLst>
                <a:path w="1661494" h="2709333">
                  <a:moveTo>
                    <a:pt x="0" y="0"/>
                  </a:moveTo>
                  <a:lnTo>
                    <a:pt x="1661494" y="0"/>
                  </a:lnTo>
                  <a:lnTo>
                    <a:pt x="1661494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61493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316200" y="4611313"/>
            <a:ext cx="2660799" cy="266079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>
            <a:off x="457200" y="419100"/>
            <a:ext cx="6008511" cy="0"/>
          </a:xfrm>
          <a:prstGeom prst="line">
            <a:avLst/>
          </a:prstGeom>
          <a:ln w="76200" cap="flat">
            <a:solidFill>
              <a:srgbClr val="EAE4D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5A05696B-D315-224D-6C04-367B6C68C835}"/>
              </a:ext>
            </a:extLst>
          </p:cNvPr>
          <p:cNvSpPr/>
          <p:nvPr/>
        </p:nvSpPr>
        <p:spPr>
          <a:xfrm>
            <a:off x="-21771" y="20914"/>
            <a:ext cx="1548106" cy="1558371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29" t="-35274" r="-10395" b="-34737"/>
            </a:stretch>
          </a:blipFill>
        </p:spPr>
      </p:sp>
      <p:sp>
        <p:nvSpPr>
          <p:cNvPr id="2" name="AutoShape 2" descr="Діаграма відповідей у Формах. Назва запитання: Спрямування. Кількість відповідей: 128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Діаграма відповідей у Формах. Назва запитання: Спрямування. Кількість відповідей: 128 відповідей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Діаграма відповідей у Формах. Назва запитання: Факультет / Інститут. Кількість відповідей: 128 відповідей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Діаграма 15"/>
          <p:cNvGraphicFramePr/>
          <p:nvPr>
            <p:extLst>
              <p:ext uri="{D42A27DB-BD31-4B8C-83A1-F6EECF244321}">
                <p14:modId xmlns:p14="http://schemas.microsoft.com/office/powerpoint/2010/main" val="4012309754"/>
              </p:ext>
            </p:extLst>
          </p:nvPr>
        </p:nvGraphicFramePr>
        <p:xfrm>
          <a:off x="1447800" y="2103172"/>
          <a:ext cx="13945440" cy="7688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28466" y="505513"/>
            <a:ext cx="14497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3200" b="1" i="0" u="none" strike="noStrike" kern="1200" spc="0" baseline="0">
                <a:solidFill>
                  <a:srgbClr val="B58B80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вибіркових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дисциплін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поданих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 sz="3200" b="1" i="0" u="none" strike="noStrike" kern="1200" spc="0" baseline="0">
                <a:solidFill>
                  <a:srgbClr val="B58B80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факультетами / </a:t>
            </a:r>
            <a:r>
              <a:rPr lang="ru-RU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інститутами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включення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Каталог</a:t>
            </a:r>
          </a:p>
        </p:txBody>
      </p:sp>
    </p:spTree>
    <p:extLst>
      <p:ext uri="{BB962C8B-B14F-4D97-AF65-F5344CB8AC3E}">
        <p14:creationId xmlns:p14="http://schemas.microsoft.com/office/powerpoint/2010/main" val="297159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306800" y="0"/>
            <a:ext cx="1981200" cy="10287000"/>
            <a:chOff x="0" y="0"/>
            <a:chExt cx="1661493" cy="2709333"/>
          </a:xfrm>
          <a:solidFill>
            <a:srgbClr val="EBDBCD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661494" cy="2709333"/>
            </a:xfrm>
            <a:custGeom>
              <a:avLst/>
              <a:gdLst/>
              <a:ahLst/>
              <a:cxnLst/>
              <a:rect l="l" t="t" r="r" b="b"/>
              <a:pathLst>
                <a:path w="1661494" h="2709333">
                  <a:moveTo>
                    <a:pt x="0" y="0"/>
                  </a:moveTo>
                  <a:lnTo>
                    <a:pt x="1661494" y="0"/>
                  </a:lnTo>
                  <a:lnTo>
                    <a:pt x="1661494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61493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316200" y="4611313"/>
            <a:ext cx="2660799" cy="266079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>
            <a:off x="457200" y="419100"/>
            <a:ext cx="6008511" cy="0"/>
          </a:xfrm>
          <a:prstGeom prst="line">
            <a:avLst/>
          </a:prstGeom>
          <a:ln w="76200" cap="flat">
            <a:solidFill>
              <a:srgbClr val="EAE4D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5A05696B-D315-224D-6C04-367B6C68C835}"/>
              </a:ext>
            </a:extLst>
          </p:cNvPr>
          <p:cNvSpPr/>
          <p:nvPr/>
        </p:nvSpPr>
        <p:spPr>
          <a:xfrm>
            <a:off x="-21771" y="20914"/>
            <a:ext cx="1548106" cy="1558371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29" t="-35274" r="-10395" b="-34737"/>
            </a:stretch>
          </a:blipFill>
        </p:spPr>
      </p:sp>
      <p:sp>
        <p:nvSpPr>
          <p:cNvPr id="2" name="AutoShape 2" descr="Діаграма відповідей у Формах. Назва запитання: Спрямування. Кількість відповідей: 128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Діаграма відповідей у Формах. Назва запитання: Спрямування. Кількість відповідей: 128 відповідей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Діаграма відповідей у Формах. Назва запитання: Кількість кредитів ЄКТС. Кількість відповідей: 128 відповідей."/>
          <p:cNvSpPr>
            <a:spLocks noChangeAspect="1" noChangeArrowheads="1"/>
          </p:cNvSpPr>
          <p:nvPr/>
        </p:nvSpPr>
        <p:spPr bwMode="auto">
          <a:xfrm>
            <a:off x="460374" y="388937"/>
            <a:ext cx="7312025" cy="731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1371601" y="2425093"/>
            <a:ext cx="1369875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Кількість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кафедр,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які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подали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свої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пропозиції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 46 (63,9 %) </a:t>
            </a: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/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3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Найбільша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кількість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дисциплін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запропонована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кафедр:</a:t>
            </a: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4343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/>
            <a:r>
              <a:rPr lang="en-US" sz="2800" b="1" dirty="0" err="1">
                <a:solidFill>
                  <a:srgbClr val="4343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архітектури</a:t>
            </a:r>
            <a:r>
              <a:rPr lang="en-US" sz="2800" b="1" dirty="0">
                <a:solidFill>
                  <a:srgbClr val="4343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і </a:t>
            </a:r>
            <a:r>
              <a:rPr lang="en-US" sz="2800" b="1" dirty="0" err="1">
                <a:solidFill>
                  <a:srgbClr val="4343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збереження</a:t>
            </a:r>
            <a:r>
              <a:rPr lang="en-US" sz="2800" b="1" dirty="0">
                <a:solidFill>
                  <a:srgbClr val="4343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343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об'єктів</a:t>
            </a:r>
            <a:r>
              <a:rPr lang="en-US" sz="2800" b="1" dirty="0">
                <a:solidFill>
                  <a:srgbClr val="4343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343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Всесвітньої</a:t>
            </a:r>
            <a:r>
              <a:rPr lang="en-US" sz="2800" b="1" dirty="0">
                <a:solidFill>
                  <a:srgbClr val="4343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4343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спадщини</a:t>
            </a:r>
            <a:r>
              <a:rPr lang="en-US" sz="2800" b="1" dirty="0">
                <a:solidFill>
                  <a:srgbClr val="4343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ЮНЕСКО </a:t>
            </a:r>
            <a:r>
              <a:rPr lang="uk-UA" sz="2800" b="1" dirty="0">
                <a:solidFill>
                  <a:srgbClr val="4343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6</a:t>
            </a:r>
            <a:r>
              <a:rPr lang="uk-UA" sz="2800" b="1" dirty="0" smtClean="0">
                <a:solidFill>
                  <a:srgbClr val="43434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/>
            <a:endParaRPr lang="ru-RU" sz="2800" b="1" dirty="0" smtClean="0">
              <a:solidFill>
                <a:srgbClr val="43434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sz="2800" b="1" dirty="0" err="1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педагогіки</a:t>
            </a:r>
            <a:r>
              <a:rPr lang="ru-RU" sz="2800" b="1" dirty="0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методики </a:t>
            </a:r>
            <a:r>
              <a:rPr lang="ru-RU" sz="2800" b="1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початкової</a:t>
            </a:r>
            <a:r>
              <a:rPr lang="ru-RU" sz="2800" b="1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освіти</a:t>
            </a:r>
            <a:r>
              <a:rPr lang="ru-RU" sz="2800" b="1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uk-UA" sz="2800" b="1" dirty="0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8;</a:t>
            </a: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/>
            <a:endParaRPr lang="ru-RU" sz="2800" b="1" dirty="0" smtClean="0">
              <a:solidFill>
                <a:srgbClr val="43434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sz="2800" b="1" dirty="0" err="1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педагогіки</a:t>
            </a:r>
            <a:r>
              <a:rPr lang="ru-RU" sz="2800" b="1" dirty="0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lang="ru-RU" sz="2800" b="1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соціальної</a:t>
            </a:r>
            <a:r>
              <a:rPr lang="ru-RU" sz="2800" b="1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роботи</a:t>
            </a:r>
            <a:r>
              <a:rPr lang="ru-RU" sz="2800" b="1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uk-UA" sz="2800" b="1" dirty="0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7;</a:t>
            </a: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/>
            <a:endParaRPr lang="ru-RU" sz="2800" b="1" dirty="0" smtClean="0">
              <a:solidFill>
                <a:srgbClr val="43434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sz="2800" b="1" dirty="0" err="1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зарубіжної</a:t>
            </a:r>
            <a:r>
              <a:rPr lang="ru-RU" sz="2800" b="1" dirty="0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2800" b="1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RU" sz="2800" b="1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теорії</a:t>
            </a:r>
            <a:r>
              <a:rPr lang="ru-RU" sz="2800" b="1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2800" b="1" dirty="0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9;</a:t>
            </a: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/>
            <a:endParaRPr lang="ru-RU" sz="2800" b="1" dirty="0" smtClean="0">
              <a:solidFill>
                <a:srgbClr val="43434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sz="2800" b="1" dirty="0" err="1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філософії</a:t>
            </a:r>
            <a:r>
              <a:rPr lang="ru-RU" sz="2800" b="1" dirty="0" smtClean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lang="ru-RU" sz="2800" b="1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культурології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uk-UA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267485" y="565790"/>
            <a:ext cx="12451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3200" b="1" i="0" u="none" strike="noStrike" kern="1200" spc="0" baseline="0">
                <a:solidFill>
                  <a:srgbClr val="B58B80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Активність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кафедр в </a:t>
            </a:r>
            <a:r>
              <a:rPr lang="ru-RU" sz="4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оновленні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Каталогу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306800" y="0"/>
            <a:ext cx="1981200" cy="10287000"/>
            <a:chOff x="0" y="0"/>
            <a:chExt cx="1661493" cy="2709333"/>
          </a:xfrm>
          <a:solidFill>
            <a:srgbClr val="ECDDD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661494" cy="2709333"/>
            </a:xfrm>
            <a:custGeom>
              <a:avLst/>
              <a:gdLst/>
              <a:ahLst/>
              <a:cxnLst/>
              <a:rect l="l" t="t" r="r" b="b"/>
              <a:pathLst>
                <a:path w="1661494" h="2709333">
                  <a:moveTo>
                    <a:pt x="0" y="0"/>
                  </a:moveTo>
                  <a:lnTo>
                    <a:pt x="1661494" y="0"/>
                  </a:lnTo>
                  <a:lnTo>
                    <a:pt x="1661494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61493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316200" y="4611313"/>
            <a:ext cx="2660799" cy="266079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>
            <a:off x="457200" y="419100"/>
            <a:ext cx="6008511" cy="0"/>
          </a:xfrm>
          <a:prstGeom prst="line">
            <a:avLst/>
          </a:prstGeom>
          <a:ln w="76200" cap="flat">
            <a:solidFill>
              <a:srgbClr val="EAE4D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5A05696B-D315-224D-6C04-367B6C68C835}"/>
              </a:ext>
            </a:extLst>
          </p:cNvPr>
          <p:cNvSpPr/>
          <p:nvPr/>
        </p:nvSpPr>
        <p:spPr>
          <a:xfrm>
            <a:off x="-21771" y="20914"/>
            <a:ext cx="1548106" cy="1558371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29" t="-35274" r="-10395" b="-34737"/>
            </a:stretch>
          </a:blipFill>
        </p:spPr>
      </p:sp>
      <p:sp>
        <p:nvSpPr>
          <p:cNvPr id="2" name="AutoShape 2" descr="Діаграма відповідей у Формах. Назва запитання: Спрямування. Кількість відповідей: 128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Діаграма відповідей у Формах. Назва запитання: Спрямування. Кількість відповідей: 128 відповідей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10896600" y="6819900"/>
            <a:ext cx="4170150" cy="236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Діаграма 18"/>
          <p:cNvGraphicFramePr/>
          <p:nvPr>
            <p:extLst>
              <p:ext uri="{D42A27DB-BD31-4B8C-83A1-F6EECF244321}">
                <p14:modId xmlns:p14="http://schemas.microsoft.com/office/powerpoint/2010/main" val="2471677649"/>
              </p:ext>
            </p:extLst>
          </p:nvPr>
        </p:nvGraphicFramePr>
        <p:xfrm>
          <a:off x="1497819" y="817287"/>
          <a:ext cx="13169840" cy="866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48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306800" y="0"/>
            <a:ext cx="1981200" cy="10287000"/>
            <a:chOff x="0" y="0"/>
            <a:chExt cx="1661493" cy="2709333"/>
          </a:xfrm>
          <a:solidFill>
            <a:srgbClr val="E8D6C6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661494" cy="2709333"/>
            </a:xfrm>
            <a:custGeom>
              <a:avLst/>
              <a:gdLst/>
              <a:ahLst/>
              <a:cxnLst/>
              <a:rect l="l" t="t" r="r" b="b"/>
              <a:pathLst>
                <a:path w="1661494" h="2709333">
                  <a:moveTo>
                    <a:pt x="0" y="0"/>
                  </a:moveTo>
                  <a:lnTo>
                    <a:pt x="1661494" y="0"/>
                  </a:lnTo>
                  <a:lnTo>
                    <a:pt x="1661494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61493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316200" y="4611313"/>
            <a:ext cx="2660799" cy="266079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>
            <a:off x="457200" y="419100"/>
            <a:ext cx="6008511" cy="0"/>
          </a:xfrm>
          <a:prstGeom prst="line">
            <a:avLst/>
          </a:prstGeom>
          <a:ln w="76200" cap="flat">
            <a:solidFill>
              <a:srgbClr val="EAE4D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5A05696B-D315-224D-6C04-367B6C68C835}"/>
              </a:ext>
            </a:extLst>
          </p:cNvPr>
          <p:cNvSpPr/>
          <p:nvPr/>
        </p:nvSpPr>
        <p:spPr>
          <a:xfrm>
            <a:off x="-21771" y="20914"/>
            <a:ext cx="1548106" cy="1558371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29" t="-35274" r="-10395" b="-34737"/>
            </a:stretch>
          </a:blipFill>
        </p:spPr>
      </p:sp>
      <p:sp>
        <p:nvSpPr>
          <p:cNvPr id="2" name="AutoShape 2" descr="Діаграма відповідей у Формах. Назва запитання: Спрямування. Кількість відповідей: 128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Діаграма відповідей у Формах. Назва запитання: Спрямування. Кількість відповідей: 128 відповідей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Діаграма 11"/>
          <p:cNvGraphicFramePr/>
          <p:nvPr>
            <p:extLst>
              <p:ext uri="{D42A27DB-BD31-4B8C-83A1-F6EECF244321}">
                <p14:modId xmlns:p14="http://schemas.microsoft.com/office/powerpoint/2010/main" val="89154465"/>
              </p:ext>
            </p:extLst>
          </p:nvPr>
        </p:nvGraphicFramePr>
        <p:xfrm>
          <a:off x="1526335" y="1079500"/>
          <a:ext cx="13713665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42552" y="676027"/>
            <a:ext cx="1362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3600" b="1" i="0" u="none" strike="noStrike" kern="1200" spc="0" baseline="0">
                <a:solidFill>
                  <a:srgbClr val="B58B80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Семестр, у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якому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планується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викладання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дисциплін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306800" y="0"/>
            <a:ext cx="1981200" cy="10287000"/>
            <a:chOff x="0" y="0"/>
            <a:chExt cx="1661493" cy="2709333"/>
          </a:xfrm>
          <a:solidFill>
            <a:srgbClr val="EEE1D6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661494" cy="2709333"/>
            </a:xfrm>
            <a:custGeom>
              <a:avLst/>
              <a:gdLst/>
              <a:ahLst/>
              <a:cxnLst/>
              <a:rect l="l" t="t" r="r" b="b"/>
              <a:pathLst>
                <a:path w="1661494" h="2709333">
                  <a:moveTo>
                    <a:pt x="0" y="0"/>
                  </a:moveTo>
                  <a:lnTo>
                    <a:pt x="1661494" y="0"/>
                  </a:lnTo>
                  <a:lnTo>
                    <a:pt x="1661494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61493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316200" y="4611313"/>
            <a:ext cx="2660799" cy="266079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>
            <a:off x="457200" y="419100"/>
            <a:ext cx="6008511" cy="0"/>
          </a:xfrm>
          <a:prstGeom prst="line">
            <a:avLst/>
          </a:prstGeom>
          <a:ln w="76200" cap="flat">
            <a:solidFill>
              <a:srgbClr val="EAE4D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5A05696B-D315-224D-6C04-367B6C68C835}"/>
              </a:ext>
            </a:extLst>
          </p:cNvPr>
          <p:cNvSpPr/>
          <p:nvPr/>
        </p:nvSpPr>
        <p:spPr>
          <a:xfrm>
            <a:off x="-21771" y="20914"/>
            <a:ext cx="1548106" cy="1558371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29" t="-35274" r="-10395" b="-34737"/>
            </a:stretch>
          </a:blipFill>
        </p:spPr>
      </p:sp>
      <p:sp>
        <p:nvSpPr>
          <p:cNvPr id="2" name="AutoShape 2" descr="Діаграма відповідей у Формах. Назва запитання: Спрямування. Кількість відповідей: 128 відповідей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Діаграма відповідей у Формах. Назва запитання: Спрямування. Кількість відповідей: 128 відповідей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6335" y="862390"/>
            <a:ext cx="14469464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рішення:</a:t>
            </a:r>
          </a:p>
          <a:p>
            <a:endParaRPr lang="uk-UA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Інформацію щодо оновлення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загальноуніверситетського</a:t>
            </a:r>
          </a:p>
          <a:p>
            <a:pPr marL="360000">
              <a:lnSpc>
                <a:spcPct val="150000"/>
              </a:lnSpc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каталогу вибіркових навчальних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дисциплін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на 2025/2026 н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. р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.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 взяти до відома.</a:t>
            </a:r>
          </a:p>
          <a:p>
            <a:pPr>
              <a:lnSpc>
                <a:spcPct val="150000"/>
              </a:lnSpc>
            </a:pPr>
            <a:endParaRPr lang="uk-UA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Inter Bold"/>
              <a:cs typeface="Arial" panose="020B0604020202020204" pitchFamily="34" charset="0"/>
              <a:sym typeface="Inter Bold"/>
            </a:endParaRPr>
          </a:p>
          <a:p>
            <a:pPr>
              <a:lnSpc>
                <a:spcPct val="150000"/>
              </a:lnSpc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2. Затвердити </a:t>
            </a:r>
            <a:r>
              <a:rPr lang="uk-UA" sz="3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загальноуніверситетський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 каталог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вибіркових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    навчальних дисциплін на 2025/2026 </a:t>
            </a:r>
            <a:r>
              <a:rPr lang="uk-UA" sz="3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н.р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Inter Bold"/>
                <a:cs typeface="Arial" panose="020B0604020202020204" pitchFamily="34" charset="0"/>
                <a:sym typeface="Inter Bold"/>
              </a:rPr>
              <a:t>.</a:t>
            </a:r>
          </a:p>
          <a:p>
            <a:pPr>
              <a:lnSpc>
                <a:spcPct val="150000"/>
              </a:lnSpc>
            </a:pPr>
            <a:endParaRPr lang="uk-UA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Inter Bold"/>
              <a:cs typeface="Arial" panose="020B0604020202020204" pitchFamily="34" charset="0"/>
              <a:sym typeface="Inter Bold"/>
            </a:endParaRPr>
          </a:p>
          <a:p>
            <a:pPr>
              <a:lnSpc>
                <a:spcPct val="150000"/>
              </a:lnSpc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Розпочати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процедуру формування варіативної складової </a:t>
            </a:r>
            <a:r>
              <a:rPr lang="uk-UA" sz="3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освітньо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професійних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освітньо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-наукових програм. </a:t>
            </a:r>
            <a:endParaRPr lang="uk-UA" sz="32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Термін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 – до квітня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місяця.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02759" y="6802807"/>
            <a:ext cx="5402508" cy="54025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74658" y="8563446"/>
            <a:ext cx="16138684" cy="0"/>
          </a:xfrm>
          <a:prstGeom prst="line">
            <a:avLst/>
          </a:prstGeom>
          <a:ln w="38100" cap="flat">
            <a:solidFill>
              <a:srgbClr val="17726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3411200" y="1784013"/>
            <a:ext cx="4758515" cy="475851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972039" y="656036"/>
            <a:ext cx="1241303" cy="575606"/>
            <a:chOff x="0" y="0"/>
            <a:chExt cx="326928" cy="151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6928" cy="151600"/>
            </a:xfrm>
            <a:custGeom>
              <a:avLst/>
              <a:gdLst/>
              <a:ahLst/>
              <a:cxnLst/>
              <a:rect l="l" t="t" r="r" b="b"/>
              <a:pathLst>
                <a:path w="326928" h="151600">
                  <a:moveTo>
                    <a:pt x="75800" y="0"/>
                  </a:moveTo>
                  <a:lnTo>
                    <a:pt x="251128" y="0"/>
                  </a:lnTo>
                  <a:cubicBezTo>
                    <a:pt x="292991" y="0"/>
                    <a:pt x="326928" y="33937"/>
                    <a:pt x="326928" y="75800"/>
                  </a:cubicBezTo>
                  <a:lnTo>
                    <a:pt x="326928" y="75800"/>
                  </a:lnTo>
                  <a:cubicBezTo>
                    <a:pt x="326928" y="117663"/>
                    <a:pt x="292991" y="151600"/>
                    <a:pt x="251128" y="151600"/>
                  </a:cubicBezTo>
                  <a:lnTo>
                    <a:pt x="75800" y="151600"/>
                  </a:lnTo>
                  <a:cubicBezTo>
                    <a:pt x="33937" y="151600"/>
                    <a:pt x="0" y="117663"/>
                    <a:pt x="0" y="75800"/>
                  </a:cubicBezTo>
                  <a:lnTo>
                    <a:pt x="0" y="75800"/>
                  </a:lnTo>
                  <a:cubicBezTo>
                    <a:pt x="0" y="33937"/>
                    <a:pt x="33937" y="0"/>
                    <a:pt x="75800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26928" cy="199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6275918" y="793769"/>
            <a:ext cx="633545" cy="300142"/>
          </a:xfrm>
          <a:custGeom>
            <a:avLst/>
            <a:gdLst/>
            <a:ahLst/>
            <a:cxnLst/>
            <a:rect l="l" t="t" r="r" b="b"/>
            <a:pathLst>
              <a:path w="633545" h="300142">
                <a:moveTo>
                  <a:pt x="0" y="0"/>
                </a:moveTo>
                <a:lnTo>
                  <a:pt x="633545" y="0"/>
                </a:lnTo>
                <a:lnTo>
                  <a:pt x="633545" y="300141"/>
                </a:lnTo>
                <a:lnTo>
                  <a:pt x="0" y="300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81075" y="2874521"/>
            <a:ext cx="16138684" cy="2577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873"/>
              </a:lnSpc>
            </a:pPr>
            <a:r>
              <a:rPr lang="uk-UA" sz="13000" b="1" dirty="0">
                <a:solidFill>
                  <a:schemeClr val="accent3">
                    <a:lumMod val="50000"/>
                  </a:schemeClr>
                </a:solidFill>
                <a:latin typeface="Inter Bold"/>
                <a:ea typeface="Inter Bold"/>
                <a:cs typeface="Inter Bold"/>
                <a:sym typeface="Inter Bold"/>
              </a:rPr>
              <a:t>Дякую за увагу!</a:t>
            </a:r>
            <a:endParaRPr lang="en-US" sz="13000" b="1" dirty="0">
              <a:solidFill>
                <a:schemeClr val="accent3">
                  <a:lumMod val="50000"/>
                </a:schemeClr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xmlns="" id="{8DCC480B-91DE-3690-309C-1B1C3C9E3B6C}"/>
              </a:ext>
            </a:extLst>
          </p:cNvPr>
          <p:cNvSpPr/>
          <p:nvPr/>
        </p:nvSpPr>
        <p:spPr>
          <a:xfrm>
            <a:off x="0" y="14583"/>
            <a:ext cx="1548106" cy="1558371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329" t="-35274" r="-10395" b="-3473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Жовтогарячи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207</Words>
  <Application>Microsoft Office PowerPoint</Application>
  <PresentationFormat>Произвольный</PresentationFormat>
  <Paragraphs>57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Times New Roman</vt:lpstr>
      <vt:lpstr>Calibri</vt:lpstr>
      <vt:lpstr>Arial</vt:lpstr>
      <vt:lpstr>Inter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Green Simple and Professional Business Pitch Deck Presentation</dc:title>
  <cp:lastModifiedBy>user</cp:lastModifiedBy>
  <cp:revision>82</cp:revision>
  <dcterms:created xsi:type="dcterms:W3CDTF">2006-08-16T00:00:00Z</dcterms:created>
  <dcterms:modified xsi:type="dcterms:W3CDTF">2025-02-27T12:02:15Z</dcterms:modified>
  <dc:identifier>DAGVxvUEpgQ</dc:identifier>
</cp:coreProperties>
</file>