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55"/>
  </p:notesMasterIdLst>
  <p:handoutMasterIdLst>
    <p:handoutMasterId r:id="rId56"/>
  </p:handoutMasterIdLst>
  <p:sldIdLst>
    <p:sldId id="479" r:id="rId2"/>
    <p:sldId id="391" r:id="rId3"/>
    <p:sldId id="551" r:id="rId4"/>
    <p:sldId id="550" r:id="rId5"/>
    <p:sldId id="541" r:id="rId6"/>
    <p:sldId id="518" r:id="rId7"/>
    <p:sldId id="542" r:id="rId8"/>
    <p:sldId id="397" r:id="rId9"/>
    <p:sldId id="482" r:id="rId10"/>
    <p:sldId id="519" r:id="rId11"/>
    <p:sldId id="522" r:id="rId12"/>
    <p:sldId id="480" r:id="rId13"/>
    <p:sldId id="524" r:id="rId14"/>
    <p:sldId id="554" r:id="rId15"/>
    <p:sldId id="523" r:id="rId16"/>
    <p:sldId id="473" r:id="rId17"/>
    <p:sldId id="474" r:id="rId18"/>
    <p:sldId id="475" r:id="rId19"/>
    <p:sldId id="525" r:id="rId20"/>
    <p:sldId id="476" r:id="rId21"/>
    <p:sldId id="534" r:id="rId22"/>
    <p:sldId id="526" r:id="rId23"/>
    <p:sldId id="527" r:id="rId24"/>
    <p:sldId id="561" r:id="rId25"/>
    <p:sldId id="483" r:id="rId26"/>
    <p:sldId id="562" r:id="rId27"/>
    <p:sldId id="484" r:id="rId28"/>
    <p:sldId id="516" r:id="rId29"/>
    <p:sldId id="559" r:id="rId30"/>
    <p:sldId id="555" r:id="rId31"/>
    <p:sldId id="552" r:id="rId32"/>
    <p:sldId id="553" r:id="rId33"/>
    <p:sldId id="564" r:id="rId34"/>
    <p:sldId id="556" r:id="rId35"/>
    <p:sldId id="557" r:id="rId36"/>
    <p:sldId id="558" r:id="rId37"/>
    <p:sldId id="485" r:id="rId38"/>
    <p:sldId id="486" r:id="rId39"/>
    <p:sldId id="487" r:id="rId40"/>
    <p:sldId id="537" r:id="rId41"/>
    <p:sldId id="560" r:id="rId42"/>
    <p:sldId id="538" r:id="rId43"/>
    <p:sldId id="539" r:id="rId44"/>
    <p:sldId id="540" r:id="rId45"/>
    <p:sldId id="528" r:id="rId46"/>
    <p:sldId id="529" r:id="rId47"/>
    <p:sldId id="530" r:id="rId48"/>
    <p:sldId id="532" r:id="rId49"/>
    <p:sldId id="531" r:id="rId50"/>
    <p:sldId id="511" r:id="rId51"/>
    <p:sldId id="512" r:id="rId52"/>
    <p:sldId id="533" r:id="rId53"/>
    <p:sldId id="563" r:id="rId54"/>
  </p:sldIdLst>
  <p:sldSz cx="9144000" cy="6858000" type="screen4x3"/>
  <p:notesSz cx="6735763" cy="9866313"/>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800000"/>
    <a:srgbClr val="360400"/>
    <a:srgbClr val="00FF00"/>
    <a:srgbClr val="66FFFF"/>
    <a:srgbClr val="9900CC"/>
    <a:srgbClr val="CCFF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6" autoAdjust="0"/>
    <p:restoredTop sz="94761" autoAdjust="0"/>
  </p:normalViewPr>
  <p:slideViewPr>
    <p:cSldViewPr>
      <p:cViewPr varScale="1">
        <p:scale>
          <a:sx n="89" d="100"/>
          <a:sy n="89" d="100"/>
        </p:scale>
        <p:origin x="1310" y="77"/>
      </p:cViewPr>
      <p:guideLst>
        <p:guide orient="horz" pos="2160"/>
        <p:guide pos="2880"/>
      </p:guideLst>
    </p:cSldViewPr>
  </p:slideViewPr>
  <p:outlineViewPr>
    <p:cViewPr>
      <p:scale>
        <a:sx n="33" d="100"/>
        <a:sy n="33" d="100"/>
      </p:scale>
      <p:origin x="0" y="8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uk-UA" dirty="0"/>
              <a:t> Контингент студентів у розрізі ОП з </a:t>
            </a:r>
            <a:r>
              <a:rPr lang="uk-UA" dirty="0">
                <a:solidFill>
                  <a:srgbClr val="FF0000"/>
                </a:solidFill>
              </a:rPr>
              <a:t>позитивною</a:t>
            </a:r>
            <a:r>
              <a:rPr lang="uk-UA" dirty="0"/>
              <a:t> динамікою </a:t>
            </a:r>
            <a:endParaRPr lang="uk-UA" dirty="0" smtClean="0"/>
          </a:p>
          <a:p>
            <a:pPr>
              <a:defRPr/>
            </a:pPr>
            <a:r>
              <a:rPr lang="uk-UA" dirty="0" smtClean="0"/>
              <a:t>(</a:t>
            </a:r>
            <a:r>
              <a:rPr lang="uk-UA" dirty="0"/>
              <a:t>бакалавр, денна форма), </a:t>
            </a:r>
            <a:r>
              <a:rPr lang="uk-UA" dirty="0" smtClean="0"/>
              <a:t>2020-2023</a:t>
            </a:r>
            <a:endParaRPr lang="uk-UA"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plotArea>
      <c:layout/>
      <c:barChart>
        <c:barDir val="bar"/>
        <c:grouping val="clustered"/>
        <c:varyColors val="0"/>
        <c:ser>
          <c:idx val="0"/>
          <c:order val="0"/>
          <c:tx>
            <c:strRef>
              <c:f>Лист1!$B$1</c:f>
              <c:strCache>
                <c:ptCount val="1"/>
                <c:pt idx="0">
                  <c:v>2020</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Лист1!$A$2:$A$7</c:f>
              <c:strCache>
                <c:ptCount val="6"/>
                <c:pt idx="0">
                  <c:v>Регіональний розвиток і просторове планування</c:v>
                </c:pt>
                <c:pt idx="1">
                  <c:v>Середня освіта</c:v>
                </c:pt>
                <c:pt idx="2">
                  <c:v>Геосистеми та георизики</c:v>
                </c:pt>
                <c:pt idx="3">
                  <c:v>Гідрометеорологія</c:v>
                </c:pt>
                <c:pt idx="4">
                  <c:v>Землеустрій та кадастр</c:v>
                </c:pt>
                <c:pt idx="5">
                  <c:v>Готельно-ресторанний сервіс та туроперейтинг</c:v>
                </c:pt>
              </c:strCache>
            </c:strRef>
          </c:cat>
          <c:val>
            <c:numRef>
              <c:f>Лист1!$B$2:$B$7</c:f>
              <c:numCache>
                <c:formatCode>General</c:formatCode>
                <c:ptCount val="6"/>
                <c:pt idx="0">
                  <c:v>20</c:v>
                </c:pt>
                <c:pt idx="1">
                  <c:v>74</c:v>
                </c:pt>
                <c:pt idx="2">
                  <c:v>10</c:v>
                </c:pt>
                <c:pt idx="3">
                  <c:v>40</c:v>
                </c:pt>
                <c:pt idx="4">
                  <c:v>67</c:v>
                </c:pt>
                <c:pt idx="5">
                  <c:v>27</c:v>
                </c:pt>
              </c:numCache>
            </c:numRef>
          </c:val>
          <c:extLst xmlns:c16r2="http://schemas.microsoft.com/office/drawing/2015/06/chart">
            <c:ext xmlns:c16="http://schemas.microsoft.com/office/drawing/2014/chart" uri="{C3380CC4-5D6E-409C-BE32-E72D297353CC}">
              <c16:uniqueId val="{00000000-0653-46D8-9BAE-963063D42DA2}"/>
            </c:ext>
          </c:extLst>
        </c:ser>
        <c:ser>
          <c:idx val="1"/>
          <c:order val="1"/>
          <c:tx>
            <c:strRef>
              <c:f>Лист1!$C$1</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Лист1!$A$2:$A$7</c:f>
              <c:strCache>
                <c:ptCount val="6"/>
                <c:pt idx="0">
                  <c:v>Регіональний розвиток і просторове планування</c:v>
                </c:pt>
                <c:pt idx="1">
                  <c:v>Середня освіта</c:v>
                </c:pt>
                <c:pt idx="2">
                  <c:v>Геосистеми та георизики</c:v>
                </c:pt>
                <c:pt idx="3">
                  <c:v>Гідрометеорологія</c:v>
                </c:pt>
                <c:pt idx="4">
                  <c:v>Землеустрій та кадастр</c:v>
                </c:pt>
                <c:pt idx="5">
                  <c:v>Готельно-ресторанний сервіс та туроперейтинг</c:v>
                </c:pt>
              </c:strCache>
            </c:strRef>
          </c:cat>
          <c:val>
            <c:numRef>
              <c:f>Лист1!$C$2:$C$7</c:f>
              <c:numCache>
                <c:formatCode>General</c:formatCode>
                <c:ptCount val="6"/>
                <c:pt idx="0">
                  <c:v>100</c:v>
                </c:pt>
                <c:pt idx="1">
                  <c:v>103</c:v>
                </c:pt>
                <c:pt idx="2">
                  <c:v>29</c:v>
                </c:pt>
                <c:pt idx="3">
                  <c:v>89</c:v>
                </c:pt>
                <c:pt idx="4">
                  <c:v>88</c:v>
                </c:pt>
                <c:pt idx="5">
                  <c:v>68</c:v>
                </c:pt>
              </c:numCache>
            </c:numRef>
          </c:val>
          <c:extLst xmlns:c16r2="http://schemas.microsoft.com/office/drawing/2015/06/chart">
            <c:ext xmlns:c16="http://schemas.microsoft.com/office/drawing/2014/chart" uri="{C3380CC4-5D6E-409C-BE32-E72D297353CC}">
              <c16:uniqueId val="{00000001-0653-46D8-9BAE-963063D42DA2}"/>
            </c:ext>
          </c:extLst>
        </c:ser>
        <c:ser>
          <c:idx val="2"/>
          <c:order val="2"/>
          <c:tx>
            <c:strRef>
              <c:f>Лист1!$D$1</c:f>
              <c:strCache>
                <c:ptCount val="1"/>
                <c:pt idx="0">
                  <c:v>Столбец1</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Лист1!$A$2:$A$7</c:f>
              <c:strCache>
                <c:ptCount val="6"/>
                <c:pt idx="0">
                  <c:v>Регіональний розвиток і просторове планування</c:v>
                </c:pt>
                <c:pt idx="1">
                  <c:v>Середня освіта</c:v>
                </c:pt>
                <c:pt idx="2">
                  <c:v>Геосистеми та георизики</c:v>
                </c:pt>
                <c:pt idx="3">
                  <c:v>Гідрометеорологія</c:v>
                </c:pt>
                <c:pt idx="4">
                  <c:v>Землеустрій та кадастр</c:v>
                </c:pt>
                <c:pt idx="5">
                  <c:v>Готельно-ресторанний сервіс та туроперейтинг</c:v>
                </c:pt>
              </c:strCache>
            </c:strRef>
          </c:cat>
          <c:val>
            <c:numRef>
              <c:f>Лист1!$D$2:$D$7</c:f>
              <c:numCache>
                <c:formatCode>General</c:formatCode>
                <c:ptCount val="6"/>
              </c:numCache>
            </c:numRef>
          </c:val>
          <c:extLst xmlns:c16r2="http://schemas.microsoft.com/office/drawing/2015/06/chart">
            <c:ext xmlns:c16="http://schemas.microsoft.com/office/drawing/2014/chart" uri="{C3380CC4-5D6E-409C-BE32-E72D297353CC}">
              <c16:uniqueId val="{00000002-0653-46D8-9BAE-963063D42DA2}"/>
            </c:ext>
          </c:extLst>
        </c:ser>
        <c:dLbls>
          <c:dLblPos val="inEnd"/>
          <c:showLegendKey val="0"/>
          <c:showVal val="1"/>
          <c:showCatName val="0"/>
          <c:showSerName val="0"/>
          <c:showPercent val="0"/>
          <c:showBubbleSize val="0"/>
        </c:dLbls>
        <c:gapWidth val="65"/>
        <c:axId val="431144208"/>
        <c:axId val="431149696"/>
      </c:barChart>
      <c:catAx>
        <c:axId val="43114420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ru-RU"/>
          </a:p>
        </c:txPr>
        <c:crossAx val="431149696"/>
        <c:crosses val="autoZero"/>
        <c:auto val="1"/>
        <c:lblAlgn val="ctr"/>
        <c:lblOffset val="100"/>
        <c:noMultiLvlLbl val="0"/>
      </c:catAx>
      <c:valAx>
        <c:axId val="43114969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ru-RU"/>
          </a:p>
        </c:txPr>
        <c:crossAx val="431144208"/>
        <c:crosses val="autoZero"/>
        <c:crossBetween val="between"/>
      </c:valAx>
      <c:spPr>
        <a:noFill/>
        <a:ln>
          <a:noFill/>
        </a:ln>
        <a:effectLst/>
      </c:spPr>
    </c:plotArea>
    <c:legend>
      <c:legendPos val="b"/>
      <c:legendEntry>
        <c:idx val="0"/>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uk-UA" dirty="0"/>
              <a:t> Контингент студентів у розрізі ОП з </a:t>
            </a:r>
            <a:r>
              <a:rPr lang="uk-UA" dirty="0">
                <a:solidFill>
                  <a:srgbClr val="FF0000"/>
                </a:solidFill>
              </a:rPr>
              <a:t>негативною</a:t>
            </a:r>
            <a:r>
              <a:rPr lang="uk-UA" dirty="0"/>
              <a:t> динамікою </a:t>
            </a:r>
            <a:endParaRPr lang="uk-UA" dirty="0" smtClean="0"/>
          </a:p>
          <a:p>
            <a:pPr>
              <a:defRPr/>
            </a:pPr>
            <a:r>
              <a:rPr lang="uk-UA" dirty="0" smtClean="0"/>
              <a:t>(</a:t>
            </a:r>
            <a:r>
              <a:rPr lang="uk-UA" dirty="0"/>
              <a:t>бакалавр, денна форма), </a:t>
            </a:r>
            <a:r>
              <a:rPr lang="uk-UA" dirty="0" smtClean="0"/>
              <a:t>2020-2023</a:t>
            </a:r>
            <a:endParaRPr lang="uk-UA"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plotArea>
      <c:layout>
        <c:manualLayout>
          <c:layoutTarget val="inner"/>
          <c:xMode val="edge"/>
          <c:yMode val="edge"/>
          <c:x val="0.49637270083837792"/>
          <c:y val="0.27022149977915733"/>
          <c:w val="0.46955402996138207"/>
          <c:h val="0.49392936692671002"/>
        </c:manualLayout>
      </c:layout>
      <c:barChart>
        <c:barDir val="bar"/>
        <c:grouping val="clustered"/>
        <c:varyColors val="0"/>
        <c:ser>
          <c:idx val="0"/>
          <c:order val="0"/>
          <c:tx>
            <c:strRef>
              <c:f>Лист1!$B$1</c:f>
              <c:strCache>
                <c:ptCount val="1"/>
                <c:pt idx="0">
                  <c:v>2020</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Лист1!$A$2:$A$7</c:f>
              <c:strCache>
                <c:ptCount val="3"/>
                <c:pt idx="0">
                  <c:v>Географія</c:v>
                </c:pt>
                <c:pt idx="1">
                  <c:v>Менеджмент туристичної індустрії</c:v>
                </c:pt>
                <c:pt idx="2">
                  <c:v>Міжнародний туризм</c:v>
                </c:pt>
              </c:strCache>
            </c:strRef>
          </c:cat>
          <c:val>
            <c:numRef>
              <c:f>Лист1!$B$2:$B$7</c:f>
              <c:numCache>
                <c:formatCode>General</c:formatCode>
                <c:ptCount val="6"/>
                <c:pt idx="0">
                  <c:v>70</c:v>
                </c:pt>
                <c:pt idx="1">
                  <c:v>74</c:v>
                </c:pt>
                <c:pt idx="2">
                  <c:v>174</c:v>
                </c:pt>
              </c:numCache>
            </c:numRef>
          </c:val>
          <c:extLst xmlns:c16r2="http://schemas.microsoft.com/office/drawing/2015/06/chart">
            <c:ext xmlns:c16="http://schemas.microsoft.com/office/drawing/2014/chart" uri="{C3380CC4-5D6E-409C-BE32-E72D297353CC}">
              <c16:uniqueId val="{00000000-0653-46D8-9BAE-963063D42DA2}"/>
            </c:ext>
          </c:extLst>
        </c:ser>
        <c:ser>
          <c:idx val="1"/>
          <c:order val="1"/>
          <c:tx>
            <c:strRef>
              <c:f>Лист1!$C$1</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Лист1!$A$2:$A$7</c:f>
              <c:strCache>
                <c:ptCount val="3"/>
                <c:pt idx="0">
                  <c:v>Географія</c:v>
                </c:pt>
                <c:pt idx="1">
                  <c:v>Менеджмент туристичної індустрії</c:v>
                </c:pt>
                <c:pt idx="2">
                  <c:v>Міжнародний туризм</c:v>
                </c:pt>
              </c:strCache>
            </c:strRef>
          </c:cat>
          <c:val>
            <c:numRef>
              <c:f>Лист1!$C$2:$C$7</c:f>
              <c:numCache>
                <c:formatCode>General</c:formatCode>
                <c:ptCount val="6"/>
                <c:pt idx="0">
                  <c:v>30</c:v>
                </c:pt>
                <c:pt idx="1">
                  <c:v>50</c:v>
                </c:pt>
                <c:pt idx="2">
                  <c:v>100</c:v>
                </c:pt>
              </c:numCache>
            </c:numRef>
          </c:val>
          <c:extLst xmlns:c16r2="http://schemas.microsoft.com/office/drawing/2015/06/chart">
            <c:ext xmlns:c16="http://schemas.microsoft.com/office/drawing/2014/chart" uri="{C3380CC4-5D6E-409C-BE32-E72D297353CC}">
              <c16:uniqueId val="{00000001-0653-46D8-9BAE-963063D42DA2}"/>
            </c:ext>
          </c:extLst>
        </c:ser>
        <c:ser>
          <c:idx val="2"/>
          <c:order val="2"/>
          <c:tx>
            <c:strRef>
              <c:f>Лист1!$D$1</c:f>
              <c:strCache>
                <c:ptCount val="1"/>
                <c:pt idx="0">
                  <c:v>Столбец1</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Лист1!$A$2:$A$7</c:f>
              <c:strCache>
                <c:ptCount val="3"/>
                <c:pt idx="0">
                  <c:v>Географія</c:v>
                </c:pt>
                <c:pt idx="1">
                  <c:v>Менеджмент туристичної індустрії</c:v>
                </c:pt>
                <c:pt idx="2">
                  <c:v>Міжнародний туризм</c:v>
                </c:pt>
              </c:strCache>
            </c:strRef>
          </c:cat>
          <c:val>
            <c:numRef>
              <c:f>Лист1!$D$2:$D$7</c:f>
              <c:numCache>
                <c:formatCode>General</c:formatCode>
                <c:ptCount val="6"/>
              </c:numCache>
            </c:numRef>
          </c:val>
          <c:extLst xmlns:c16r2="http://schemas.microsoft.com/office/drawing/2015/06/chart">
            <c:ext xmlns:c16="http://schemas.microsoft.com/office/drawing/2014/chart" uri="{C3380CC4-5D6E-409C-BE32-E72D297353CC}">
              <c16:uniqueId val="{00000002-0653-46D8-9BAE-963063D42DA2}"/>
            </c:ext>
          </c:extLst>
        </c:ser>
        <c:dLbls>
          <c:dLblPos val="inEnd"/>
          <c:showLegendKey val="0"/>
          <c:showVal val="1"/>
          <c:showCatName val="0"/>
          <c:showSerName val="0"/>
          <c:showPercent val="0"/>
          <c:showBubbleSize val="0"/>
        </c:dLbls>
        <c:gapWidth val="65"/>
        <c:axId val="431147736"/>
        <c:axId val="431148128"/>
      </c:barChart>
      <c:catAx>
        <c:axId val="43114773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ru-RU"/>
          </a:p>
        </c:txPr>
        <c:crossAx val="431148128"/>
        <c:crosses val="autoZero"/>
        <c:auto val="1"/>
        <c:lblAlgn val="ctr"/>
        <c:lblOffset val="100"/>
        <c:noMultiLvlLbl val="0"/>
      </c:catAx>
      <c:valAx>
        <c:axId val="43114812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ru-RU"/>
          </a:p>
        </c:txPr>
        <c:crossAx val="431147736"/>
        <c:crosses val="autoZero"/>
        <c:crossBetween val="between"/>
      </c:valAx>
      <c:spPr>
        <a:noFill/>
        <a:ln>
          <a:noFill/>
        </a:ln>
        <a:effectLst/>
      </c:spPr>
    </c:plotArea>
    <c:legend>
      <c:legendPos val="b"/>
      <c:legendEntry>
        <c:idx val="0"/>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200" b="1" i="0" u="none" strike="noStrike" kern="1200" baseline="0">
                <a:solidFill>
                  <a:prstClr val="black">
                    <a:lumMod val="75000"/>
                    <a:lumOff val="25000"/>
                  </a:prstClr>
                </a:solidFill>
                <a:latin typeface="+mn-lt"/>
                <a:ea typeface="+mn-ea"/>
                <a:cs typeface="+mn-cs"/>
              </a:defRPr>
            </a:pPr>
            <a:r>
              <a:rPr lang="uk-UA" dirty="0"/>
              <a:t> Контингент студентів у розрізі ОП з </a:t>
            </a:r>
            <a:r>
              <a:rPr lang="uk-UA" dirty="0">
                <a:solidFill>
                  <a:srgbClr val="FF0000"/>
                </a:solidFill>
              </a:rPr>
              <a:t>позитивною</a:t>
            </a:r>
            <a:r>
              <a:rPr lang="uk-UA" dirty="0"/>
              <a:t> динамікою </a:t>
            </a:r>
            <a:r>
              <a:rPr lang="uk-UA" sz="2200" b="1" i="0" baseline="0" dirty="0" smtClean="0">
                <a:effectLst/>
              </a:rPr>
              <a:t>- </a:t>
            </a:r>
            <a:r>
              <a:rPr lang="uk-UA" sz="2200" b="1" i="0" baseline="0" dirty="0" smtClean="0">
                <a:solidFill>
                  <a:srgbClr val="FF0000"/>
                </a:solidFill>
                <a:effectLst/>
              </a:rPr>
              <a:t>всі ОП</a:t>
            </a:r>
            <a:endParaRPr lang="uk-UA" sz="2200" dirty="0" smtClean="0">
              <a:solidFill>
                <a:srgbClr val="FF0000"/>
              </a:solidFill>
            </a:endParaRPr>
          </a:p>
          <a:p>
            <a:pPr marL="0" marR="0" indent="0" algn="ctr" defTabSz="914400" rtl="0" eaLnBrk="1" fontAlgn="auto" latinLnBrk="0" hangingPunct="1">
              <a:lnSpc>
                <a:spcPct val="100000"/>
              </a:lnSpc>
              <a:spcBef>
                <a:spcPts val="0"/>
              </a:spcBef>
              <a:spcAft>
                <a:spcPts val="0"/>
              </a:spcAft>
              <a:buClrTx/>
              <a:buSzTx/>
              <a:buFontTx/>
              <a:buNone/>
              <a:tabLst/>
              <a:defRPr>
                <a:solidFill>
                  <a:prstClr val="black">
                    <a:lumMod val="75000"/>
                    <a:lumOff val="25000"/>
                  </a:prstClr>
                </a:solidFill>
              </a:defRPr>
            </a:pPr>
            <a:r>
              <a:rPr lang="uk-UA" dirty="0" smtClean="0"/>
              <a:t>(</a:t>
            </a:r>
            <a:r>
              <a:rPr lang="uk-UA" dirty="0"/>
              <a:t>магістр, денна форма), </a:t>
            </a:r>
            <a:r>
              <a:rPr lang="uk-UA" dirty="0" smtClean="0"/>
              <a:t>2020-2023</a:t>
            </a:r>
            <a:endParaRPr lang="uk-UA" dirty="0"/>
          </a:p>
        </c:rich>
      </c:tx>
      <c:layout>
        <c:manualLayout>
          <c:xMode val="edge"/>
          <c:yMode val="edge"/>
          <c:x val="0.16380677275436545"/>
          <c:y val="1.2905070168355277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2200" b="1" i="0" u="none" strike="noStrike" kern="1200" baseline="0">
              <a:solidFill>
                <a:prstClr val="black">
                  <a:lumMod val="75000"/>
                  <a:lumOff val="25000"/>
                </a:prstClr>
              </a:solidFill>
              <a:latin typeface="+mn-lt"/>
              <a:ea typeface="+mn-ea"/>
              <a:cs typeface="+mn-cs"/>
            </a:defRPr>
          </a:pPr>
          <a:endParaRPr lang="ru-RU"/>
        </a:p>
      </c:txPr>
    </c:title>
    <c:autoTitleDeleted val="0"/>
    <c:plotArea>
      <c:layout/>
      <c:barChart>
        <c:barDir val="bar"/>
        <c:grouping val="clustered"/>
        <c:varyColors val="0"/>
        <c:ser>
          <c:idx val="0"/>
          <c:order val="0"/>
          <c:tx>
            <c:strRef>
              <c:f>Лист1!$B$1</c:f>
              <c:strCache>
                <c:ptCount val="1"/>
                <c:pt idx="0">
                  <c:v>2020</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Лист1!$A$2:$A$8</c:f>
              <c:strCache>
                <c:ptCount val="7"/>
                <c:pt idx="0">
                  <c:v>Географія</c:v>
                </c:pt>
                <c:pt idx="1">
                  <c:v>Менеджмент туристичної індустрії</c:v>
                </c:pt>
                <c:pt idx="2">
                  <c:v>Регіональний розвиток і просторове планування</c:v>
                </c:pt>
                <c:pt idx="3">
                  <c:v>Середня освіта</c:v>
                </c:pt>
                <c:pt idx="4">
                  <c:v>Гідрологія</c:v>
                </c:pt>
                <c:pt idx="5">
                  <c:v>Землеустрій та кадастр</c:v>
                </c:pt>
                <c:pt idx="6">
                  <c:v>Туризмознавство</c:v>
                </c:pt>
              </c:strCache>
            </c:strRef>
          </c:cat>
          <c:val>
            <c:numRef>
              <c:f>Лист1!$B$2:$B$8</c:f>
              <c:numCache>
                <c:formatCode>General</c:formatCode>
                <c:ptCount val="7"/>
                <c:pt idx="0">
                  <c:v>10</c:v>
                </c:pt>
                <c:pt idx="1">
                  <c:v>12</c:v>
                </c:pt>
                <c:pt idx="2">
                  <c:v>6</c:v>
                </c:pt>
                <c:pt idx="3">
                  <c:v>32</c:v>
                </c:pt>
                <c:pt idx="4">
                  <c:v>18</c:v>
                </c:pt>
                <c:pt idx="5">
                  <c:v>25</c:v>
                </c:pt>
                <c:pt idx="6">
                  <c:v>24</c:v>
                </c:pt>
              </c:numCache>
            </c:numRef>
          </c:val>
          <c:extLst xmlns:c16r2="http://schemas.microsoft.com/office/drawing/2015/06/chart">
            <c:ext xmlns:c16="http://schemas.microsoft.com/office/drawing/2014/chart" uri="{C3380CC4-5D6E-409C-BE32-E72D297353CC}">
              <c16:uniqueId val="{00000000-0653-46D8-9BAE-963063D42DA2}"/>
            </c:ext>
          </c:extLst>
        </c:ser>
        <c:ser>
          <c:idx val="1"/>
          <c:order val="1"/>
          <c:tx>
            <c:strRef>
              <c:f>Лист1!$C$1</c:f>
              <c:strCache>
                <c:ptCount val="1"/>
                <c:pt idx="0">
                  <c:v>2023</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Лист1!$A$2:$A$8</c:f>
              <c:strCache>
                <c:ptCount val="7"/>
                <c:pt idx="0">
                  <c:v>Географія</c:v>
                </c:pt>
                <c:pt idx="1">
                  <c:v>Менеджмент туристичної індустрії</c:v>
                </c:pt>
                <c:pt idx="2">
                  <c:v>Регіональний розвиток і просторове планування</c:v>
                </c:pt>
                <c:pt idx="3">
                  <c:v>Середня освіта</c:v>
                </c:pt>
                <c:pt idx="4">
                  <c:v>Гідрологія</c:v>
                </c:pt>
                <c:pt idx="5">
                  <c:v>Землеустрій та кадастр</c:v>
                </c:pt>
                <c:pt idx="6">
                  <c:v>Туризмознавство</c:v>
                </c:pt>
              </c:strCache>
            </c:strRef>
          </c:cat>
          <c:val>
            <c:numRef>
              <c:f>Лист1!$C$2:$C$8</c:f>
              <c:numCache>
                <c:formatCode>General</c:formatCode>
                <c:ptCount val="7"/>
                <c:pt idx="0">
                  <c:v>15</c:v>
                </c:pt>
                <c:pt idx="1">
                  <c:v>23</c:v>
                </c:pt>
                <c:pt idx="2">
                  <c:v>48</c:v>
                </c:pt>
                <c:pt idx="3">
                  <c:v>41</c:v>
                </c:pt>
                <c:pt idx="4">
                  <c:v>46</c:v>
                </c:pt>
                <c:pt idx="5">
                  <c:v>38</c:v>
                </c:pt>
                <c:pt idx="6">
                  <c:v>53</c:v>
                </c:pt>
              </c:numCache>
            </c:numRef>
          </c:val>
          <c:extLst xmlns:c16r2="http://schemas.microsoft.com/office/drawing/2015/06/chart">
            <c:ext xmlns:c16="http://schemas.microsoft.com/office/drawing/2014/chart" uri="{C3380CC4-5D6E-409C-BE32-E72D297353CC}">
              <c16:uniqueId val="{00000001-0653-46D8-9BAE-963063D42DA2}"/>
            </c:ext>
          </c:extLst>
        </c:ser>
        <c:ser>
          <c:idx val="2"/>
          <c:order val="2"/>
          <c:tx>
            <c:strRef>
              <c:f>Лист1!$D$1</c:f>
              <c:strCache>
                <c:ptCount val="1"/>
                <c:pt idx="0">
                  <c:v>Столбец1</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Лист1!$A$2:$A$8</c:f>
              <c:strCache>
                <c:ptCount val="7"/>
                <c:pt idx="0">
                  <c:v>Географія</c:v>
                </c:pt>
                <c:pt idx="1">
                  <c:v>Менеджмент туристичної індустрії</c:v>
                </c:pt>
                <c:pt idx="2">
                  <c:v>Регіональний розвиток і просторове планування</c:v>
                </c:pt>
                <c:pt idx="3">
                  <c:v>Середня освіта</c:v>
                </c:pt>
                <c:pt idx="4">
                  <c:v>Гідрологія</c:v>
                </c:pt>
                <c:pt idx="5">
                  <c:v>Землеустрій та кадастр</c:v>
                </c:pt>
                <c:pt idx="6">
                  <c:v>Туризмознавство</c:v>
                </c:pt>
              </c:strCache>
            </c:strRef>
          </c:cat>
          <c:val>
            <c:numRef>
              <c:f>Лист1!$D$2:$D$8</c:f>
              <c:numCache>
                <c:formatCode>General</c:formatCode>
                <c:ptCount val="7"/>
              </c:numCache>
            </c:numRef>
          </c:val>
          <c:extLst xmlns:c16r2="http://schemas.microsoft.com/office/drawing/2015/06/chart">
            <c:ext xmlns:c16="http://schemas.microsoft.com/office/drawing/2014/chart" uri="{C3380CC4-5D6E-409C-BE32-E72D297353CC}">
              <c16:uniqueId val="{00000002-0653-46D8-9BAE-963063D42DA2}"/>
            </c:ext>
          </c:extLst>
        </c:ser>
        <c:dLbls>
          <c:dLblPos val="inEnd"/>
          <c:showLegendKey val="0"/>
          <c:showVal val="1"/>
          <c:showCatName val="0"/>
          <c:showSerName val="0"/>
          <c:showPercent val="0"/>
          <c:showBubbleSize val="0"/>
        </c:dLbls>
        <c:gapWidth val="65"/>
        <c:axId val="432983400"/>
        <c:axId val="432986536"/>
      </c:barChart>
      <c:catAx>
        <c:axId val="43298340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ru-RU"/>
          </a:p>
        </c:txPr>
        <c:crossAx val="432986536"/>
        <c:crosses val="autoZero"/>
        <c:auto val="1"/>
        <c:lblAlgn val="l"/>
        <c:lblOffset val="100"/>
        <c:noMultiLvlLbl val="0"/>
      </c:catAx>
      <c:valAx>
        <c:axId val="43298653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ru-RU"/>
          </a:p>
        </c:txPr>
        <c:crossAx val="432983400"/>
        <c:crosses val="autoZero"/>
        <c:crossBetween val="between"/>
      </c:valAx>
      <c:spPr>
        <a:noFill/>
        <a:ln>
          <a:noFill/>
        </a:ln>
        <a:effectLst/>
      </c:spPr>
    </c:plotArea>
    <c:legend>
      <c:legendPos val="b"/>
      <c:legendEntry>
        <c:idx val="0"/>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0048063591829191"/>
          <c:y val="3.545871944099685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Times New Roman" pitchFamily="18" charset="0"/>
              <a:ea typeface="+mn-ea"/>
              <a:cs typeface="Times New Roman" pitchFamily="18" charset="0"/>
            </a:defRPr>
          </a:pPr>
          <a:endParaRPr lang="ru-RU"/>
        </a:p>
      </c:txPr>
    </c:title>
    <c:autoTitleDeleted val="0"/>
    <c:plotArea>
      <c:layout/>
      <c:pieChart>
        <c:varyColors val="1"/>
        <c:ser>
          <c:idx val="0"/>
          <c:order val="0"/>
          <c:tx>
            <c:strRef>
              <c:f>Лист1!$B$1</c:f>
              <c:strCache>
                <c:ptCount val="1"/>
                <c:pt idx="0">
                  <c:v>Групи</c:v>
                </c:pt>
              </c:strCache>
            </c:strRef>
          </c:tx>
          <c:explosion val="3"/>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986-4A18-B90C-CF9B05F6B1E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AB47-4742-A722-7350A21753A5}"/>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Лист1!$A$2:$A$3</c:f>
              <c:strCache>
                <c:ptCount val="2"/>
                <c:pt idx="0">
                  <c:v>Малочисельні</c:v>
                </c:pt>
                <c:pt idx="1">
                  <c:v>Укомплектовані</c:v>
                </c:pt>
              </c:strCache>
            </c:strRef>
          </c:cat>
          <c:val>
            <c:numRef>
              <c:f>Лист1!$B$2:$B$3</c:f>
              <c:numCache>
                <c:formatCode>General</c:formatCode>
                <c:ptCount val="2"/>
                <c:pt idx="0">
                  <c:v>11</c:v>
                </c:pt>
                <c:pt idx="1">
                  <c:v>58</c:v>
                </c:pt>
              </c:numCache>
            </c:numRef>
          </c:val>
          <c:extLst xmlns:c16r2="http://schemas.microsoft.com/office/drawing/2015/06/chart">
            <c:ext xmlns:c16="http://schemas.microsoft.com/office/drawing/2014/chart" uri="{C3380CC4-5D6E-409C-BE32-E72D297353CC}">
              <c16:uniqueId val="{00000000-AB47-4742-A722-7350A21753A5}"/>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rgbClr val="002060"/>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FBF63-FE48-4FE9-8918-3B4515879C9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DD328BF1-8F4A-432C-8C95-F4AF4DE5F7FD}">
      <dgm:prSet phldrT="[Текст]"/>
      <dgm:spPr/>
      <dgm:t>
        <a:bodyPr/>
        <a:lstStyle/>
        <a:p>
          <a:r>
            <a:rPr lang="ru-RU" b="1" dirty="0" err="1" smtClean="0">
              <a:latin typeface="Times New Roman" pitchFamily="18" charset="0"/>
              <a:cs typeface="Times New Roman" pitchFamily="18" charset="0"/>
            </a:rPr>
            <a:t>Сильні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сторони</a:t>
          </a:r>
          <a:endParaRPr lang="ru-RU" b="1" dirty="0">
            <a:latin typeface="Times New Roman" pitchFamily="18" charset="0"/>
            <a:cs typeface="Times New Roman" pitchFamily="18" charset="0"/>
          </a:endParaRPr>
        </a:p>
      </dgm:t>
    </dgm:pt>
    <dgm:pt modelId="{C6209025-0BE4-4F82-8A8A-17CAFA178F23}" type="parTrans" cxnId="{4BBE5AA2-3389-47CA-BA62-12A68811F490}">
      <dgm:prSet/>
      <dgm:spPr/>
      <dgm:t>
        <a:bodyPr/>
        <a:lstStyle/>
        <a:p>
          <a:endParaRPr lang="ru-RU">
            <a:latin typeface="Times New Roman" pitchFamily="18" charset="0"/>
            <a:cs typeface="Times New Roman" pitchFamily="18" charset="0"/>
          </a:endParaRPr>
        </a:p>
      </dgm:t>
    </dgm:pt>
    <dgm:pt modelId="{D897F525-9850-4F8A-8588-AE63162B4F9A}" type="sibTrans" cxnId="{4BBE5AA2-3389-47CA-BA62-12A68811F490}">
      <dgm:prSet/>
      <dgm:spPr/>
      <dgm:t>
        <a:bodyPr/>
        <a:lstStyle/>
        <a:p>
          <a:endParaRPr lang="ru-RU">
            <a:latin typeface="Times New Roman" pitchFamily="18" charset="0"/>
            <a:cs typeface="Times New Roman" pitchFamily="18" charset="0"/>
          </a:endParaRPr>
        </a:p>
      </dgm:t>
    </dgm:pt>
    <dgm:pt modelId="{1164BFF7-2977-4BE8-9131-228B3DB18CB6}">
      <dgm:prSet phldrT="[Текст]" custT="1"/>
      <dgm:spPr/>
      <dgm:t>
        <a:bodyPr/>
        <a:lstStyle/>
        <a:p>
          <a:r>
            <a:rPr lang="uk-UA" sz="1600" dirty="0" smtClean="0">
              <a:latin typeface="Times New Roman" panose="02020603050405020304" pitchFamily="18" charset="0"/>
              <a:cs typeface="Times New Roman" panose="02020603050405020304" pitchFamily="18" charset="0"/>
            </a:rPr>
            <a:t>Склад </a:t>
          </a:r>
          <a:r>
            <a:rPr lang="uk-UA" sz="1600" dirty="0" err="1" smtClean="0">
              <a:latin typeface="Times New Roman" panose="02020603050405020304" pitchFamily="18" charset="0"/>
              <a:cs typeface="Times New Roman" panose="02020603050405020304" pitchFamily="18" charset="0"/>
            </a:rPr>
            <a:t>проєктних</a:t>
          </a:r>
          <a:r>
            <a:rPr lang="uk-UA" sz="1600" dirty="0" smtClean="0">
              <a:latin typeface="Times New Roman" panose="02020603050405020304" pitchFamily="18" charset="0"/>
              <a:cs typeface="Times New Roman" panose="02020603050405020304" pitchFamily="18" charset="0"/>
            </a:rPr>
            <a:t> груп та груп забезпечення спеціальностей в основному  відповідає «Ліцензійним вимогам провадження освітньої діяльності» та «Положенню про акредитації освітніх програм»</a:t>
          </a:r>
          <a:endParaRPr lang="ru-RU" sz="1600" b="1" dirty="0">
            <a:latin typeface="Times New Roman" pitchFamily="18" charset="0"/>
            <a:cs typeface="Times New Roman" pitchFamily="18" charset="0"/>
          </a:endParaRPr>
        </a:p>
      </dgm:t>
    </dgm:pt>
    <dgm:pt modelId="{D023B9CC-500F-405C-BA99-64D83477E53E}" type="parTrans" cxnId="{EF7F1512-9564-4764-BF3C-75EFF7B04BC7}">
      <dgm:prSet/>
      <dgm:spPr/>
      <dgm:t>
        <a:bodyPr/>
        <a:lstStyle/>
        <a:p>
          <a:endParaRPr lang="ru-RU">
            <a:latin typeface="Times New Roman" pitchFamily="18" charset="0"/>
            <a:cs typeface="Times New Roman" pitchFamily="18" charset="0"/>
          </a:endParaRPr>
        </a:p>
      </dgm:t>
    </dgm:pt>
    <dgm:pt modelId="{EC3B953D-D9EB-4695-AFC4-19A3FE27C13E}" type="sibTrans" cxnId="{EF7F1512-9564-4764-BF3C-75EFF7B04BC7}">
      <dgm:prSet/>
      <dgm:spPr/>
      <dgm:t>
        <a:bodyPr/>
        <a:lstStyle/>
        <a:p>
          <a:endParaRPr lang="ru-RU">
            <a:latin typeface="Times New Roman" pitchFamily="18" charset="0"/>
            <a:cs typeface="Times New Roman" pitchFamily="18" charset="0"/>
          </a:endParaRPr>
        </a:p>
      </dgm:t>
    </dgm:pt>
    <dgm:pt modelId="{B841F0FA-8C61-4B2B-A0B4-700C4AB75DBE}">
      <dgm:prSet phldrT="[Текст]" custT="1"/>
      <dgm:spPr/>
      <dgm:t>
        <a:bodyPr/>
        <a:lstStyle/>
        <a:p>
          <a:r>
            <a:rPr lang="ru-RU" sz="1600" b="0" dirty="0" err="1" smtClean="0">
              <a:latin typeface="Times New Roman" pitchFamily="18" charset="0"/>
              <a:cs typeface="Times New Roman" pitchFamily="18" charset="0"/>
            </a:rPr>
            <a:t>Відповідність</a:t>
          </a:r>
          <a:r>
            <a:rPr lang="ru-RU" sz="1600" b="0" dirty="0" smtClean="0">
              <a:latin typeface="Times New Roman" pitchFamily="18" charset="0"/>
              <a:cs typeface="Times New Roman" pitchFamily="18" charset="0"/>
            </a:rPr>
            <a:t> ОП потребам ринку та </a:t>
          </a:r>
          <a:r>
            <a:rPr lang="ru-RU" sz="1600" b="0" dirty="0" err="1" smtClean="0">
              <a:latin typeface="Times New Roman" pitchFamily="18" charset="0"/>
              <a:cs typeface="Times New Roman" pitchFamily="18" charset="0"/>
            </a:rPr>
            <a:t>спрямованість</a:t>
          </a:r>
          <a:r>
            <a:rPr lang="ru-RU" sz="1600" b="0" dirty="0" smtClean="0">
              <a:latin typeface="Times New Roman" pitchFamily="18" charset="0"/>
              <a:cs typeface="Times New Roman" pitchFamily="18" charset="0"/>
            </a:rPr>
            <a:t> на </a:t>
          </a:r>
          <a:r>
            <a:rPr lang="ru-RU" sz="1600" b="0" dirty="0" err="1" smtClean="0">
              <a:latin typeface="Times New Roman" pitchFamily="18" charset="0"/>
              <a:cs typeface="Times New Roman" pitchFamily="18" charset="0"/>
            </a:rPr>
            <a:t>унікальність</a:t>
          </a:r>
          <a:r>
            <a:rPr lang="ru-RU" sz="1600" b="0" dirty="0" smtClean="0">
              <a:latin typeface="Times New Roman" pitchFamily="18" charset="0"/>
              <a:cs typeface="Times New Roman" pitchFamily="18" charset="0"/>
            </a:rPr>
            <a:t> </a:t>
          </a:r>
          <a:r>
            <a:rPr lang="ru-RU" sz="1600" b="0" dirty="0" err="1" smtClean="0">
              <a:latin typeface="Times New Roman" pitchFamily="18" charset="0"/>
              <a:cs typeface="Times New Roman" pitchFamily="18" charset="0"/>
            </a:rPr>
            <a:t>програм</a:t>
          </a:r>
          <a:r>
            <a:rPr lang="ru-RU" sz="1600" b="0" dirty="0" smtClean="0">
              <a:latin typeface="Times New Roman" pitchFamily="18" charset="0"/>
              <a:cs typeface="Times New Roman" pitchFamily="18" charset="0"/>
            </a:rPr>
            <a:t> і </a:t>
          </a:r>
          <a:r>
            <a:rPr lang="ru-RU" sz="1600" b="0" dirty="0" err="1" smtClean="0">
              <a:latin typeface="Times New Roman" pitchFamily="18" charset="0"/>
              <a:cs typeface="Times New Roman" pitchFamily="18" charset="0"/>
            </a:rPr>
            <a:t>індивідуальну</a:t>
          </a:r>
          <a:r>
            <a:rPr lang="ru-RU" sz="1600" b="0" dirty="0" smtClean="0">
              <a:latin typeface="Times New Roman" pitchFamily="18" charset="0"/>
              <a:cs typeface="Times New Roman" pitchFamily="18" charset="0"/>
            </a:rPr>
            <a:t> </a:t>
          </a:r>
          <a:r>
            <a:rPr lang="ru-RU" sz="1600" b="0" dirty="0" err="1" smtClean="0">
              <a:latin typeface="Times New Roman" pitchFamily="18" charset="0"/>
              <a:cs typeface="Times New Roman" pitchFamily="18" charset="0"/>
            </a:rPr>
            <a:t>освітню</a:t>
          </a:r>
          <a:r>
            <a:rPr lang="ru-RU" sz="1600" b="0" dirty="0" smtClean="0">
              <a:latin typeface="Times New Roman" pitchFamily="18" charset="0"/>
              <a:cs typeface="Times New Roman" pitchFamily="18" charset="0"/>
            </a:rPr>
            <a:t> </a:t>
          </a:r>
          <a:r>
            <a:rPr lang="ru-RU" sz="1600" b="0" dirty="0" err="1" smtClean="0">
              <a:latin typeface="Times New Roman" pitchFamily="18" charset="0"/>
              <a:cs typeface="Times New Roman" pitchFamily="18" charset="0"/>
            </a:rPr>
            <a:t>траєкторію</a:t>
          </a:r>
          <a:endParaRPr lang="ru-RU" sz="1600" b="0" dirty="0">
            <a:latin typeface="Times New Roman" pitchFamily="18" charset="0"/>
            <a:cs typeface="Times New Roman" pitchFamily="18" charset="0"/>
          </a:endParaRPr>
        </a:p>
      </dgm:t>
    </dgm:pt>
    <dgm:pt modelId="{99ACDB67-4462-4A32-880A-FC9A5D9D27A5}" type="parTrans" cxnId="{500AC2D0-E324-45AB-B9BC-4C10CB1CDD5A}">
      <dgm:prSet/>
      <dgm:spPr/>
      <dgm:t>
        <a:bodyPr/>
        <a:lstStyle/>
        <a:p>
          <a:endParaRPr lang="ru-RU">
            <a:latin typeface="Times New Roman" pitchFamily="18" charset="0"/>
            <a:cs typeface="Times New Roman" pitchFamily="18" charset="0"/>
          </a:endParaRPr>
        </a:p>
      </dgm:t>
    </dgm:pt>
    <dgm:pt modelId="{A597FEB9-EAB4-47E9-ACF1-65F034AE312A}" type="sibTrans" cxnId="{500AC2D0-E324-45AB-B9BC-4C10CB1CDD5A}">
      <dgm:prSet/>
      <dgm:spPr/>
      <dgm:t>
        <a:bodyPr/>
        <a:lstStyle/>
        <a:p>
          <a:endParaRPr lang="ru-RU">
            <a:latin typeface="Times New Roman" pitchFamily="18" charset="0"/>
            <a:cs typeface="Times New Roman" pitchFamily="18" charset="0"/>
          </a:endParaRPr>
        </a:p>
      </dgm:t>
    </dgm:pt>
    <dgm:pt modelId="{C94C601D-F0C7-4A90-AF25-BF339E9F29DA}">
      <dgm:prSet phldrT="[Текст]"/>
      <dgm:spPr/>
      <dgm:t>
        <a:bodyPr/>
        <a:lstStyle/>
        <a:p>
          <a:r>
            <a:rPr lang="ru-RU" b="1" dirty="0" smtClean="0">
              <a:latin typeface="Times New Roman" pitchFamily="18" charset="0"/>
              <a:cs typeface="Times New Roman" pitchFamily="18" charset="0"/>
            </a:rPr>
            <a:t>Рекомендації</a:t>
          </a:r>
          <a:endParaRPr lang="ru-RU" b="1" dirty="0">
            <a:latin typeface="Times New Roman" pitchFamily="18" charset="0"/>
            <a:cs typeface="Times New Roman" pitchFamily="18" charset="0"/>
          </a:endParaRPr>
        </a:p>
      </dgm:t>
    </dgm:pt>
    <dgm:pt modelId="{723209FE-EE6C-4A14-9B97-47307D06F395}" type="parTrans" cxnId="{25A3D75B-F101-4275-A528-46ED9523D77C}">
      <dgm:prSet/>
      <dgm:spPr/>
      <dgm:t>
        <a:bodyPr/>
        <a:lstStyle/>
        <a:p>
          <a:endParaRPr lang="ru-RU">
            <a:latin typeface="Times New Roman" pitchFamily="18" charset="0"/>
            <a:cs typeface="Times New Roman" pitchFamily="18" charset="0"/>
          </a:endParaRPr>
        </a:p>
      </dgm:t>
    </dgm:pt>
    <dgm:pt modelId="{D7A36011-B287-408E-9A57-32F6ADC1DEB8}" type="sibTrans" cxnId="{25A3D75B-F101-4275-A528-46ED9523D77C}">
      <dgm:prSet/>
      <dgm:spPr/>
      <dgm:t>
        <a:bodyPr/>
        <a:lstStyle/>
        <a:p>
          <a:endParaRPr lang="ru-RU">
            <a:latin typeface="Times New Roman" pitchFamily="18" charset="0"/>
            <a:cs typeface="Times New Roman" pitchFamily="18" charset="0"/>
          </a:endParaRPr>
        </a:p>
      </dgm:t>
    </dgm:pt>
    <dgm:pt modelId="{390F0E77-1CF3-4F76-BDDB-3B4DBE243C2A}">
      <dgm:prSet phldrT="[Текст]" custT="1"/>
      <dgm:spPr/>
      <dgm:t>
        <a:bodyPr/>
        <a:lstStyle/>
        <a:p>
          <a:r>
            <a:rPr lang="uk-UA" sz="1600" dirty="0" smtClean="0">
              <a:latin typeface="Times New Roman" panose="02020603050405020304" pitchFamily="18" charset="0"/>
              <a:cs typeface="Times New Roman" panose="02020603050405020304" pitchFamily="18" charset="0"/>
            </a:rPr>
            <a:t>Покращити навчально-методичне наповнення  бази електронного навчання на платформі </a:t>
          </a:r>
          <a:r>
            <a:rPr lang="en-US" sz="1600" i="1" dirty="0" smtClean="0">
              <a:latin typeface="Times New Roman" panose="02020603050405020304" pitchFamily="18" charset="0"/>
              <a:cs typeface="Times New Roman" panose="02020603050405020304" pitchFamily="18" charset="0"/>
            </a:rPr>
            <a:t>Moodle</a:t>
          </a:r>
          <a:endParaRPr lang="ru-RU" sz="1600" b="1" dirty="0">
            <a:latin typeface="Times New Roman" pitchFamily="18" charset="0"/>
            <a:cs typeface="Times New Roman" pitchFamily="18" charset="0"/>
          </a:endParaRPr>
        </a:p>
      </dgm:t>
    </dgm:pt>
    <dgm:pt modelId="{12A8FF5E-4A7B-4CAB-90AC-65DF82B710E4}" type="parTrans" cxnId="{B14FB446-7D05-413C-AC63-A1C15DA0C593}">
      <dgm:prSet/>
      <dgm:spPr/>
      <dgm:t>
        <a:bodyPr/>
        <a:lstStyle/>
        <a:p>
          <a:endParaRPr lang="ru-RU">
            <a:latin typeface="Times New Roman" pitchFamily="18" charset="0"/>
            <a:cs typeface="Times New Roman" pitchFamily="18" charset="0"/>
          </a:endParaRPr>
        </a:p>
      </dgm:t>
    </dgm:pt>
    <dgm:pt modelId="{4DA44D3A-5D27-49ED-9251-8BDA65501455}" type="sibTrans" cxnId="{B14FB446-7D05-413C-AC63-A1C15DA0C593}">
      <dgm:prSet/>
      <dgm:spPr/>
      <dgm:t>
        <a:bodyPr/>
        <a:lstStyle/>
        <a:p>
          <a:endParaRPr lang="ru-RU">
            <a:latin typeface="Times New Roman" pitchFamily="18" charset="0"/>
            <a:cs typeface="Times New Roman" pitchFamily="18" charset="0"/>
          </a:endParaRPr>
        </a:p>
      </dgm:t>
    </dgm:pt>
    <dgm:pt modelId="{FF88BB7F-8CE3-4969-8E76-94C2085442AF}">
      <dgm:prSet phldrT="[Текст]" custT="1"/>
      <dgm:spPr/>
      <dgm:t>
        <a:bodyPr/>
        <a:lstStyle/>
        <a:p>
          <a:r>
            <a:rPr lang="ru-RU" sz="1600" b="0" dirty="0" err="1" smtClean="0">
              <a:latin typeface="Times New Roman" pitchFamily="18" charset="0"/>
              <a:cs typeface="Times New Roman" pitchFamily="18" charset="0"/>
            </a:rPr>
            <a:t>Регулярне</a:t>
          </a:r>
          <a:r>
            <a:rPr lang="ru-RU" sz="1600" b="0" dirty="0" smtClean="0">
              <a:latin typeface="Times New Roman" pitchFamily="18" charset="0"/>
              <a:cs typeface="Times New Roman" pitchFamily="18" charset="0"/>
            </a:rPr>
            <a:t> </a:t>
          </a:r>
          <a:r>
            <a:rPr lang="ru-RU" sz="1600" b="0" dirty="0" err="1" smtClean="0">
              <a:latin typeface="Times New Roman" pitchFamily="18" charset="0"/>
              <a:cs typeface="Times New Roman" pitchFamily="18" charset="0"/>
            </a:rPr>
            <a:t>оновлення</a:t>
          </a:r>
          <a:r>
            <a:rPr lang="ru-RU" sz="1600" b="0" dirty="0" smtClean="0">
              <a:latin typeface="Times New Roman" pitchFamily="18" charset="0"/>
              <a:cs typeface="Times New Roman" pitchFamily="18" charset="0"/>
            </a:rPr>
            <a:t> </a:t>
          </a:r>
          <a:r>
            <a:rPr lang="ru-RU" sz="1600" b="0" dirty="0" err="1" smtClean="0">
              <a:latin typeface="Times New Roman" pitchFamily="18" charset="0"/>
              <a:cs typeface="Times New Roman" pitchFamily="18" charset="0"/>
            </a:rPr>
            <a:t>силабусів</a:t>
          </a:r>
          <a:r>
            <a:rPr lang="ru-RU" sz="1600" b="0" dirty="0" smtClean="0">
              <a:latin typeface="Times New Roman" pitchFamily="18" charset="0"/>
              <a:cs typeface="Times New Roman" pitchFamily="18" charset="0"/>
            </a:rPr>
            <a:t> та </a:t>
          </a:r>
          <a:r>
            <a:rPr lang="ru-RU" sz="1600" b="0" dirty="0" err="1" smtClean="0">
              <a:latin typeface="Times New Roman" pitchFamily="18" charset="0"/>
              <a:cs typeface="Times New Roman" pitchFamily="18" charset="0"/>
            </a:rPr>
            <a:t>робочих</a:t>
          </a:r>
          <a:r>
            <a:rPr lang="ru-RU" sz="1600" b="0" dirty="0" smtClean="0">
              <a:latin typeface="Times New Roman" pitchFamily="18" charset="0"/>
              <a:cs typeface="Times New Roman" pitchFamily="18" charset="0"/>
            </a:rPr>
            <a:t> </a:t>
          </a:r>
          <a:r>
            <a:rPr lang="ru-RU" sz="1600" b="0" dirty="0" err="1" smtClean="0">
              <a:latin typeface="Times New Roman" pitchFamily="18" charset="0"/>
              <a:cs typeface="Times New Roman" pitchFamily="18" charset="0"/>
            </a:rPr>
            <a:t>програм</a:t>
          </a:r>
          <a:r>
            <a:rPr lang="ru-RU" sz="1600" b="0" dirty="0" smtClean="0">
              <a:latin typeface="Times New Roman" pitchFamily="18" charset="0"/>
              <a:cs typeface="Times New Roman" pitchFamily="18" charset="0"/>
            </a:rPr>
            <a:t> </a:t>
          </a:r>
          <a:r>
            <a:rPr lang="ru-RU" sz="1600" b="0" dirty="0" err="1" smtClean="0">
              <a:latin typeface="Times New Roman" pitchFamily="18" charset="0"/>
              <a:cs typeface="Times New Roman" pitchFamily="18" charset="0"/>
            </a:rPr>
            <a:t>із</a:t>
          </a:r>
          <a:r>
            <a:rPr lang="ru-RU" sz="1600" b="0" dirty="0" smtClean="0">
              <a:latin typeface="Times New Roman" pitchFamily="18" charset="0"/>
              <a:cs typeface="Times New Roman" pitchFamily="18" charset="0"/>
            </a:rPr>
            <a:t> </a:t>
          </a:r>
          <a:r>
            <a:rPr lang="ru-RU" sz="1600" b="0" dirty="0" err="1" smtClean="0">
              <a:latin typeface="Times New Roman" pitchFamily="18" charset="0"/>
              <a:cs typeface="Times New Roman" pitchFamily="18" charset="0"/>
            </a:rPr>
            <a:t>врахуванням</a:t>
          </a:r>
          <a:r>
            <a:rPr lang="ru-RU" sz="1600" b="0" dirty="0" smtClean="0">
              <a:latin typeface="Times New Roman" pitchFamily="18" charset="0"/>
              <a:cs typeface="Times New Roman" pitchFamily="18" charset="0"/>
            </a:rPr>
            <a:t> </a:t>
          </a:r>
          <a:r>
            <a:rPr lang="ru-RU" sz="1600" b="0" dirty="0" err="1" smtClean="0">
              <a:latin typeface="Times New Roman" pitchFamily="18" charset="0"/>
              <a:cs typeface="Times New Roman" pitchFamily="18" charset="0"/>
            </a:rPr>
            <a:t>внесених</a:t>
          </a:r>
          <a:r>
            <a:rPr lang="ru-RU" sz="1600" b="0" dirty="0" smtClean="0">
              <a:latin typeface="Times New Roman" pitchFamily="18" charset="0"/>
              <a:cs typeface="Times New Roman" pitchFamily="18" charset="0"/>
            </a:rPr>
            <a:t> до ОП </a:t>
          </a:r>
          <a:r>
            <a:rPr lang="ru-RU" sz="1600" b="0" dirty="0" err="1" smtClean="0">
              <a:latin typeface="Times New Roman" pitchFamily="18" charset="0"/>
              <a:cs typeface="Times New Roman" pitchFamily="18" charset="0"/>
            </a:rPr>
            <a:t>змін</a:t>
          </a:r>
          <a:endParaRPr lang="ru-RU" sz="1600" b="0" dirty="0">
            <a:latin typeface="Times New Roman" pitchFamily="18" charset="0"/>
            <a:cs typeface="Times New Roman" pitchFamily="18" charset="0"/>
          </a:endParaRPr>
        </a:p>
      </dgm:t>
    </dgm:pt>
    <dgm:pt modelId="{521F7B56-1756-4306-B247-0BEE0E6D8674}" type="parTrans" cxnId="{47B42D77-D08A-4039-8D4F-F1CA93FEF9F1}">
      <dgm:prSet/>
      <dgm:spPr/>
      <dgm:t>
        <a:bodyPr/>
        <a:lstStyle/>
        <a:p>
          <a:endParaRPr lang="ru-RU">
            <a:latin typeface="Times New Roman" pitchFamily="18" charset="0"/>
            <a:cs typeface="Times New Roman" pitchFamily="18" charset="0"/>
          </a:endParaRPr>
        </a:p>
      </dgm:t>
    </dgm:pt>
    <dgm:pt modelId="{E39DD37A-1C22-44B1-BFF7-B3C9B6296A24}" type="sibTrans" cxnId="{47B42D77-D08A-4039-8D4F-F1CA93FEF9F1}">
      <dgm:prSet/>
      <dgm:spPr/>
      <dgm:t>
        <a:bodyPr/>
        <a:lstStyle/>
        <a:p>
          <a:endParaRPr lang="ru-RU">
            <a:latin typeface="Times New Roman" pitchFamily="18" charset="0"/>
            <a:cs typeface="Times New Roman" pitchFamily="18" charset="0"/>
          </a:endParaRPr>
        </a:p>
      </dgm:t>
    </dgm:pt>
    <dgm:pt modelId="{C49E66DE-FA82-4236-A02A-3CC7DC23CE62}">
      <dgm:prSet custT="1"/>
      <dgm:spPr/>
      <dgm:t>
        <a:bodyPr/>
        <a:lstStyle/>
        <a:p>
          <a:r>
            <a:rPr lang="uk-UA" sz="1600" b="0" dirty="0" smtClean="0">
              <a:latin typeface="Times New Roman" panose="02020603050405020304" pitchFamily="18" charset="0"/>
              <a:cs typeface="Times New Roman" panose="02020603050405020304" pitchFamily="18" charset="0"/>
            </a:rPr>
            <a:t>Розробити чіткі (не шаблонні) критерії оцінювання </a:t>
          </a:r>
          <a:r>
            <a:rPr lang="uk-UA" sz="1600" b="0" dirty="0" smtClean="0">
              <a:latin typeface="Times New Roman" panose="02020603050405020304" pitchFamily="18" charset="0"/>
              <a:cs typeface="Times New Roman" panose="02020603050405020304" pitchFamily="18" charset="0"/>
            </a:rPr>
            <a:t>програмних </a:t>
          </a:r>
          <a:r>
            <a:rPr lang="uk-UA" sz="1600" b="0" dirty="0" smtClean="0">
              <a:latin typeface="Times New Roman" panose="02020603050405020304" pitchFamily="18" charset="0"/>
              <a:cs typeface="Times New Roman" panose="02020603050405020304" pitchFamily="18" charset="0"/>
            </a:rPr>
            <a:t>результатів навчання з дисциплін</a:t>
          </a:r>
          <a:endParaRPr lang="ru-RU" sz="1600" b="0" dirty="0">
            <a:latin typeface="Times New Roman" pitchFamily="18" charset="0"/>
            <a:cs typeface="Times New Roman" pitchFamily="18" charset="0"/>
          </a:endParaRPr>
        </a:p>
      </dgm:t>
    </dgm:pt>
    <dgm:pt modelId="{E850D6BC-3571-49D0-80AC-B24D48A017E8}" type="parTrans" cxnId="{4C7A9DBC-FC4A-4D86-8654-F8599232FA82}">
      <dgm:prSet/>
      <dgm:spPr/>
      <dgm:t>
        <a:bodyPr/>
        <a:lstStyle/>
        <a:p>
          <a:endParaRPr lang="ru-RU">
            <a:latin typeface="Times New Roman" pitchFamily="18" charset="0"/>
            <a:cs typeface="Times New Roman" pitchFamily="18" charset="0"/>
          </a:endParaRPr>
        </a:p>
      </dgm:t>
    </dgm:pt>
    <dgm:pt modelId="{8525DF68-8346-4815-93F6-F63763B76838}" type="sibTrans" cxnId="{4C7A9DBC-FC4A-4D86-8654-F8599232FA82}">
      <dgm:prSet/>
      <dgm:spPr/>
      <dgm:t>
        <a:bodyPr/>
        <a:lstStyle/>
        <a:p>
          <a:endParaRPr lang="ru-RU">
            <a:latin typeface="Times New Roman" pitchFamily="18" charset="0"/>
            <a:cs typeface="Times New Roman" pitchFamily="18" charset="0"/>
          </a:endParaRPr>
        </a:p>
      </dgm:t>
    </dgm:pt>
    <dgm:pt modelId="{98125BA7-4507-4702-9096-984D22BFC0B2}">
      <dgm:prSet custT="1"/>
      <dgm:spPr/>
      <dgm:t>
        <a:bodyPr/>
        <a:lstStyle/>
        <a:p>
          <a:r>
            <a:rPr lang="uk-UA" sz="1600" dirty="0" smtClean="0">
              <a:latin typeface="Times New Roman" panose="02020603050405020304" pitchFamily="18" charset="0"/>
              <a:cs typeface="Times New Roman" panose="02020603050405020304" pitchFamily="18" charset="0"/>
            </a:rPr>
            <a:t>Формувати чіткий загальний план заходів за наслідками акредитації кожної ОП</a:t>
          </a:r>
          <a:endParaRPr lang="ru-RU" sz="1600" dirty="0">
            <a:latin typeface="Times New Roman" pitchFamily="18" charset="0"/>
            <a:cs typeface="Times New Roman" pitchFamily="18" charset="0"/>
          </a:endParaRPr>
        </a:p>
      </dgm:t>
    </dgm:pt>
    <dgm:pt modelId="{287AA33F-0A4D-48A0-87F2-AE9B1AE5713E}" type="parTrans" cxnId="{8173085F-4692-4BC8-92AA-9B78ABE0DB42}">
      <dgm:prSet/>
      <dgm:spPr/>
      <dgm:t>
        <a:bodyPr/>
        <a:lstStyle/>
        <a:p>
          <a:endParaRPr lang="ru-RU">
            <a:latin typeface="Times New Roman" pitchFamily="18" charset="0"/>
            <a:cs typeface="Times New Roman" pitchFamily="18" charset="0"/>
          </a:endParaRPr>
        </a:p>
      </dgm:t>
    </dgm:pt>
    <dgm:pt modelId="{D0B71700-3B12-4B54-980C-F6B7996EB153}" type="sibTrans" cxnId="{8173085F-4692-4BC8-92AA-9B78ABE0DB42}">
      <dgm:prSet/>
      <dgm:spPr/>
      <dgm:t>
        <a:bodyPr/>
        <a:lstStyle/>
        <a:p>
          <a:endParaRPr lang="ru-RU">
            <a:latin typeface="Times New Roman" pitchFamily="18" charset="0"/>
            <a:cs typeface="Times New Roman" pitchFamily="18" charset="0"/>
          </a:endParaRPr>
        </a:p>
      </dgm:t>
    </dgm:pt>
    <dgm:pt modelId="{AEC01A42-B203-401B-889C-DC8AC6235489}">
      <dgm:prSet custT="1"/>
      <dgm:spPr/>
      <dgm:t>
        <a:bodyPr/>
        <a:lstStyle/>
        <a:p>
          <a:r>
            <a:rPr lang="uk-UA" sz="1600" b="0" i="0" dirty="0" smtClean="0">
              <a:latin typeface="Times New Roman" panose="02020603050405020304" pitchFamily="18" charset="0"/>
              <a:cs typeface="Times New Roman" panose="02020603050405020304" pitchFamily="18" charset="0"/>
            </a:rPr>
            <a:t>Приділити більшу увагу відповідності науково-методичних  праць викладача навчальним дисциплінам, які він забезпечує</a:t>
          </a:r>
          <a:endParaRPr lang="ru-RU" sz="1600" b="0" i="0" dirty="0">
            <a:latin typeface="Times New Roman" pitchFamily="18" charset="0"/>
            <a:cs typeface="Times New Roman" pitchFamily="18" charset="0"/>
          </a:endParaRPr>
        </a:p>
      </dgm:t>
    </dgm:pt>
    <dgm:pt modelId="{B623EBC0-BF02-4CE6-A64F-44CD86B57E5D}" type="parTrans" cxnId="{3BBB932E-D522-469F-A18E-6FE89851FD93}">
      <dgm:prSet/>
      <dgm:spPr/>
      <dgm:t>
        <a:bodyPr/>
        <a:lstStyle/>
        <a:p>
          <a:endParaRPr lang="ru-RU">
            <a:latin typeface="Times New Roman" pitchFamily="18" charset="0"/>
            <a:cs typeface="Times New Roman" pitchFamily="18" charset="0"/>
          </a:endParaRPr>
        </a:p>
      </dgm:t>
    </dgm:pt>
    <dgm:pt modelId="{6655E342-8D2F-4363-B5E5-9FE64AD39DE6}" type="sibTrans" cxnId="{3BBB932E-D522-469F-A18E-6FE89851FD93}">
      <dgm:prSet/>
      <dgm:spPr/>
      <dgm:t>
        <a:bodyPr/>
        <a:lstStyle/>
        <a:p>
          <a:endParaRPr lang="ru-RU">
            <a:latin typeface="Times New Roman" pitchFamily="18" charset="0"/>
            <a:cs typeface="Times New Roman" pitchFamily="18" charset="0"/>
          </a:endParaRPr>
        </a:p>
      </dgm:t>
    </dgm:pt>
    <dgm:pt modelId="{B7D9558E-E99B-4EBC-A6A7-8D59F4EA9CB8}">
      <dgm:prSet custT="1"/>
      <dgm:spPr/>
      <dgm:t>
        <a:bodyPr/>
        <a:lstStyle/>
        <a:p>
          <a:r>
            <a:rPr lang="uk-UA" sz="1600" dirty="0" smtClean="0">
              <a:latin typeface="Times New Roman" panose="02020603050405020304" pitchFamily="18" charset="0"/>
              <a:cs typeface="Times New Roman" panose="02020603050405020304" pitchFamily="18" charset="0"/>
            </a:rPr>
            <a:t>Здійснюється детальний аналіз підсумків акредитації ОП на різних рівнях (факультет, кафедра), приймаються конструктивні рішення</a:t>
          </a:r>
          <a:endParaRPr lang="ru-RU" sz="1600" b="1" dirty="0">
            <a:latin typeface="Times New Roman" pitchFamily="18" charset="0"/>
            <a:cs typeface="Times New Roman" pitchFamily="18" charset="0"/>
          </a:endParaRPr>
        </a:p>
      </dgm:t>
    </dgm:pt>
    <dgm:pt modelId="{C37100FE-11DA-41DA-B7FC-3A703349ACBA}" type="parTrans" cxnId="{EB6488C2-7E80-4EA1-A137-0315388D1394}">
      <dgm:prSet/>
      <dgm:spPr/>
      <dgm:t>
        <a:bodyPr/>
        <a:lstStyle/>
        <a:p>
          <a:endParaRPr lang="ru-RU">
            <a:latin typeface="Times New Roman" pitchFamily="18" charset="0"/>
            <a:cs typeface="Times New Roman" pitchFamily="18" charset="0"/>
          </a:endParaRPr>
        </a:p>
      </dgm:t>
    </dgm:pt>
    <dgm:pt modelId="{724ED5ED-A762-4B5F-B21F-6805F39BD4C8}" type="sibTrans" cxnId="{EB6488C2-7E80-4EA1-A137-0315388D1394}">
      <dgm:prSet/>
      <dgm:spPr/>
      <dgm:t>
        <a:bodyPr/>
        <a:lstStyle/>
        <a:p>
          <a:endParaRPr lang="ru-RU">
            <a:latin typeface="Times New Roman" pitchFamily="18" charset="0"/>
            <a:cs typeface="Times New Roman" pitchFamily="18" charset="0"/>
          </a:endParaRPr>
        </a:p>
      </dgm:t>
    </dgm:pt>
    <dgm:pt modelId="{7197E294-E7C6-4A1F-9B41-DE326F48F4D9}" type="pres">
      <dgm:prSet presAssocID="{92DFBF63-FE48-4FE9-8918-3B4515879C90}" presName="diagram" presStyleCnt="0">
        <dgm:presLayoutVars>
          <dgm:chPref val="1"/>
          <dgm:dir/>
          <dgm:animOne val="branch"/>
          <dgm:animLvl val="lvl"/>
          <dgm:resizeHandles/>
        </dgm:presLayoutVars>
      </dgm:prSet>
      <dgm:spPr/>
      <dgm:t>
        <a:bodyPr/>
        <a:lstStyle/>
        <a:p>
          <a:endParaRPr lang="ru-RU"/>
        </a:p>
      </dgm:t>
    </dgm:pt>
    <dgm:pt modelId="{1E708D66-DA2D-4940-8039-44DD852B58C0}" type="pres">
      <dgm:prSet presAssocID="{DD328BF1-8F4A-432C-8C95-F4AF4DE5F7FD}" presName="root" presStyleCnt="0"/>
      <dgm:spPr/>
    </dgm:pt>
    <dgm:pt modelId="{53509F6A-7783-40C4-B132-9D2C33248EFC}" type="pres">
      <dgm:prSet presAssocID="{DD328BF1-8F4A-432C-8C95-F4AF4DE5F7FD}" presName="rootComposite" presStyleCnt="0"/>
      <dgm:spPr/>
    </dgm:pt>
    <dgm:pt modelId="{450F5F29-968C-4A29-986A-9F30BBCC6BF0}" type="pres">
      <dgm:prSet presAssocID="{DD328BF1-8F4A-432C-8C95-F4AF4DE5F7FD}" presName="rootText" presStyleLbl="node1" presStyleIdx="0" presStyleCnt="2" custScaleX="186410" custLinFactNeighborX="5440" custLinFactNeighborY="-1996"/>
      <dgm:spPr/>
      <dgm:t>
        <a:bodyPr/>
        <a:lstStyle/>
        <a:p>
          <a:endParaRPr lang="ru-RU"/>
        </a:p>
      </dgm:t>
    </dgm:pt>
    <dgm:pt modelId="{DD73B2A7-1BD5-4CDC-8785-CB1AFD3A48A2}" type="pres">
      <dgm:prSet presAssocID="{DD328BF1-8F4A-432C-8C95-F4AF4DE5F7FD}" presName="rootConnector" presStyleLbl="node1" presStyleIdx="0" presStyleCnt="2"/>
      <dgm:spPr/>
      <dgm:t>
        <a:bodyPr/>
        <a:lstStyle/>
        <a:p>
          <a:endParaRPr lang="ru-RU"/>
        </a:p>
      </dgm:t>
    </dgm:pt>
    <dgm:pt modelId="{954F087D-F194-46A7-BB90-4AE94386B416}" type="pres">
      <dgm:prSet presAssocID="{DD328BF1-8F4A-432C-8C95-F4AF4DE5F7FD}" presName="childShape" presStyleCnt="0"/>
      <dgm:spPr/>
    </dgm:pt>
    <dgm:pt modelId="{99C1B0E7-474D-48B9-9A0A-F3128251BC16}" type="pres">
      <dgm:prSet presAssocID="{D023B9CC-500F-405C-BA99-64D83477E53E}" presName="Name13" presStyleLbl="parChTrans1D2" presStyleIdx="0" presStyleCnt="8"/>
      <dgm:spPr/>
      <dgm:t>
        <a:bodyPr/>
        <a:lstStyle/>
        <a:p>
          <a:endParaRPr lang="ru-RU"/>
        </a:p>
      </dgm:t>
    </dgm:pt>
    <dgm:pt modelId="{EC8039E0-E87C-43E5-A7D4-C1A77E0538CC}" type="pres">
      <dgm:prSet presAssocID="{1164BFF7-2977-4BE8-9131-228B3DB18CB6}" presName="childText" presStyleLbl="bgAcc1" presStyleIdx="0" presStyleCnt="8" custScaleX="273517" custScaleY="237711">
        <dgm:presLayoutVars>
          <dgm:bulletEnabled val="1"/>
        </dgm:presLayoutVars>
      </dgm:prSet>
      <dgm:spPr/>
      <dgm:t>
        <a:bodyPr/>
        <a:lstStyle/>
        <a:p>
          <a:endParaRPr lang="ru-RU"/>
        </a:p>
      </dgm:t>
    </dgm:pt>
    <dgm:pt modelId="{B933AF18-167F-49E1-8B75-5298BCD00ABA}" type="pres">
      <dgm:prSet presAssocID="{C37100FE-11DA-41DA-B7FC-3A703349ACBA}" presName="Name13" presStyleLbl="parChTrans1D2" presStyleIdx="1" presStyleCnt="8"/>
      <dgm:spPr/>
      <dgm:t>
        <a:bodyPr/>
        <a:lstStyle/>
        <a:p>
          <a:endParaRPr lang="ru-RU"/>
        </a:p>
      </dgm:t>
    </dgm:pt>
    <dgm:pt modelId="{2317B3FC-B351-4EBE-926C-60F085FF0C28}" type="pres">
      <dgm:prSet presAssocID="{B7D9558E-E99B-4EBC-A6A7-8D59F4EA9CB8}" presName="childText" presStyleLbl="bgAcc1" presStyleIdx="1" presStyleCnt="8" custScaleX="273518" custScaleY="176639">
        <dgm:presLayoutVars>
          <dgm:bulletEnabled val="1"/>
        </dgm:presLayoutVars>
      </dgm:prSet>
      <dgm:spPr/>
      <dgm:t>
        <a:bodyPr/>
        <a:lstStyle/>
        <a:p>
          <a:endParaRPr lang="ru-RU"/>
        </a:p>
      </dgm:t>
    </dgm:pt>
    <dgm:pt modelId="{C8D3B4A1-73D6-4988-A88D-C0138E977320}" type="pres">
      <dgm:prSet presAssocID="{99ACDB67-4462-4A32-880A-FC9A5D9D27A5}" presName="Name13" presStyleLbl="parChTrans1D2" presStyleIdx="2" presStyleCnt="8"/>
      <dgm:spPr/>
      <dgm:t>
        <a:bodyPr/>
        <a:lstStyle/>
        <a:p>
          <a:endParaRPr lang="ru-RU"/>
        </a:p>
      </dgm:t>
    </dgm:pt>
    <dgm:pt modelId="{D135C1FE-7F8B-476B-A092-391EA5BF58B9}" type="pres">
      <dgm:prSet presAssocID="{B841F0FA-8C61-4B2B-A0B4-700C4AB75DBE}" presName="childText" presStyleLbl="bgAcc1" presStyleIdx="2" presStyleCnt="8" custScaleX="274044" custScaleY="131219">
        <dgm:presLayoutVars>
          <dgm:bulletEnabled val="1"/>
        </dgm:presLayoutVars>
      </dgm:prSet>
      <dgm:spPr/>
      <dgm:t>
        <a:bodyPr/>
        <a:lstStyle/>
        <a:p>
          <a:endParaRPr lang="ru-RU"/>
        </a:p>
      </dgm:t>
    </dgm:pt>
    <dgm:pt modelId="{3C4D5556-84A2-4A76-9BCD-DF76CBD4EB17}" type="pres">
      <dgm:prSet presAssocID="{C94C601D-F0C7-4A90-AF25-BF339E9F29DA}" presName="root" presStyleCnt="0"/>
      <dgm:spPr/>
    </dgm:pt>
    <dgm:pt modelId="{0C44162D-FF19-4CBA-A1C6-B1295BDC0DA0}" type="pres">
      <dgm:prSet presAssocID="{C94C601D-F0C7-4A90-AF25-BF339E9F29DA}" presName="rootComposite" presStyleCnt="0"/>
      <dgm:spPr/>
    </dgm:pt>
    <dgm:pt modelId="{DE4B4A28-2B07-441E-A6C1-C918DCB156D3}" type="pres">
      <dgm:prSet presAssocID="{C94C601D-F0C7-4A90-AF25-BF339E9F29DA}" presName="rootText" presStyleLbl="node1" presStyleIdx="1" presStyleCnt="2" custScaleX="181875"/>
      <dgm:spPr/>
      <dgm:t>
        <a:bodyPr/>
        <a:lstStyle/>
        <a:p>
          <a:endParaRPr lang="ru-RU"/>
        </a:p>
      </dgm:t>
    </dgm:pt>
    <dgm:pt modelId="{5DB65261-1C37-4533-8FE8-A57A91DD4BD3}" type="pres">
      <dgm:prSet presAssocID="{C94C601D-F0C7-4A90-AF25-BF339E9F29DA}" presName="rootConnector" presStyleLbl="node1" presStyleIdx="1" presStyleCnt="2"/>
      <dgm:spPr/>
      <dgm:t>
        <a:bodyPr/>
        <a:lstStyle/>
        <a:p>
          <a:endParaRPr lang="ru-RU"/>
        </a:p>
      </dgm:t>
    </dgm:pt>
    <dgm:pt modelId="{7A291EE7-A3C0-45BE-9CC2-1927395932D5}" type="pres">
      <dgm:prSet presAssocID="{C94C601D-F0C7-4A90-AF25-BF339E9F29DA}" presName="childShape" presStyleCnt="0"/>
      <dgm:spPr/>
    </dgm:pt>
    <dgm:pt modelId="{CB9E3D8C-4B4E-4B7D-8075-3E3F9C308129}" type="pres">
      <dgm:prSet presAssocID="{12A8FF5E-4A7B-4CAB-90AC-65DF82B710E4}" presName="Name13" presStyleLbl="parChTrans1D2" presStyleIdx="3" presStyleCnt="8"/>
      <dgm:spPr/>
      <dgm:t>
        <a:bodyPr/>
        <a:lstStyle/>
        <a:p>
          <a:endParaRPr lang="ru-RU"/>
        </a:p>
      </dgm:t>
    </dgm:pt>
    <dgm:pt modelId="{354EADDF-F0F5-4D1F-A777-AA565E2FF2F7}" type="pres">
      <dgm:prSet presAssocID="{390F0E77-1CF3-4F76-BDDB-3B4DBE243C2A}" presName="childText" presStyleLbl="bgAcc1" presStyleIdx="3" presStyleCnt="8" custScaleX="309248">
        <dgm:presLayoutVars>
          <dgm:bulletEnabled val="1"/>
        </dgm:presLayoutVars>
      </dgm:prSet>
      <dgm:spPr/>
      <dgm:t>
        <a:bodyPr/>
        <a:lstStyle/>
        <a:p>
          <a:endParaRPr lang="ru-RU"/>
        </a:p>
      </dgm:t>
    </dgm:pt>
    <dgm:pt modelId="{901FD699-7E80-4559-8CF4-0AC4D2A1B1B3}" type="pres">
      <dgm:prSet presAssocID="{E850D6BC-3571-49D0-80AC-B24D48A017E8}" presName="Name13" presStyleLbl="parChTrans1D2" presStyleIdx="4" presStyleCnt="8"/>
      <dgm:spPr/>
      <dgm:t>
        <a:bodyPr/>
        <a:lstStyle/>
        <a:p>
          <a:endParaRPr lang="ru-RU"/>
        </a:p>
      </dgm:t>
    </dgm:pt>
    <dgm:pt modelId="{357162BC-E911-496F-B62D-F51124F20B31}" type="pres">
      <dgm:prSet presAssocID="{C49E66DE-FA82-4236-A02A-3CC7DC23CE62}" presName="childText" presStyleLbl="bgAcc1" presStyleIdx="4" presStyleCnt="8" custScaleX="309573">
        <dgm:presLayoutVars>
          <dgm:bulletEnabled val="1"/>
        </dgm:presLayoutVars>
      </dgm:prSet>
      <dgm:spPr/>
      <dgm:t>
        <a:bodyPr/>
        <a:lstStyle/>
        <a:p>
          <a:endParaRPr lang="ru-RU"/>
        </a:p>
      </dgm:t>
    </dgm:pt>
    <dgm:pt modelId="{0E06B4CA-1B13-41FD-972A-53149F89C93B}" type="pres">
      <dgm:prSet presAssocID="{287AA33F-0A4D-48A0-87F2-AE9B1AE5713E}" presName="Name13" presStyleLbl="parChTrans1D2" presStyleIdx="5" presStyleCnt="8"/>
      <dgm:spPr/>
      <dgm:t>
        <a:bodyPr/>
        <a:lstStyle/>
        <a:p>
          <a:endParaRPr lang="ru-RU"/>
        </a:p>
      </dgm:t>
    </dgm:pt>
    <dgm:pt modelId="{2650FB75-DCB5-4913-831E-4C848023C741}" type="pres">
      <dgm:prSet presAssocID="{98125BA7-4507-4702-9096-984D22BFC0B2}" presName="childText" presStyleLbl="bgAcc1" presStyleIdx="5" presStyleCnt="8" custScaleX="305683">
        <dgm:presLayoutVars>
          <dgm:bulletEnabled val="1"/>
        </dgm:presLayoutVars>
      </dgm:prSet>
      <dgm:spPr/>
      <dgm:t>
        <a:bodyPr/>
        <a:lstStyle/>
        <a:p>
          <a:endParaRPr lang="ru-RU"/>
        </a:p>
      </dgm:t>
    </dgm:pt>
    <dgm:pt modelId="{D5FF5877-DE95-4B2A-801D-7EB09545B84B}" type="pres">
      <dgm:prSet presAssocID="{B623EBC0-BF02-4CE6-A64F-44CD86B57E5D}" presName="Name13" presStyleLbl="parChTrans1D2" presStyleIdx="6" presStyleCnt="8"/>
      <dgm:spPr/>
      <dgm:t>
        <a:bodyPr/>
        <a:lstStyle/>
        <a:p>
          <a:endParaRPr lang="ru-RU"/>
        </a:p>
      </dgm:t>
    </dgm:pt>
    <dgm:pt modelId="{DB4B5B12-53E4-41C9-A80D-6F6136542A72}" type="pres">
      <dgm:prSet presAssocID="{AEC01A42-B203-401B-889C-DC8AC6235489}" presName="childText" presStyleLbl="bgAcc1" presStyleIdx="6" presStyleCnt="8" custScaleX="309662" custScaleY="118642">
        <dgm:presLayoutVars>
          <dgm:bulletEnabled val="1"/>
        </dgm:presLayoutVars>
      </dgm:prSet>
      <dgm:spPr/>
      <dgm:t>
        <a:bodyPr/>
        <a:lstStyle/>
        <a:p>
          <a:endParaRPr lang="ru-RU"/>
        </a:p>
      </dgm:t>
    </dgm:pt>
    <dgm:pt modelId="{B8E7EFBD-C535-441B-9C9D-742AB720DD12}" type="pres">
      <dgm:prSet presAssocID="{521F7B56-1756-4306-B247-0BEE0E6D8674}" presName="Name13" presStyleLbl="parChTrans1D2" presStyleIdx="7" presStyleCnt="8"/>
      <dgm:spPr/>
      <dgm:t>
        <a:bodyPr/>
        <a:lstStyle/>
        <a:p>
          <a:endParaRPr lang="ru-RU"/>
        </a:p>
      </dgm:t>
    </dgm:pt>
    <dgm:pt modelId="{9D4F30AB-6B32-4D49-88C3-0DE04E3B1B17}" type="pres">
      <dgm:prSet presAssocID="{FF88BB7F-8CE3-4969-8E76-94C2085442AF}" presName="childText" presStyleLbl="bgAcc1" presStyleIdx="7" presStyleCnt="8" custScaleX="309663" custLinFactNeighborX="-2804" custLinFactNeighborY="-3349">
        <dgm:presLayoutVars>
          <dgm:bulletEnabled val="1"/>
        </dgm:presLayoutVars>
      </dgm:prSet>
      <dgm:spPr/>
      <dgm:t>
        <a:bodyPr/>
        <a:lstStyle/>
        <a:p>
          <a:endParaRPr lang="ru-RU"/>
        </a:p>
      </dgm:t>
    </dgm:pt>
  </dgm:ptLst>
  <dgm:cxnLst>
    <dgm:cxn modelId="{3BBB932E-D522-469F-A18E-6FE89851FD93}" srcId="{C94C601D-F0C7-4A90-AF25-BF339E9F29DA}" destId="{AEC01A42-B203-401B-889C-DC8AC6235489}" srcOrd="3" destOrd="0" parTransId="{B623EBC0-BF02-4CE6-A64F-44CD86B57E5D}" sibTransId="{6655E342-8D2F-4363-B5E5-9FE64AD39DE6}"/>
    <dgm:cxn modelId="{39C5F103-31A3-41F6-955F-53CBC8C26F72}" type="presOf" srcId="{C49E66DE-FA82-4236-A02A-3CC7DC23CE62}" destId="{357162BC-E911-496F-B62D-F51124F20B31}" srcOrd="0" destOrd="0" presId="urn:microsoft.com/office/officeart/2005/8/layout/hierarchy3"/>
    <dgm:cxn modelId="{6E371B3F-F290-401D-AD82-0223CC285E46}" type="presOf" srcId="{D023B9CC-500F-405C-BA99-64D83477E53E}" destId="{99C1B0E7-474D-48B9-9A0A-F3128251BC16}" srcOrd="0" destOrd="0" presId="urn:microsoft.com/office/officeart/2005/8/layout/hierarchy3"/>
    <dgm:cxn modelId="{25A3D75B-F101-4275-A528-46ED9523D77C}" srcId="{92DFBF63-FE48-4FE9-8918-3B4515879C90}" destId="{C94C601D-F0C7-4A90-AF25-BF339E9F29DA}" srcOrd="1" destOrd="0" parTransId="{723209FE-EE6C-4A14-9B97-47307D06F395}" sibTransId="{D7A36011-B287-408E-9A57-32F6ADC1DEB8}"/>
    <dgm:cxn modelId="{4C7A9DBC-FC4A-4D86-8654-F8599232FA82}" srcId="{C94C601D-F0C7-4A90-AF25-BF339E9F29DA}" destId="{C49E66DE-FA82-4236-A02A-3CC7DC23CE62}" srcOrd="1" destOrd="0" parTransId="{E850D6BC-3571-49D0-80AC-B24D48A017E8}" sibTransId="{8525DF68-8346-4815-93F6-F63763B76838}"/>
    <dgm:cxn modelId="{D7CC28C4-1666-4CA1-8664-FCD29B92B57E}" type="presOf" srcId="{AEC01A42-B203-401B-889C-DC8AC6235489}" destId="{DB4B5B12-53E4-41C9-A80D-6F6136542A72}" srcOrd="0" destOrd="0" presId="urn:microsoft.com/office/officeart/2005/8/layout/hierarchy3"/>
    <dgm:cxn modelId="{EF7F1512-9564-4764-BF3C-75EFF7B04BC7}" srcId="{DD328BF1-8F4A-432C-8C95-F4AF4DE5F7FD}" destId="{1164BFF7-2977-4BE8-9131-228B3DB18CB6}" srcOrd="0" destOrd="0" parTransId="{D023B9CC-500F-405C-BA99-64D83477E53E}" sibTransId="{EC3B953D-D9EB-4695-AFC4-19A3FE27C13E}"/>
    <dgm:cxn modelId="{47B42D77-D08A-4039-8D4F-F1CA93FEF9F1}" srcId="{C94C601D-F0C7-4A90-AF25-BF339E9F29DA}" destId="{FF88BB7F-8CE3-4969-8E76-94C2085442AF}" srcOrd="4" destOrd="0" parTransId="{521F7B56-1756-4306-B247-0BEE0E6D8674}" sibTransId="{E39DD37A-1C22-44B1-BFF7-B3C9B6296A24}"/>
    <dgm:cxn modelId="{132CCA53-26AA-48CB-9CE0-820A43DDF68D}" type="presOf" srcId="{E850D6BC-3571-49D0-80AC-B24D48A017E8}" destId="{901FD699-7E80-4559-8CF4-0AC4D2A1B1B3}" srcOrd="0" destOrd="0" presId="urn:microsoft.com/office/officeart/2005/8/layout/hierarchy3"/>
    <dgm:cxn modelId="{9411FDF8-DDB8-4647-8435-DEB677B150D3}" type="presOf" srcId="{DD328BF1-8F4A-432C-8C95-F4AF4DE5F7FD}" destId="{450F5F29-968C-4A29-986A-9F30BBCC6BF0}" srcOrd="0" destOrd="0" presId="urn:microsoft.com/office/officeart/2005/8/layout/hierarchy3"/>
    <dgm:cxn modelId="{F60E2159-FB11-444C-AD9D-49B04BF5E39B}" type="presOf" srcId="{390F0E77-1CF3-4F76-BDDB-3B4DBE243C2A}" destId="{354EADDF-F0F5-4D1F-A777-AA565E2FF2F7}" srcOrd="0" destOrd="0" presId="urn:microsoft.com/office/officeart/2005/8/layout/hierarchy3"/>
    <dgm:cxn modelId="{C9B01ACB-3EAF-439F-93BC-13E1C087FF1C}" type="presOf" srcId="{521F7B56-1756-4306-B247-0BEE0E6D8674}" destId="{B8E7EFBD-C535-441B-9C9D-742AB720DD12}" srcOrd="0" destOrd="0" presId="urn:microsoft.com/office/officeart/2005/8/layout/hierarchy3"/>
    <dgm:cxn modelId="{EB6488C2-7E80-4EA1-A137-0315388D1394}" srcId="{DD328BF1-8F4A-432C-8C95-F4AF4DE5F7FD}" destId="{B7D9558E-E99B-4EBC-A6A7-8D59F4EA9CB8}" srcOrd="1" destOrd="0" parTransId="{C37100FE-11DA-41DA-B7FC-3A703349ACBA}" sibTransId="{724ED5ED-A762-4B5F-B21F-6805F39BD4C8}"/>
    <dgm:cxn modelId="{8850BBA1-4A8A-485E-B750-8EB1777FBFA1}" type="presOf" srcId="{DD328BF1-8F4A-432C-8C95-F4AF4DE5F7FD}" destId="{DD73B2A7-1BD5-4CDC-8785-CB1AFD3A48A2}" srcOrd="1" destOrd="0" presId="urn:microsoft.com/office/officeart/2005/8/layout/hierarchy3"/>
    <dgm:cxn modelId="{66FA8B3A-2349-4363-91FB-4145C5A7E8E3}" type="presOf" srcId="{B7D9558E-E99B-4EBC-A6A7-8D59F4EA9CB8}" destId="{2317B3FC-B351-4EBE-926C-60F085FF0C28}" srcOrd="0" destOrd="0" presId="urn:microsoft.com/office/officeart/2005/8/layout/hierarchy3"/>
    <dgm:cxn modelId="{F7DC9420-6573-41FE-A62C-972F0ED8A302}" type="presOf" srcId="{12A8FF5E-4A7B-4CAB-90AC-65DF82B710E4}" destId="{CB9E3D8C-4B4E-4B7D-8075-3E3F9C308129}" srcOrd="0" destOrd="0" presId="urn:microsoft.com/office/officeart/2005/8/layout/hierarchy3"/>
    <dgm:cxn modelId="{46A33A10-4F89-405D-A1EA-9F4A75D5A48A}" type="presOf" srcId="{B841F0FA-8C61-4B2B-A0B4-700C4AB75DBE}" destId="{D135C1FE-7F8B-476B-A092-391EA5BF58B9}" srcOrd="0" destOrd="0" presId="urn:microsoft.com/office/officeart/2005/8/layout/hierarchy3"/>
    <dgm:cxn modelId="{4BBE5AA2-3389-47CA-BA62-12A68811F490}" srcId="{92DFBF63-FE48-4FE9-8918-3B4515879C90}" destId="{DD328BF1-8F4A-432C-8C95-F4AF4DE5F7FD}" srcOrd="0" destOrd="0" parTransId="{C6209025-0BE4-4F82-8A8A-17CAFA178F23}" sibTransId="{D897F525-9850-4F8A-8588-AE63162B4F9A}"/>
    <dgm:cxn modelId="{DB3264E7-31AB-4E12-A049-F867AFF02E65}" type="presOf" srcId="{287AA33F-0A4D-48A0-87F2-AE9B1AE5713E}" destId="{0E06B4CA-1B13-41FD-972A-53149F89C93B}" srcOrd="0" destOrd="0" presId="urn:microsoft.com/office/officeart/2005/8/layout/hierarchy3"/>
    <dgm:cxn modelId="{F897FAC8-34F1-4C36-9F65-BE9C77C9C889}" type="presOf" srcId="{1164BFF7-2977-4BE8-9131-228B3DB18CB6}" destId="{EC8039E0-E87C-43E5-A7D4-C1A77E0538CC}" srcOrd="0" destOrd="0" presId="urn:microsoft.com/office/officeart/2005/8/layout/hierarchy3"/>
    <dgm:cxn modelId="{C7B67AEF-B5E3-442E-A1B1-AC0BFB30A692}" type="presOf" srcId="{C94C601D-F0C7-4A90-AF25-BF339E9F29DA}" destId="{5DB65261-1C37-4533-8FE8-A57A91DD4BD3}" srcOrd="1" destOrd="0" presId="urn:microsoft.com/office/officeart/2005/8/layout/hierarchy3"/>
    <dgm:cxn modelId="{8173085F-4692-4BC8-92AA-9B78ABE0DB42}" srcId="{C94C601D-F0C7-4A90-AF25-BF339E9F29DA}" destId="{98125BA7-4507-4702-9096-984D22BFC0B2}" srcOrd="2" destOrd="0" parTransId="{287AA33F-0A4D-48A0-87F2-AE9B1AE5713E}" sibTransId="{D0B71700-3B12-4B54-980C-F6B7996EB153}"/>
    <dgm:cxn modelId="{201B70F9-29AC-4B49-AFC9-31F3FB05D2C7}" type="presOf" srcId="{99ACDB67-4462-4A32-880A-FC9A5D9D27A5}" destId="{C8D3B4A1-73D6-4988-A88D-C0138E977320}" srcOrd="0" destOrd="0" presId="urn:microsoft.com/office/officeart/2005/8/layout/hierarchy3"/>
    <dgm:cxn modelId="{500AC2D0-E324-45AB-B9BC-4C10CB1CDD5A}" srcId="{DD328BF1-8F4A-432C-8C95-F4AF4DE5F7FD}" destId="{B841F0FA-8C61-4B2B-A0B4-700C4AB75DBE}" srcOrd="2" destOrd="0" parTransId="{99ACDB67-4462-4A32-880A-FC9A5D9D27A5}" sibTransId="{A597FEB9-EAB4-47E9-ACF1-65F034AE312A}"/>
    <dgm:cxn modelId="{B14FB446-7D05-413C-AC63-A1C15DA0C593}" srcId="{C94C601D-F0C7-4A90-AF25-BF339E9F29DA}" destId="{390F0E77-1CF3-4F76-BDDB-3B4DBE243C2A}" srcOrd="0" destOrd="0" parTransId="{12A8FF5E-4A7B-4CAB-90AC-65DF82B710E4}" sibTransId="{4DA44D3A-5D27-49ED-9251-8BDA65501455}"/>
    <dgm:cxn modelId="{E50CC248-A127-4B86-A689-158A6AA07303}" type="presOf" srcId="{C37100FE-11DA-41DA-B7FC-3A703349ACBA}" destId="{B933AF18-167F-49E1-8B75-5298BCD00ABA}" srcOrd="0" destOrd="0" presId="urn:microsoft.com/office/officeart/2005/8/layout/hierarchy3"/>
    <dgm:cxn modelId="{68435B65-67CD-4768-80D3-A76485638573}" type="presOf" srcId="{92DFBF63-FE48-4FE9-8918-3B4515879C90}" destId="{7197E294-E7C6-4A1F-9B41-DE326F48F4D9}" srcOrd="0" destOrd="0" presId="urn:microsoft.com/office/officeart/2005/8/layout/hierarchy3"/>
    <dgm:cxn modelId="{E896DD22-3FD6-470A-A007-4EAC72FAC4CB}" type="presOf" srcId="{98125BA7-4507-4702-9096-984D22BFC0B2}" destId="{2650FB75-DCB5-4913-831E-4C848023C741}" srcOrd="0" destOrd="0" presId="urn:microsoft.com/office/officeart/2005/8/layout/hierarchy3"/>
    <dgm:cxn modelId="{6EB6FC5A-21AE-4831-91A8-48A7A58E79AC}" type="presOf" srcId="{C94C601D-F0C7-4A90-AF25-BF339E9F29DA}" destId="{DE4B4A28-2B07-441E-A6C1-C918DCB156D3}" srcOrd="0" destOrd="0" presId="urn:microsoft.com/office/officeart/2005/8/layout/hierarchy3"/>
    <dgm:cxn modelId="{08ABD539-3070-4647-A447-7249F8BA0311}" type="presOf" srcId="{FF88BB7F-8CE3-4969-8E76-94C2085442AF}" destId="{9D4F30AB-6B32-4D49-88C3-0DE04E3B1B17}" srcOrd="0" destOrd="0" presId="urn:microsoft.com/office/officeart/2005/8/layout/hierarchy3"/>
    <dgm:cxn modelId="{C45EA34D-22BA-4870-921A-C1EE3CE787FE}" type="presOf" srcId="{B623EBC0-BF02-4CE6-A64F-44CD86B57E5D}" destId="{D5FF5877-DE95-4B2A-801D-7EB09545B84B}" srcOrd="0" destOrd="0" presId="urn:microsoft.com/office/officeart/2005/8/layout/hierarchy3"/>
    <dgm:cxn modelId="{0DF9695D-6996-4F55-B59A-ADD908085C8D}" type="presParOf" srcId="{7197E294-E7C6-4A1F-9B41-DE326F48F4D9}" destId="{1E708D66-DA2D-4940-8039-44DD852B58C0}" srcOrd="0" destOrd="0" presId="urn:microsoft.com/office/officeart/2005/8/layout/hierarchy3"/>
    <dgm:cxn modelId="{1CE28169-7544-4736-AE65-398B97E37DE2}" type="presParOf" srcId="{1E708D66-DA2D-4940-8039-44DD852B58C0}" destId="{53509F6A-7783-40C4-B132-9D2C33248EFC}" srcOrd="0" destOrd="0" presId="urn:microsoft.com/office/officeart/2005/8/layout/hierarchy3"/>
    <dgm:cxn modelId="{D04B744E-3E26-4D7F-A620-BD929C9CFA18}" type="presParOf" srcId="{53509F6A-7783-40C4-B132-9D2C33248EFC}" destId="{450F5F29-968C-4A29-986A-9F30BBCC6BF0}" srcOrd="0" destOrd="0" presId="urn:microsoft.com/office/officeart/2005/8/layout/hierarchy3"/>
    <dgm:cxn modelId="{B6836119-610D-4ED5-BE71-5C7A9F4089B8}" type="presParOf" srcId="{53509F6A-7783-40C4-B132-9D2C33248EFC}" destId="{DD73B2A7-1BD5-4CDC-8785-CB1AFD3A48A2}" srcOrd="1" destOrd="0" presId="urn:microsoft.com/office/officeart/2005/8/layout/hierarchy3"/>
    <dgm:cxn modelId="{AE116156-568C-4E88-9B49-47946243799C}" type="presParOf" srcId="{1E708D66-DA2D-4940-8039-44DD852B58C0}" destId="{954F087D-F194-46A7-BB90-4AE94386B416}" srcOrd="1" destOrd="0" presId="urn:microsoft.com/office/officeart/2005/8/layout/hierarchy3"/>
    <dgm:cxn modelId="{39EFE940-708C-4142-9A19-09385735599E}" type="presParOf" srcId="{954F087D-F194-46A7-BB90-4AE94386B416}" destId="{99C1B0E7-474D-48B9-9A0A-F3128251BC16}" srcOrd="0" destOrd="0" presId="urn:microsoft.com/office/officeart/2005/8/layout/hierarchy3"/>
    <dgm:cxn modelId="{B88BDD8D-D5E4-4A8E-86F2-9C014E9EB9BE}" type="presParOf" srcId="{954F087D-F194-46A7-BB90-4AE94386B416}" destId="{EC8039E0-E87C-43E5-A7D4-C1A77E0538CC}" srcOrd="1" destOrd="0" presId="urn:microsoft.com/office/officeart/2005/8/layout/hierarchy3"/>
    <dgm:cxn modelId="{0CF510B5-012B-437B-9CAD-F78B8E82762E}" type="presParOf" srcId="{954F087D-F194-46A7-BB90-4AE94386B416}" destId="{B933AF18-167F-49E1-8B75-5298BCD00ABA}" srcOrd="2" destOrd="0" presId="urn:microsoft.com/office/officeart/2005/8/layout/hierarchy3"/>
    <dgm:cxn modelId="{001FEA8C-9783-47E8-8983-B474E4A0B9D4}" type="presParOf" srcId="{954F087D-F194-46A7-BB90-4AE94386B416}" destId="{2317B3FC-B351-4EBE-926C-60F085FF0C28}" srcOrd="3" destOrd="0" presId="urn:microsoft.com/office/officeart/2005/8/layout/hierarchy3"/>
    <dgm:cxn modelId="{E754B17E-BEC8-43F6-ADFB-4B8A3152F791}" type="presParOf" srcId="{954F087D-F194-46A7-BB90-4AE94386B416}" destId="{C8D3B4A1-73D6-4988-A88D-C0138E977320}" srcOrd="4" destOrd="0" presId="urn:microsoft.com/office/officeart/2005/8/layout/hierarchy3"/>
    <dgm:cxn modelId="{76948485-24EA-451A-A115-711A09F2DCC2}" type="presParOf" srcId="{954F087D-F194-46A7-BB90-4AE94386B416}" destId="{D135C1FE-7F8B-476B-A092-391EA5BF58B9}" srcOrd="5" destOrd="0" presId="urn:microsoft.com/office/officeart/2005/8/layout/hierarchy3"/>
    <dgm:cxn modelId="{A955F83A-2FBE-47BC-9837-D477B92B587D}" type="presParOf" srcId="{7197E294-E7C6-4A1F-9B41-DE326F48F4D9}" destId="{3C4D5556-84A2-4A76-9BCD-DF76CBD4EB17}" srcOrd="1" destOrd="0" presId="urn:microsoft.com/office/officeart/2005/8/layout/hierarchy3"/>
    <dgm:cxn modelId="{F14E499B-D73F-484A-BFE7-DC8BB4CD6861}" type="presParOf" srcId="{3C4D5556-84A2-4A76-9BCD-DF76CBD4EB17}" destId="{0C44162D-FF19-4CBA-A1C6-B1295BDC0DA0}" srcOrd="0" destOrd="0" presId="urn:microsoft.com/office/officeart/2005/8/layout/hierarchy3"/>
    <dgm:cxn modelId="{A8267D55-846C-442E-83A5-B7BF1FBA27CE}" type="presParOf" srcId="{0C44162D-FF19-4CBA-A1C6-B1295BDC0DA0}" destId="{DE4B4A28-2B07-441E-A6C1-C918DCB156D3}" srcOrd="0" destOrd="0" presId="urn:microsoft.com/office/officeart/2005/8/layout/hierarchy3"/>
    <dgm:cxn modelId="{AE6B656C-22CD-485D-AC8B-EB6E3A2A0BA3}" type="presParOf" srcId="{0C44162D-FF19-4CBA-A1C6-B1295BDC0DA0}" destId="{5DB65261-1C37-4533-8FE8-A57A91DD4BD3}" srcOrd="1" destOrd="0" presId="urn:microsoft.com/office/officeart/2005/8/layout/hierarchy3"/>
    <dgm:cxn modelId="{47E2816A-FEDF-440D-88BD-6F3602ED451F}" type="presParOf" srcId="{3C4D5556-84A2-4A76-9BCD-DF76CBD4EB17}" destId="{7A291EE7-A3C0-45BE-9CC2-1927395932D5}" srcOrd="1" destOrd="0" presId="urn:microsoft.com/office/officeart/2005/8/layout/hierarchy3"/>
    <dgm:cxn modelId="{95683F33-530B-4F15-9D26-7D6DB448F158}" type="presParOf" srcId="{7A291EE7-A3C0-45BE-9CC2-1927395932D5}" destId="{CB9E3D8C-4B4E-4B7D-8075-3E3F9C308129}" srcOrd="0" destOrd="0" presId="urn:microsoft.com/office/officeart/2005/8/layout/hierarchy3"/>
    <dgm:cxn modelId="{529D092A-51A9-48E9-81D0-FD55AF6FC715}" type="presParOf" srcId="{7A291EE7-A3C0-45BE-9CC2-1927395932D5}" destId="{354EADDF-F0F5-4D1F-A777-AA565E2FF2F7}" srcOrd="1" destOrd="0" presId="urn:microsoft.com/office/officeart/2005/8/layout/hierarchy3"/>
    <dgm:cxn modelId="{83E54533-6B25-463D-9B1E-963B4C05BAEB}" type="presParOf" srcId="{7A291EE7-A3C0-45BE-9CC2-1927395932D5}" destId="{901FD699-7E80-4559-8CF4-0AC4D2A1B1B3}" srcOrd="2" destOrd="0" presId="urn:microsoft.com/office/officeart/2005/8/layout/hierarchy3"/>
    <dgm:cxn modelId="{C1C757F6-DEAE-4232-93B6-5E614B0545D7}" type="presParOf" srcId="{7A291EE7-A3C0-45BE-9CC2-1927395932D5}" destId="{357162BC-E911-496F-B62D-F51124F20B31}" srcOrd="3" destOrd="0" presId="urn:microsoft.com/office/officeart/2005/8/layout/hierarchy3"/>
    <dgm:cxn modelId="{8FAF8C63-86E2-4E9B-BBB6-785AB79016E7}" type="presParOf" srcId="{7A291EE7-A3C0-45BE-9CC2-1927395932D5}" destId="{0E06B4CA-1B13-41FD-972A-53149F89C93B}" srcOrd="4" destOrd="0" presId="urn:microsoft.com/office/officeart/2005/8/layout/hierarchy3"/>
    <dgm:cxn modelId="{A854849F-1839-4274-B790-9BDB41259BAA}" type="presParOf" srcId="{7A291EE7-A3C0-45BE-9CC2-1927395932D5}" destId="{2650FB75-DCB5-4913-831E-4C848023C741}" srcOrd="5" destOrd="0" presId="urn:microsoft.com/office/officeart/2005/8/layout/hierarchy3"/>
    <dgm:cxn modelId="{2DF87E02-BD73-4470-89CF-A0F9CB7F3859}" type="presParOf" srcId="{7A291EE7-A3C0-45BE-9CC2-1927395932D5}" destId="{D5FF5877-DE95-4B2A-801D-7EB09545B84B}" srcOrd="6" destOrd="0" presId="urn:microsoft.com/office/officeart/2005/8/layout/hierarchy3"/>
    <dgm:cxn modelId="{155B1550-3D5E-4034-8728-679DCFB6B630}" type="presParOf" srcId="{7A291EE7-A3C0-45BE-9CC2-1927395932D5}" destId="{DB4B5B12-53E4-41C9-A80D-6F6136542A72}" srcOrd="7" destOrd="0" presId="urn:microsoft.com/office/officeart/2005/8/layout/hierarchy3"/>
    <dgm:cxn modelId="{07644355-1CD4-40F3-95F8-3DC4557BC4C5}" type="presParOf" srcId="{7A291EE7-A3C0-45BE-9CC2-1927395932D5}" destId="{B8E7EFBD-C535-441B-9C9D-742AB720DD12}" srcOrd="8" destOrd="0" presId="urn:microsoft.com/office/officeart/2005/8/layout/hierarchy3"/>
    <dgm:cxn modelId="{B1816086-55C6-4990-992A-56226FCC4C25}" type="presParOf" srcId="{7A291EE7-A3C0-45BE-9CC2-1927395932D5}" destId="{9D4F30AB-6B32-4D49-88C3-0DE04E3B1B17}"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F5F29-968C-4A29-986A-9F30BBCC6BF0}">
      <dsp:nvSpPr>
        <dsp:cNvPr id="0" name=""/>
        <dsp:cNvSpPr/>
      </dsp:nvSpPr>
      <dsp:spPr>
        <a:xfrm>
          <a:off x="568825" y="0"/>
          <a:ext cx="2724156" cy="73068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ru-RU" sz="2800" b="1" kern="1200" dirty="0" err="1" smtClean="0">
              <a:latin typeface="Times New Roman" pitchFamily="18" charset="0"/>
              <a:cs typeface="Times New Roman" pitchFamily="18" charset="0"/>
            </a:rPr>
            <a:t>Сильні</a:t>
          </a:r>
          <a:r>
            <a:rPr lang="ru-RU" sz="2800" b="1" kern="1200" dirty="0" smtClean="0">
              <a:latin typeface="Times New Roman" pitchFamily="18" charset="0"/>
              <a:cs typeface="Times New Roman" pitchFamily="18" charset="0"/>
            </a:rPr>
            <a:t> </a:t>
          </a:r>
          <a:r>
            <a:rPr lang="ru-RU" sz="2800" b="1" kern="1200" dirty="0" err="1" smtClean="0">
              <a:latin typeface="Times New Roman" pitchFamily="18" charset="0"/>
              <a:cs typeface="Times New Roman" pitchFamily="18" charset="0"/>
            </a:rPr>
            <a:t>сторони</a:t>
          </a:r>
          <a:endParaRPr lang="ru-RU" sz="2800" b="1" kern="1200" dirty="0">
            <a:latin typeface="Times New Roman" pitchFamily="18" charset="0"/>
            <a:cs typeface="Times New Roman" pitchFamily="18" charset="0"/>
          </a:endParaRPr>
        </a:p>
      </dsp:txBody>
      <dsp:txXfrm>
        <a:off x="590226" y="21401"/>
        <a:ext cx="2681354" cy="687887"/>
      </dsp:txXfrm>
    </dsp:sp>
    <dsp:sp modelId="{99C1B0E7-474D-48B9-9A0A-F3128251BC16}">
      <dsp:nvSpPr>
        <dsp:cNvPr id="0" name=""/>
        <dsp:cNvSpPr/>
      </dsp:nvSpPr>
      <dsp:spPr>
        <a:xfrm>
          <a:off x="841241" y="730689"/>
          <a:ext cx="192916" cy="1053102"/>
        </a:xfrm>
        <a:custGeom>
          <a:avLst/>
          <a:gdLst/>
          <a:ahLst/>
          <a:cxnLst/>
          <a:rect l="0" t="0" r="0" b="0"/>
          <a:pathLst>
            <a:path>
              <a:moveTo>
                <a:pt x="0" y="0"/>
              </a:moveTo>
              <a:lnTo>
                <a:pt x="0" y="1053102"/>
              </a:lnTo>
              <a:lnTo>
                <a:pt x="192916" y="105310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8039E0-E87C-43E5-A7D4-C1A77E0538CC}">
      <dsp:nvSpPr>
        <dsp:cNvPr id="0" name=""/>
        <dsp:cNvSpPr/>
      </dsp:nvSpPr>
      <dsp:spPr>
        <a:xfrm>
          <a:off x="1034158" y="915327"/>
          <a:ext cx="3197696" cy="173692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uk-UA" sz="1600" kern="1200" dirty="0" smtClean="0">
              <a:latin typeface="Times New Roman" panose="02020603050405020304" pitchFamily="18" charset="0"/>
              <a:cs typeface="Times New Roman" panose="02020603050405020304" pitchFamily="18" charset="0"/>
            </a:rPr>
            <a:t>Склад </a:t>
          </a:r>
          <a:r>
            <a:rPr lang="uk-UA" sz="1600" kern="1200" dirty="0" err="1" smtClean="0">
              <a:latin typeface="Times New Roman" panose="02020603050405020304" pitchFamily="18" charset="0"/>
              <a:cs typeface="Times New Roman" panose="02020603050405020304" pitchFamily="18" charset="0"/>
            </a:rPr>
            <a:t>проєктних</a:t>
          </a:r>
          <a:r>
            <a:rPr lang="uk-UA" sz="1600" kern="1200" dirty="0" smtClean="0">
              <a:latin typeface="Times New Roman" panose="02020603050405020304" pitchFamily="18" charset="0"/>
              <a:cs typeface="Times New Roman" panose="02020603050405020304" pitchFamily="18" charset="0"/>
            </a:rPr>
            <a:t> груп та груп забезпечення спеціальностей в основному  відповідає «Ліцензійним вимогам провадження освітньої діяльності» та «Положенню про акредитації освітніх програм»</a:t>
          </a:r>
          <a:endParaRPr lang="ru-RU" sz="1600" b="1" kern="1200" dirty="0">
            <a:latin typeface="Times New Roman" pitchFamily="18" charset="0"/>
            <a:cs typeface="Times New Roman" pitchFamily="18" charset="0"/>
          </a:endParaRPr>
        </a:p>
      </dsp:txBody>
      <dsp:txXfrm>
        <a:off x="1085031" y="966200"/>
        <a:ext cx="3095950" cy="1635183"/>
      </dsp:txXfrm>
    </dsp:sp>
    <dsp:sp modelId="{B933AF18-167F-49E1-8B75-5298BCD00ABA}">
      <dsp:nvSpPr>
        <dsp:cNvPr id="0" name=""/>
        <dsp:cNvSpPr/>
      </dsp:nvSpPr>
      <dsp:spPr>
        <a:xfrm>
          <a:off x="841241" y="730689"/>
          <a:ext cx="192916" cy="2749580"/>
        </a:xfrm>
        <a:custGeom>
          <a:avLst/>
          <a:gdLst/>
          <a:ahLst/>
          <a:cxnLst/>
          <a:rect l="0" t="0" r="0" b="0"/>
          <a:pathLst>
            <a:path>
              <a:moveTo>
                <a:pt x="0" y="0"/>
              </a:moveTo>
              <a:lnTo>
                <a:pt x="0" y="2749580"/>
              </a:lnTo>
              <a:lnTo>
                <a:pt x="192916" y="274958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17B3FC-B351-4EBE-926C-60F085FF0C28}">
      <dsp:nvSpPr>
        <dsp:cNvPr id="0" name=""/>
        <dsp:cNvSpPr/>
      </dsp:nvSpPr>
      <dsp:spPr>
        <a:xfrm>
          <a:off x="1034158" y="2834929"/>
          <a:ext cx="3197708" cy="129068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uk-UA" sz="1600" kern="1200" dirty="0" smtClean="0">
              <a:latin typeface="Times New Roman" panose="02020603050405020304" pitchFamily="18" charset="0"/>
              <a:cs typeface="Times New Roman" panose="02020603050405020304" pitchFamily="18" charset="0"/>
            </a:rPr>
            <a:t>Здійснюється детальний аналіз підсумків акредитації ОП на різних рівнях (факультет, кафедра), приймаються конструктивні рішення</a:t>
          </a:r>
          <a:endParaRPr lang="ru-RU" sz="1600" b="1" kern="1200" dirty="0">
            <a:latin typeface="Times New Roman" pitchFamily="18" charset="0"/>
            <a:cs typeface="Times New Roman" pitchFamily="18" charset="0"/>
          </a:endParaRPr>
        </a:p>
      </dsp:txBody>
      <dsp:txXfrm>
        <a:off x="1071961" y="2872732"/>
        <a:ext cx="3122102" cy="1215076"/>
      </dsp:txXfrm>
    </dsp:sp>
    <dsp:sp modelId="{C8D3B4A1-73D6-4988-A88D-C0138E977320}">
      <dsp:nvSpPr>
        <dsp:cNvPr id="0" name=""/>
        <dsp:cNvSpPr/>
      </dsp:nvSpPr>
      <dsp:spPr>
        <a:xfrm>
          <a:off x="841241" y="730689"/>
          <a:ext cx="192916" cy="4056996"/>
        </a:xfrm>
        <a:custGeom>
          <a:avLst/>
          <a:gdLst/>
          <a:ahLst/>
          <a:cxnLst/>
          <a:rect l="0" t="0" r="0" b="0"/>
          <a:pathLst>
            <a:path>
              <a:moveTo>
                <a:pt x="0" y="0"/>
              </a:moveTo>
              <a:lnTo>
                <a:pt x="0" y="4056996"/>
              </a:lnTo>
              <a:lnTo>
                <a:pt x="192916" y="40569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35C1FE-7F8B-476B-A092-391EA5BF58B9}">
      <dsp:nvSpPr>
        <dsp:cNvPr id="0" name=""/>
        <dsp:cNvSpPr/>
      </dsp:nvSpPr>
      <dsp:spPr>
        <a:xfrm>
          <a:off x="1034158" y="4308284"/>
          <a:ext cx="3203857" cy="95880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0" kern="1200" dirty="0" err="1" smtClean="0">
              <a:latin typeface="Times New Roman" pitchFamily="18" charset="0"/>
              <a:cs typeface="Times New Roman" pitchFamily="18" charset="0"/>
            </a:rPr>
            <a:t>Відповідність</a:t>
          </a:r>
          <a:r>
            <a:rPr lang="ru-RU" sz="1600" b="0" kern="1200" dirty="0" smtClean="0">
              <a:latin typeface="Times New Roman" pitchFamily="18" charset="0"/>
              <a:cs typeface="Times New Roman" pitchFamily="18" charset="0"/>
            </a:rPr>
            <a:t> ОП потребам ринку та </a:t>
          </a:r>
          <a:r>
            <a:rPr lang="ru-RU" sz="1600" b="0" kern="1200" dirty="0" err="1" smtClean="0">
              <a:latin typeface="Times New Roman" pitchFamily="18" charset="0"/>
              <a:cs typeface="Times New Roman" pitchFamily="18" charset="0"/>
            </a:rPr>
            <a:t>спрямованість</a:t>
          </a:r>
          <a:r>
            <a:rPr lang="ru-RU" sz="1600" b="0" kern="1200" dirty="0" smtClean="0">
              <a:latin typeface="Times New Roman" pitchFamily="18" charset="0"/>
              <a:cs typeface="Times New Roman" pitchFamily="18" charset="0"/>
            </a:rPr>
            <a:t> на </a:t>
          </a:r>
          <a:r>
            <a:rPr lang="ru-RU" sz="1600" b="0" kern="1200" dirty="0" err="1" smtClean="0">
              <a:latin typeface="Times New Roman" pitchFamily="18" charset="0"/>
              <a:cs typeface="Times New Roman" pitchFamily="18" charset="0"/>
            </a:rPr>
            <a:t>унікальність</a:t>
          </a:r>
          <a:r>
            <a:rPr lang="ru-RU" sz="1600" b="0" kern="1200" dirty="0" smtClean="0">
              <a:latin typeface="Times New Roman" pitchFamily="18" charset="0"/>
              <a:cs typeface="Times New Roman" pitchFamily="18" charset="0"/>
            </a:rPr>
            <a:t> </a:t>
          </a:r>
          <a:r>
            <a:rPr lang="ru-RU" sz="1600" b="0" kern="1200" dirty="0" err="1" smtClean="0">
              <a:latin typeface="Times New Roman" pitchFamily="18" charset="0"/>
              <a:cs typeface="Times New Roman" pitchFamily="18" charset="0"/>
            </a:rPr>
            <a:t>програм</a:t>
          </a:r>
          <a:r>
            <a:rPr lang="ru-RU" sz="1600" b="0" kern="1200" dirty="0" smtClean="0">
              <a:latin typeface="Times New Roman" pitchFamily="18" charset="0"/>
              <a:cs typeface="Times New Roman" pitchFamily="18" charset="0"/>
            </a:rPr>
            <a:t> і </a:t>
          </a:r>
          <a:r>
            <a:rPr lang="ru-RU" sz="1600" b="0" kern="1200" dirty="0" err="1" smtClean="0">
              <a:latin typeface="Times New Roman" pitchFamily="18" charset="0"/>
              <a:cs typeface="Times New Roman" pitchFamily="18" charset="0"/>
            </a:rPr>
            <a:t>індивідуальну</a:t>
          </a:r>
          <a:r>
            <a:rPr lang="ru-RU" sz="1600" b="0" kern="1200" dirty="0" smtClean="0">
              <a:latin typeface="Times New Roman" pitchFamily="18" charset="0"/>
              <a:cs typeface="Times New Roman" pitchFamily="18" charset="0"/>
            </a:rPr>
            <a:t> </a:t>
          </a:r>
          <a:r>
            <a:rPr lang="ru-RU" sz="1600" b="0" kern="1200" dirty="0" err="1" smtClean="0">
              <a:latin typeface="Times New Roman" pitchFamily="18" charset="0"/>
              <a:cs typeface="Times New Roman" pitchFamily="18" charset="0"/>
            </a:rPr>
            <a:t>освітню</a:t>
          </a:r>
          <a:r>
            <a:rPr lang="ru-RU" sz="1600" b="0" kern="1200" dirty="0" smtClean="0">
              <a:latin typeface="Times New Roman" pitchFamily="18" charset="0"/>
              <a:cs typeface="Times New Roman" pitchFamily="18" charset="0"/>
            </a:rPr>
            <a:t> </a:t>
          </a:r>
          <a:r>
            <a:rPr lang="ru-RU" sz="1600" b="0" kern="1200" dirty="0" err="1" smtClean="0">
              <a:latin typeface="Times New Roman" pitchFamily="18" charset="0"/>
              <a:cs typeface="Times New Roman" pitchFamily="18" charset="0"/>
            </a:rPr>
            <a:t>траєкторію</a:t>
          </a:r>
          <a:endParaRPr lang="ru-RU" sz="1600" b="0" kern="1200" dirty="0">
            <a:latin typeface="Times New Roman" pitchFamily="18" charset="0"/>
            <a:cs typeface="Times New Roman" pitchFamily="18" charset="0"/>
          </a:endParaRPr>
        </a:p>
      </dsp:txBody>
      <dsp:txXfrm>
        <a:off x="1062240" y="4336366"/>
        <a:ext cx="3147693" cy="902639"/>
      </dsp:txXfrm>
    </dsp:sp>
    <dsp:sp modelId="{DE4B4A28-2B07-441E-A6C1-C918DCB156D3}">
      <dsp:nvSpPr>
        <dsp:cNvPr id="0" name=""/>
        <dsp:cNvSpPr/>
      </dsp:nvSpPr>
      <dsp:spPr>
        <a:xfrm>
          <a:off x="4071783" y="1965"/>
          <a:ext cx="2657883" cy="73068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ru-RU" sz="2800" b="1" kern="1200" dirty="0" smtClean="0">
              <a:latin typeface="Times New Roman" pitchFamily="18" charset="0"/>
              <a:cs typeface="Times New Roman" pitchFamily="18" charset="0"/>
            </a:rPr>
            <a:t>Рекомендації</a:t>
          </a:r>
          <a:endParaRPr lang="ru-RU" sz="2800" b="1" kern="1200" dirty="0">
            <a:latin typeface="Times New Roman" pitchFamily="18" charset="0"/>
            <a:cs typeface="Times New Roman" pitchFamily="18" charset="0"/>
          </a:endParaRPr>
        </a:p>
      </dsp:txBody>
      <dsp:txXfrm>
        <a:off x="4093184" y="23366"/>
        <a:ext cx="2615081" cy="687887"/>
      </dsp:txXfrm>
    </dsp:sp>
    <dsp:sp modelId="{CB9E3D8C-4B4E-4B7D-8075-3E3F9C308129}">
      <dsp:nvSpPr>
        <dsp:cNvPr id="0" name=""/>
        <dsp:cNvSpPr/>
      </dsp:nvSpPr>
      <dsp:spPr>
        <a:xfrm>
          <a:off x="4337572" y="732654"/>
          <a:ext cx="265788" cy="548017"/>
        </a:xfrm>
        <a:custGeom>
          <a:avLst/>
          <a:gdLst/>
          <a:ahLst/>
          <a:cxnLst/>
          <a:rect l="0" t="0" r="0" b="0"/>
          <a:pathLst>
            <a:path>
              <a:moveTo>
                <a:pt x="0" y="0"/>
              </a:moveTo>
              <a:lnTo>
                <a:pt x="0" y="548017"/>
              </a:lnTo>
              <a:lnTo>
                <a:pt x="265788" y="54801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EADDF-F0F5-4D1F-A777-AA565E2FF2F7}">
      <dsp:nvSpPr>
        <dsp:cNvPr id="0" name=""/>
        <dsp:cNvSpPr/>
      </dsp:nvSpPr>
      <dsp:spPr>
        <a:xfrm>
          <a:off x="4603360" y="915327"/>
          <a:ext cx="3615428" cy="73068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uk-UA" sz="1600" kern="1200" dirty="0" smtClean="0">
              <a:latin typeface="Times New Roman" panose="02020603050405020304" pitchFamily="18" charset="0"/>
              <a:cs typeface="Times New Roman" panose="02020603050405020304" pitchFamily="18" charset="0"/>
            </a:rPr>
            <a:t>Покращити навчально-методичне наповнення  бази електронного навчання на платформі </a:t>
          </a:r>
          <a:r>
            <a:rPr lang="en-US" sz="1600" i="1" kern="1200" dirty="0" smtClean="0">
              <a:latin typeface="Times New Roman" panose="02020603050405020304" pitchFamily="18" charset="0"/>
              <a:cs typeface="Times New Roman" panose="02020603050405020304" pitchFamily="18" charset="0"/>
            </a:rPr>
            <a:t>Moodle</a:t>
          </a:r>
          <a:endParaRPr lang="ru-RU" sz="1600" b="1" kern="1200" dirty="0">
            <a:latin typeface="Times New Roman" pitchFamily="18" charset="0"/>
            <a:cs typeface="Times New Roman" pitchFamily="18" charset="0"/>
          </a:endParaRPr>
        </a:p>
      </dsp:txBody>
      <dsp:txXfrm>
        <a:off x="4624761" y="936728"/>
        <a:ext cx="3572626" cy="687887"/>
      </dsp:txXfrm>
    </dsp:sp>
    <dsp:sp modelId="{901FD699-7E80-4559-8CF4-0AC4D2A1B1B3}">
      <dsp:nvSpPr>
        <dsp:cNvPr id="0" name=""/>
        <dsp:cNvSpPr/>
      </dsp:nvSpPr>
      <dsp:spPr>
        <a:xfrm>
          <a:off x="4337572" y="732654"/>
          <a:ext cx="265788" cy="1461379"/>
        </a:xfrm>
        <a:custGeom>
          <a:avLst/>
          <a:gdLst/>
          <a:ahLst/>
          <a:cxnLst/>
          <a:rect l="0" t="0" r="0" b="0"/>
          <a:pathLst>
            <a:path>
              <a:moveTo>
                <a:pt x="0" y="0"/>
              </a:moveTo>
              <a:lnTo>
                <a:pt x="0" y="1461379"/>
              </a:lnTo>
              <a:lnTo>
                <a:pt x="265788" y="146137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7162BC-E911-496F-B62D-F51124F20B31}">
      <dsp:nvSpPr>
        <dsp:cNvPr id="0" name=""/>
        <dsp:cNvSpPr/>
      </dsp:nvSpPr>
      <dsp:spPr>
        <a:xfrm>
          <a:off x="4603360" y="1828689"/>
          <a:ext cx="3619228" cy="73068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uk-UA" sz="1600" b="0" kern="1200" dirty="0" smtClean="0">
              <a:latin typeface="Times New Roman" panose="02020603050405020304" pitchFamily="18" charset="0"/>
              <a:cs typeface="Times New Roman" panose="02020603050405020304" pitchFamily="18" charset="0"/>
            </a:rPr>
            <a:t>Розробити чіткі (не шаблонні) критерії оцінювання </a:t>
          </a:r>
          <a:r>
            <a:rPr lang="uk-UA" sz="1600" b="0" kern="1200" dirty="0" smtClean="0">
              <a:latin typeface="Times New Roman" panose="02020603050405020304" pitchFamily="18" charset="0"/>
              <a:cs typeface="Times New Roman" panose="02020603050405020304" pitchFamily="18" charset="0"/>
            </a:rPr>
            <a:t>програмних </a:t>
          </a:r>
          <a:r>
            <a:rPr lang="uk-UA" sz="1600" b="0" kern="1200" dirty="0" smtClean="0">
              <a:latin typeface="Times New Roman" panose="02020603050405020304" pitchFamily="18" charset="0"/>
              <a:cs typeface="Times New Roman" panose="02020603050405020304" pitchFamily="18" charset="0"/>
            </a:rPr>
            <a:t>результатів навчання з дисциплін</a:t>
          </a:r>
          <a:endParaRPr lang="ru-RU" sz="1600" b="0" kern="1200" dirty="0">
            <a:latin typeface="Times New Roman" pitchFamily="18" charset="0"/>
            <a:cs typeface="Times New Roman" pitchFamily="18" charset="0"/>
          </a:endParaRPr>
        </a:p>
      </dsp:txBody>
      <dsp:txXfrm>
        <a:off x="4624761" y="1850090"/>
        <a:ext cx="3576426" cy="687887"/>
      </dsp:txXfrm>
    </dsp:sp>
    <dsp:sp modelId="{0E06B4CA-1B13-41FD-972A-53149F89C93B}">
      <dsp:nvSpPr>
        <dsp:cNvPr id="0" name=""/>
        <dsp:cNvSpPr/>
      </dsp:nvSpPr>
      <dsp:spPr>
        <a:xfrm>
          <a:off x="4337572" y="732654"/>
          <a:ext cx="265788" cy="2374741"/>
        </a:xfrm>
        <a:custGeom>
          <a:avLst/>
          <a:gdLst/>
          <a:ahLst/>
          <a:cxnLst/>
          <a:rect l="0" t="0" r="0" b="0"/>
          <a:pathLst>
            <a:path>
              <a:moveTo>
                <a:pt x="0" y="0"/>
              </a:moveTo>
              <a:lnTo>
                <a:pt x="0" y="2374741"/>
              </a:lnTo>
              <a:lnTo>
                <a:pt x="265788" y="23747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50FB75-DCB5-4913-831E-4C848023C741}">
      <dsp:nvSpPr>
        <dsp:cNvPr id="0" name=""/>
        <dsp:cNvSpPr/>
      </dsp:nvSpPr>
      <dsp:spPr>
        <a:xfrm>
          <a:off x="4603360" y="2742051"/>
          <a:ext cx="3573750" cy="73068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uk-UA" sz="1600" kern="1200" dirty="0" smtClean="0">
              <a:latin typeface="Times New Roman" panose="02020603050405020304" pitchFamily="18" charset="0"/>
              <a:cs typeface="Times New Roman" panose="02020603050405020304" pitchFamily="18" charset="0"/>
            </a:rPr>
            <a:t>Формувати чіткий загальний план заходів за наслідками акредитації кожної ОП</a:t>
          </a:r>
          <a:endParaRPr lang="ru-RU" sz="1600" kern="1200" dirty="0">
            <a:latin typeface="Times New Roman" pitchFamily="18" charset="0"/>
            <a:cs typeface="Times New Roman" pitchFamily="18" charset="0"/>
          </a:endParaRPr>
        </a:p>
      </dsp:txBody>
      <dsp:txXfrm>
        <a:off x="4624761" y="2763452"/>
        <a:ext cx="3530948" cy="687887"/>
      </dsp:txXfrm>
    </dsp:sp>
    <dsp:sp modelId="{D5FF5877-DE95-4B2A-801D-7EB09545B84B}">
      <dsp:nvSpPr>
        <dsp:cNvPr id="0" name=""/>
        <dsp:cNvSpPr/>
      </dsp:nvSpPr>
      <dsp:spPr>
        <a:xfrm>
          <a:off x="4337572" y="732654"/>
          <a:ext cx="265788" cy="3356210"/>
        </a:xfrm>
        <a:custGeom>
          <a:avLst/>
          <a:gdLst/>
          <a:ahLst/>
          <a:cxnLst/>
          <a:rect l="0" t="0" r="0" b="0"/>
          <a:pathLst>
            <a:path>
              <a:moveTo>
                <a:pt x="0" y="0"/>
              </a:moveTo>
              <a:lnTo>
                <a:pt x="0" y="3356210"/>
              </a:lnTo>
              <a:lnTo>
                <a:pt x="265788" y="335621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4B5B12-53E4-41C9-A80D-6F6136542A72}">
      <dsp:nvSpPr>
        <dsp:cNvPr id="0" name=""/>
        <dsp:cNvSpPr/>
      </dsp:nvSpPr>
      <dsp:spPr>
        <a:xfrm>
          <a:off x="4603360" y="3655413"/>
          <a:ext cx="3620268" cy="86690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uk-UA" sz="1600" b="0" i="0" kern="1200" dirty="0" smtClean="0">
              <a:latin typeface="Times New Roman" panose="02020603050405020304" pitchFamily="18" charset="0"/>
              <a:cs typeface="Times New Roman" panose="02020603050405020304" pitchFamily="18" charset="0"/>
            </a:rPr>
            <a:t>Приділити більшу увагу відповідності науково-методичних  праць викладача навчальним дисциплінам, які він забезпечує</a:t>
          </a:r>
          <a:endParaRPr lang="ru-RU" sz="1600" b="0" i="0" kern="1200" dirty="0">
            <a:latin typeface="Times New Roman" pitchFamily="18" charset="0"/>
            <a:cs typeface="Times New Roman" pitchFamily="18" charset="0"/>
          </a:endParaRPr>
        </a:p>
      </dsp:txBody>
      <dsp:txXfrm>
        <a:off x="4628751" y="3680804"/>
        <a:ext cx="3569486" cy="816122"/>
      </dsp:txXfrm>
    </dsp:sp>
    <dsp:sp modelId="{B8E7EFBD-C535-441B-9C9D-742AB720DD12}">
      <dsp:nvSpPr>
        <dsp:cNvPr id="0" name=""/>
        <dsp:cNvSpPr/>
      </dsp:nvSpPr>
      <dsp:spPr>
        <a:xfrm>
          <a:off x="4337572" y="732654"/>
          <a:ext cx="233006" cy="4313209"/>
        </a:xfrm>
        <a:custGeom>
          <a:avLst/>
          <a:gdLst/>
          <a:ahLst/>
          <a:cxnLst/>
          <a:rect l="0" t="0" r="0" b="0"/>
          <a:pathLst>
            <a:path>
              <a:moveTo>
                <a:pt x="0" y="0"/>
              </a:moveTo>
              <a:lnTo>
                <a:pt x="0" y="4313209"/>
              </a:lnTo>
              <a:lnTo>
                <a:pt x="233006" y="431320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4F30AB-6B32-4D49-88C3-0DE04E3B1B17}">
      <dsp:nvSpPr>
        <dsp:cNvPr id="0" name=""/>
        <dsp:cNvSpPr/>
      </dsp:nvSpPr>
      <dsp:spPr>
        <a:xfrm>
          <a:off x="4570578" y="4680519"/>
          <a:ext cx="3620280" cy="730689"/>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ru-RU" sz="1600" b="0" kern="1200" dirty="0" err="1" smtClean="0">
              <a:latin typeface="Times New Roman" pitchFamily="18" charset="0"/>
              <a:cs typeface="Times New Roman" pitchFamily="18" charset="0"/>
            </a:rPr>
            <a:t>Регулярне</a:t>
          </a:r>
          <a:r>
            <a:rPr lang="ru-RU" sz="1600" b="0" kern="1200" dirty="0" smtClean="0">
              <a:latin typeface="Times New Roman" pitchFamily="18" charset="0"/>
              <a:cs typeface="Times New Roman" pitchFamily="18" charset="0"/>
            </a:rPr>
            <a:t> </a:t>
          </a:r>
          <a:r>
            <a:rPr lang="ru-RU" sz="1600" b="0" kern="1200" dirty="0" err="1" smtClean="0">
              <a:latin typeface="Times New Roman" pitchFamily="18" charset="0"/>
              <a:cs typeface="Times New Roman" pitchFamily="18" charset="0"/>
            </a:rPr>
            <a:t>оновлення</a:t>
          </a:r>
          <a:r>
            <a:rPr lang="ru-RU" sz="1600" b="0" kern="1200" dirty="0" smtClean="0">
              <a:latin typeface="Times New Roman" pitchFamily="18" charset="0"/>
              <a:cs typeface="Times New Roman" pitchFamily="18" charset="0"/>
            </a:rPr>
            <a:t> </a:t>
          </a:r>
          <a:r>
            <a:rPr lang="ru-RU" sz="1600" b="0" kern="1200" dirty="0" err="1" smtClean="0">
              <a:latin typeface="Times New Roman" pitchFamily="18" charset="0"/>
              <a:cs typeface="Times New Roman" pitchFamily="18" charset="0"/>
            </a:rPr>
            <a:t>силабусів</a:t>
          </a:r>
          <a:r>
            <a:rPr lang="ru-RU" sz="1600" b="0" kern="1200" dirty="0" smtClean="0">
              <a:latin typeface="Times New Roman" pitchFamily="18" charset="0"/>
              <a:cs typeface="Times New Roman" pitchFamily="18" charset="0"/>
            </a:rPr>
            <a:t> та </a:t>
          </a:r>
          <a:r>
            <a:rPr lang="ru-RU" sz="1600" b="0" kern="1200" dirty="0" err="1" smtClean="0">
              <a:latin typeface="Times New Roman" pitchFamily="18" charset="0"/>
              <a:cs typeface="Times New Roman" pitchFamily="18" charset="0"/>
            </a:rPr>
            <a:t>робочих</a:t>
          </a:r>
          <a:r>
            <a:rPr lang="ru-RU" sz="1600" b="0" kern="1200" dirty="0" smtClean="0">
              <a:latin typeface="Times New Roman" pitchFamily="18" charset="0"/>
              <a:cs typeface="Times New Roman" pitchFamily="18" charset="0"/>
            </a:rPr>
            <a:t> </a:t>
          </a:r>
          <a:r>
            <a:rPr lang="ru-RU" sz="1600" b="0" kern="1200" dirty="0" err="1" smtClean="0">
              <a:latin typeface="Times New Roman" pitchFamily="18" charset="0"/>
              <a:cs typeface="Times New Roman" pitchFamily="18" charset="0"/>
            </a:rPr>
            <a:t>програм</a:t>
          </a:r>
          <a:r>
            <a:rPr lang="ru-RU" sz="1600" b="0" kern="1200" dirty="0" smtClean="0">
              <a:latin typeface="Times New Roman" pitchFamily="18" charset="0"/>
              <a:cs typeface="Times New Roman" pitchFamily="18" charset="0"/>
            </a:rPr>
            <a:t> </a:t>
          </a:r>
          <a:r>
            <a:rPr lang="ru-RU" sz="1600" b="0" kern="1200" dirty="0" err="1" smtClean="0">
              <a:latin typeface="Times New Roman" pitchFamily="18" charset="0"/>
              <a:cs typeface="Times New Roman" pitchFamily="18" charset="0"/>
            </a:rPr>
            <a:t>із</a:t>
          </a:r>
          <a:r>
            <a:rPr lang="ru-RU" sz="1600" b="0" kern="1200" dirty="0" smtClean="0">
              <a:latin typeface="Times New Roman" pitchFamily="18" charset="0"/>
              <a:cs typeface="Times New Roman" pitchFamily="18" charset="0"/>
            </a:rPr>
            <a:t> </a:t>
          </a:r>
          <a:r>
            <a:rPr lang="ru-RU" sz="1600" b="0" kern="1200" dirty="0" err="1" smtClean="0">
              <a:latin typeface="Times New Roman" pitchFamily="18" charset="0"/>
              <a:cs typeface="Times New Roman" pitchFamily="18" charset="0"/>
            </a:rPr>
            <a:t>врахуванням</a:t>
          </a:r>
          <a:r>
            <a:rPr lang="ru-RU" sz="1600" b="0" kern="1200" dirty="0" smtClean="0">
              <a:latin typeface="Times New Roman" pitchFamily="18" charset="0"/>
              <a:cs typeface="Times New Roman" pitchFamily="18" charset="0"/>
            </a:rPr>
            <a:t> </a:t>
          </a:r>
          <a:r>
            <a:rPr lang="ru-RU" sz="1600" b="0" kern="1200" dirty="0" err="1" smtClean="0">
              <a:latin typeface="Times New Roman" pitchFamily="18" charset="0"/>
              <a:cs typeface="Times New Roman" pitchFamily="18" charset="0"/>
            </a:rPr>
            <a:t>внесених</a:t>
          </a:r>
          <a:r>
            <a:rPr lang="ru-RU" sz="1600" b="0" kern="1200" dirty="0" smtClean="0">
              <a:latin typeface="Times New Roman" pitchFamily="18" charset="0"/>
              <a:cs typeface="Times New Roman" pitchFamily="18" charset="0"/>
            </a:rPr>
            <a:t> до ОП </a:t>
          </a:r>
          <a:r>
            <a:rPr lang="ru-RU" sz="1600" b="0" kern="1200" dirty="0" err="1" smtClean="0">
              <a:latin typeface="Times New Roman" pitchFamily="18" charset="0"/>
              <a:cs typeface="Times New Roman" pitchFamily="18" charset="0"/>
            </a:rPr>
            <a:t>змін</a:t>
          </a:r>
          <a:endParaRPr lang="ru-RU" sz="1600" b="0" kern="1200" dirty="0">
            <a:latin typeface="Times New Roman" pitchFamily="18" charset="0"/>
            <a:cs typeface="Times New Roman" pitchFamily="18" charset="0"/>
          </a:endParaRPr>
        </a:p>
      </dsp:txBody>
      <dsp:txXfrm>
        <a:off x="4591979" y="4701920"/>
        <a:ext cx="3577478" cy="6878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7825" cy="493713"/>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sz="quarter" idx="1"/>
          </p:nvPr>
        </p:nvSpPr>
        <p:spPr>
          <a:xfrm>
            <a:off x="3816350" y="0"/>
            <a:ext cx="2917825" cy="493713"/>
          </a:xfrm>
          <a:prstGeom prst="rect">
            <a:avLst/>
          </a:prstGeom>
        </p:spPr>
        <p:txBody>
          <a:bodyPr vert="horz" lIns="91440" tIns="45720" rIns="91440" bIns="45720" rtlCol="0"/>
          <a:lstStyle>
            <a:lvl1pPr algn="r">
              <a:defRPr sz="1200">
                <a:latin typeface="Arial" charset="0"/>
                <a:cs typeface="Arial" charset="0"/>
              </a:defRPr>
            </a:lvl1pPr>
          </a:lstStyle>
          <a:p>
            <a:pPr>
              <a:defRPr/>
            </a:pPr>
            <a:fld id="{15A4DF1C-0C19-44E3-AF89-388F73A3F23E}" type="datetimeFigureOut">
              <a:rPr lang="ru-RU"/>
              <a:pPr>
                <a:defRPr/>
              </a:pPr>
              <a:t>29.11.2023</a:t>
            </a:fld>
            <a:endParaRPr lang="ru-RU"/>
          </a:p>
        </p:txBody>
      </p:sp>
      <p:sp>
        <p:nvSpPr>
          <p:cNvPr id="4" name="Нижний колонтитул 3"/>
          <p:cNvSpPr>
            <a:spLocks noGrp="1"/>
          </p:cNvSpPr>
          <p:nvPr>
            <p:ph type="ftr" sz="quarter" idx="2"/>
          </p:nvPr>
        </p:nvSpPr>
        <p:spPr>
          <a:xfrm>
            <a:off x="0" y="9371013"/>
            <a:ext cx="2917825" cy="493712"/>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5" name="Номер слайда 4"/>
          <p:cNvSpPr>
            <a:spLocks noGrp="1"/>
          </p:cNvSpPr>
          <p:nvPr>
            <p:ph type="sldNum" sz="quarter" idx="3"/>
          </p:nvPr>
        </p:nvSpPr>
        <p:spPr>
          <a:xfrm>
            <a:off x="3816350" y="9371013"/>
            <a:ext cx="2917825" cy="493712"/>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4D6934A7-0EC3-4C1F-BA45-A72CA1A25647}" type="slidenum">
              <a:rPr lang="ru-RU"/>
              <a:pPr>
                <a:defRPr/>
              </a:pPr>
              <a:t>‹№›</a:t>
            </a:fld>
            <a:endParaRPr lang="ru-RU"/>
          </a:p>
        </p:txBody>
      </p:sp>
    </p:spTree>
    <p:extLst>
      <p:ext uri="{BB962C8B-B14F-4D97-AF65-F5344CB8AC3E}">
        <p14:creationId xmlns:p14="http://schemas.microsoft.com/office/powerpoint/2010/main" val="3238388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7825" cy="493713"/>
          </a:xfrm>
          <a:prstGeom prst="rect">
            <a:avLst/>
          </a:prstGeom>
        </p:spPr>
        <p:txBody>
          <a:bodyPr vert="horz" lIns="91440" tIns="45720" rIns="91440" bIns="45720" rtlCol="0"/>
          <a:lstStyle>
            <a:lvl1pPr algn="l" eaLnBrk="0" hangingPunct="0">
              <a:defRPr sz="1200">
                <a:latin typeface="Arial" charset="0"/>
                <a:cs typeface="+mn-cs"/>
              </a:defRPr>
            </a:lvl1pPr>
          </a:lstStyle>
          <a:p>
            <a:pPr>
              <a:defRPr/>
            </a:pPr>
            <a:endParaRPr lang="uk-UA"/>
          </a:p>
        </p:txBody>
      </p:sp>
      <p:sp>
        <p:nvSpPr>
          <p:cNvPr id="3" name="Дата 2"/>
          <p:cNvSpPr>
            <a:spLocks noGrp="1"/>
          </p:cNvSpPr>
          <p:nvPr>
            <p:ph type="dt" idx="1"/>
          </p:nvPr>
        </p:nvSpPr>
        <p:spPr>
          <a:xfrm>
            <a:off x="3816350" y="0"/>
            <a:ext cx="2917825" cy="493713"/>
          </a:xfrm>
          <a:prstGeom prst="rect">
            <a:avLst/>
          </a:prstGeom>
        </p:spPr>
        <p:txBody>
          <a:bodyPr vert="horz" lIns="91440" tIns="45720" rIns="91440" bIns="45720" rtlCol="0"/>
          <a:lstStyle>
            <a:lvl1pPr algn="r" eaLnBrk="0" hangingPunct="0">
              <a:defRPr sz="1200">
                <a:latin typeface="Arial" charset="0"/>
                <a:cs typeface="+mn-cs"/>
              </a:defRPr>
            </a:lvl1pPr>
          </a:lstStyle>
          <a:p>
            <a:pPr>
              <a:defRPr/>
            </a:pPr>
            <a:fld id="{3E8D2AEE-BA27-412B-8970-6D74BB499BD3}" type="datetimeFigureOut">
              <a:rPr lang="uk-UA"/>
              <a:pPr>
                <a:defRPr/>
              </a:pPr>
              <a:t>29.11.2023</a:t>
            </a:fld>
            <a:endParaRPr lang="uk-UA"/>
          </a:p>
        </p:txBody>
      </p:sp>
      <p:sp>
        <p:nvSpPr>
          <p:cNvPr id="4" name="Образ слайда 3"/>
          <p:cNvSpPr>
            <a:spLocks noGrp="1" noRot="1" noChangeAspect="1"/>
          </p:cNvSpPr>
          <p:nvPr>
            <p:ph type="sldImg" idx="2"/>
          </p:nvPr>
        </p:nvSpPr>
        <p:spPr>
          <a:xfrm>
            <a:off x="901700" y="739775"/>
            <a:ext cx="4932363" cy="3698875"/>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a:p>
        </p:txBody>
      </p:sp>
      <p:sp>
        <p:nvSpPr>
          <p:cNvPr id="6" name="Нижний колонтитул 5"/>
          <p:cNvSpPr>
            <a:spLocks noGrp="1"/>
          </p:cNvSpPr>
          <p:nvPr>
            <p:ph type="ftr" sz="quarter" idx="4"/>
          </p:nvPr>
        </p:nvSpPr>
        <p:spPr>
          <a:xfrm>
            <a:off x="0" y="9371013"/>
            <a:ext cx="2917825" cy="493712"/>
          </a:xfrm>
          <a:prstGeom prst="rect">
            <a:avLst/>
          </a:prstGeom>
        </p:spPr>
        <p:txBody>
          <a:bodyPr vert="horz" lIns="91440" tIns="45720" rIns="91440" bIns="45720" rtlCol="0" anchor="b"/>
          <a:lstStyle>
            <a:lvl1pPr algn="l" eaLnBrk="0" hangingPunct="0">
              <a:defRPr sz="1200">
                <a:latin typeface="Arial" charset="0"/>
                <a:cs typeface="+mn-cs"/>
              </a:defRPr>
            </a:lvl1pPr>
          </a:lstStyle>
          <a:p>
            <a:pPr>
              <a:defRPr/>
            </a:pPr>
            <a:endParaRPr lang="uk-UA"/>
          </a:p>
        </p:txBody>
      </p:sp>
      <p:sp>
        <p:nvSpPr>
          <p:cNvPr id="7" name="Номер слайда 6"/>
          <p:cNvSpPr>
            <a:spLocks noGrp="1"/>
          </p:cNvSpPr>
          <p:nvPr>
            <p:ph type="sldNum" sz="quarter" idx="5"/>
          </p:nvPr>
        </p:nvSpPr>
        <p:spPr>
          <a:xfrm>
            <a:off x="3816350" y="9371013"/>
            <a:ext cx="2917825" cy="493712"/>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FDA97FF-88F9-4672-9546-601D5F7BF873}" type="slidenum">
              <a:rPr lang="uk-UA" altLang="ru-RU"/>
              <a:pPr>
                <a:defRPr/>
              </a:pPr>
              <a:t>‹№›</a:t>
            </a:fld>
            <a:endParaRPr lang="uk-UA" altLang="ru-RU"/>
          </a:p>
        </p:txBody>
      </p:sp>
    </p:spTree>
    <p:extLst>
      <p:ext uri="{BB962C8B-B14F-4D97-AF65-F5344CB8AC3E}">
        <p14:creationId xmlns:p14="http://schemas.microsoft.com/office/powerpoint/2010/main" val="1301712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256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025182F-C19A-4EB0-8A4C-955F9B422988}" type="slidenum">
              <a:rPr lang="uk-UA" altLang="ru-RU" smtClean="0"/>
              <a:pPr/>
              <a:t>1</a:t>
            </a:fld>
            <a:endParaRPr lang="uk-UA" altLang="ru-RU" dirty="0" smtClean="0"/>
          </a:p>
        </p:txBody>
      </p:sp>
    </p:spTree>
    <p:extLst>
      <p:ext uri="{BB962C8B-B14F-4D97-AF65-F5344CB8AC3E}">
        <p14:creationId xmlns:p14="http://schemas.microsoft.com/office/powerpoint/2010/main" val="138326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76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1639434-D073-4C03-A709-DD55F0A766F9}" type="slidenum">
              <a:rPr lang="uk-UA" altLang="ru-RU" smtClean="0"/>
              <a:pPr/>
              <a:t>2</a:t>
            </a:fld>
            <a:endParaRPr lang="uk-UA" altLang="ru-RU" smtClean="0"/>
          </a:p>
        </p:txBody>
      </p:sp>
    </p:spTree>
    <p:extLst>
      <p:ext uri="{BB962C8B-B14F-4D97-AF65-F5344CB8AC3E}">
        <p14:creationId xmlns:p14="http://schemas.microsoft.com/office/powerpoint/2010/main" val="135630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5FDA97FF-88F9-4672-9546-601D5F7BF873}" type="slidenum">
              <a:rPr lang="uk-UA" altLang="ru-RU" smtClean="0"/>
              <a:pPr>
                <a:defRPr/>
              </a:pPr>
              <a:t>3</a:t>
            </a:fld>
            <a:endParaRPr lang="uk-UA" altLang="ru-RU"/>
          </a:p>
        </p:txBody>
      </p:sp>
    </p:spTree>
    <p:extLst>
      <p:ext uri="{BB962C8B-B14F-4D97-AF65-F5344CB8AC3E}">
        <p14:creationId xmlns:p14="http://schemas.microsoft.com/office/powerpoint/2010/main" val="350305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276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1639434-D073-4C03-A709-DD55F0A766F9}" type="slidenum">
              <a:rPr lang="uk-UA" altLang="ru-RU" smtClean="0"/>
              <a:pPr/>
              <a:t>4</a:t>
            </a:fld>
            <a:endParaRPr lang="uk-UA" altLang="ru-RU" smtClean="0"/>
          </a:p>
        </p:txBody>
      </p:sp>
    </p:spTree>
    <p:extLst>
      <p:ext uri="{BB962C8B-B14F-4D97-AF65-F5344CB8AC3E}">
        <p14:creationId xmlns:p14="http://schemas.microsoft.com/office/powerpoint/2010/main" val="153407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F69BC0B-14D4-4045-AA43-03C5533B868A}" type="slidenum">
              <a:rPr lang="ru-RU" altLang="ru-RU" smtClean="0"/>
              <a:pPr>
                <a:defRPr/>
              </a:pPr>
              <a:t>‹№›</a:t>
            </a:fld>
            <a:endParaRPr lang="ru-RU" altLang="ru-RU"/>
          </a:p>
        </p:txBody>
      </p:sp>
    </p:spTree>
    <p:extLst>
      <p:ext uri="{BB962C8B-B14F-4D97-AF65-F5344CB8AC3E}">
        <p14:creationId xmlns:p14="http://schemas.microsoft.com/office/powerpoint/2010/main" val="213929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6615962-C8ED-4E03-A602-F87793BB406E}" type="slidenum">
              <a:rPr lang="ru-RU" altLang="ru-RU" smtClean="0"/>
              <a:pPr>
                <a:defRPr/>
              </a:pPr>
              <a:t>‹№›</a:t>
            </a:fld>
            <a:endParaRPr lang="ru-RU" altLang="ru-RU"/>
          </a:p>
        </p:txBody>
      </p:sp>
    </p:spTree>
    <p:extLst>
      <p:ext uri="{BB962C8B-B14F-4D97-AF65-F5344CB8AC3E}">
        <p14:creationId xmlns:p14="http://schemas.microsoft.com/office/powerpoint/2010/main" val="333615185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6615962-C8ED-4E03-A602-F87793BB406E}" type="slidenum">
              <a:rPr lang="ru-RU" altLang="ru-RU" smtClean="0"/>
              <a:pPr>
                <a:defRPr/>
              </a:pPr>
              <a:t>‹№›</a:t>
            </a:fld>
            <a:endParaRPr lang="ru-RU" alt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81672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6615962-C8ED-4E03-A602-F87793BB406E}" type="slidenum">
              <a:rPr lang="ru-RU" altLang="ru-RU" smtClean="0"/>
              <a:pPr>
                <a:defRPr/>
              </a:pPr>
              <a:t>‹№›</a:t>
            </a:fld>
            <a:endParaRPr lang="ru-RU" altLang="ru-RU"/>
          </a:p>
        </p:txBody>
      </p:sp>
    </p:spTree>
    <p:extLst>
      <p:ext uri="{BB962C8B-B14F-4D97-AF65-F5344CB8AC3E}">
        <p14:creationId xmlns:p14="http://schemas.microsoft.com/office/powerpoint/2010/main" val="244147479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6615962-C8ED-4E03-A602-F87793BB406E}" type="slidenum">
              <a:rPr lang="ru-RU" altLang="ru-RU" smtClean="0"/>
              <a:pPr>
                <a:defRPr/>
              </a:pPr>
              <a:t>‹№›</a:t>
            </a:fld>
            <a:endParaRPr lang="ru-RU" alt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557323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6615962-C8ED-4E03-A602-F87793BB406E}" type="slidenum">
              <a:rPr lang="ru-RU" altLang="ru-RU" smtClean="0"/>
              <a:pPr>
                <a:defRPr/>
              </a:pPr>
              <a:t>‹№›</a:t>
            </a:fld>
            <a:endParaRPr lang="ru-RU" altLang="ru-RU"/>
          </a:p>
        </p:txBody>
      </p:sp>
    </p:spTree>
    <p:extLst>
      <p:ext uri="{BB962C8B-B14F-4D97-AF65-F5344CB8AC3E}">
        <p14:creationId xmlns:p14="http://schemas.microsoft.com/office/powerpoint/2010/main" val="137618462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E90BDA0-4B77-42A8-BE75-35E4A3651001}" type="slidenum">
              <a:rPr lang="ru-RU" altLang="ru-RU" smtClean="0"/>
              <a:pPr>
                <a:defRPr/>
              </a:pPr>
              <a:t>‹№›</a:t>
            </a:fld>
            <a:endParaRPr lang="ru-RU" altLang="ru-RU"/>
          </a:p>
        </p:txBody>
      </p:sp>
    </p:spTree>
    <p:extLst>
      <p:ext uri="{BB962C8B-B14F-4D97-AF65-F5344CB8AC3E}">
        <p14:creationId xmlns:p14="http://schemas.microsoft.com/office/powerpoint/2010/main" val="967006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898E0FA-8176-4BAB-817A-AB078581AF67}" type="slidenum">
              <a:rPr lang="ru-RU" altLang="ru-RU" smtClean="0"/>
              <a:pPr>
                <a:defRPr/>
              </a:pPr>
              <a:t>‹№›</a:t>
            </a:fld>
            <a:endParaRPr lang="ru-RU" altLang="ru-RU"/>
          </a:p>
        </p:txBody>
      </p:sp>
    </p:spTree>
    <p:extLst>
      <p:ext uri="{BB962C8B-B14F-4D97-AF65-F5344CB8AC3E}">
        <p14:creationId xmlns:p14="http://schemas.microsoft.com/office/powerpoint/2010/main" val="2482553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uk-UA"/>
          </a:p>
        </p:txBody>
      </p:sp>
      <p:sp>
        <p:nvSpPr>
          <p:cNvPr id="3" name="Таблица 2"/>
          <p:cNvSpPr>
            <a:spLocks noGrp="1"/>
          </p:cNvSpPr>
          <p:nvPr>
            <p:ph type="tbl" idx="1"/>
          </p:nvPr>
        </p:nvSpPr>
        <p:spPr>
          <a:xfrm>
            <a:off x="457200" y="1981200"/>
            <a:ext cx="8229600" cy="4114800"/>
          </a:xfrm>
        </p:spPr>
        <p:txBody>
          <a:bodyPr rtlCol="0">
            <a:normAutofit/>
          </a:bodyPr>
          <a:lstStyle/>
          <a:p>
            <a:pPr lvl="0"/>
            <a:endParaRPr lang="uk-UA" noProof="0" smtClean="0"/>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DA9FD04-A487-4065-98B1-7E02B6E64D77}" type="slidenum">
              <a:rPr lang="ru-RU" altLang="ru-RU"/>
              <a:pPr>
                <a:defRPr/>
              </a:pPr>
              <a:t>‹№›</a:t>
            </a:fld>
            <a:endParaRPr lang="ru-RU" altLang="ru-RU"/>
          </a:p>
        </p:txBody>
      </p:sp>
    </p:spTree>
    <p:extLst>
      <p:ext uri="{BB962C8B-B14F-4D97-AF65-F5344CB8AC3E}">
        <p14:creationId xmlns:p14="http://schemas.microsoft.com/office/powerpoint/2010/main" val="35918976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35BD6B5-71DC-4685-A217-1CD4F67A8B20}" type="slidenum">
              <a:rPr lang="ru-RU" altLang="ru-RU" smtClean="0"/>
              <a:pPr>
                <a:defRPr/>
              </a:pPr>
              <a:t>‹№›</a:t>
            </a:fld>
            <a:endParaRPr lang="ru-RU" altLang="ru-RU"/>
          </a:p>
        </p:txBody>
      </p:sp>
    </p:spTree>
    <p:extLst>
      <p:ext uri="{BB962C8B-B14F-4D97-AF65-F5344CB8AC3E}">
        <p14:creationId xmlns:p14="http://schemas.microsoft.com/office/powerpoint/2010/main" val="125290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98CDDD0-A3C1-469D-8840-2436E3711EA7}" type="slidenum">
              <a:rPr lang="ru-RU" altLang="ru-RU" smtClean="0"/>
              <a:pPr>
                <a:defRPr/>
              </a:pPr>
              <a:t>‹№›</a:t>
            </a:fld>
            <a:endParaRPr lang="ru-RU" altLang="ru-RU"/>
          </a:p>
        </p:txBody>
      </p:sp>
    </p:spTree>
    <p:extLst>
      <p:ext uri="{BB962C8B-B14F-4D97-AF65-F5344CB8AC3E}">
        <p14:creationId xmlns:p14="http://schemas.microsoft.com/office/powerpoint/2010/main" val="109007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1F35864-B438-4CB1-B7C2-57AAA586F505}" type="slidenum">
              <a:rPr lang="ru-RU" altLang="ru-RU" smtClean="0"/>
              <a:pPr>
                <a:defRPr/>
              </a:pPr>
              <a:t>‹№›</a:t>
            </a:fld>
            <a:endParaRPr lang="ru-RU" altLang="ru-RU"/>
          </a:p>
        </p:txBody>
      </p:sp>
    </p:spTree>
    <p:extLst>
      <p:ext uri="{BB962C8B-B14F-4D97-AF65-F5344CB8AC3E}">
        <p14:creationId xmlns:p14="http://schemas.microsoft.com/office/powerpoint/2010/main" val="103037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C5EAA1A9-5641-4BC1-BCD8-FF969F9AD007}" type="slidenum">
              <a:rPr lang="ru-RU" altLang="ru-RU" smtClean="0"/>
              <a:pPr>
                <a:defRPr/>
              </a:pPr>
              <a:t>‹№›</a:t>
            </a:fld>
            <a:endParaRPr lang="ru-RU" altLang="ru-RU"/>
          </a:p>
        </p:txBody>
      </p:sp>
    </p:spTree>
    <p:extLst>
      <p:ext uri="{BB962C8B-B14F-4D97-AF65-F5344CB8AC3E}">
        <p14:creationId xmlns:p14="http://schemas.microsoft.com/office/powerpoint/2010/main" val="304321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D4DCAEB1-02B7-46C1-8226-500D1889F30A}" type="slidenum">
              <a:rPr lang="ru-RU" altLang="ru-RU" smtClean="0"/>
              <a:pPr>
                <a:defRPr/>
              </a:pPr>
              <a:t>‹№›</a:t>
            </a:fld>
            <a:endParaRPr lang="ru-RU" altLang="ru-RU"/>
          </a:p>
        </p:txBody>
      </p:sp>
    </p:spTree>
    <p:extLst>
      <p:ext uri="{BB962C8B-B14F-4D97-AF65-F5344CB8AC3E}">
        <p14:creationId xmlns:p14="http://schemas.microsoft.com/office/powerpoint/2010/main" val="415274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73C242DC-344A-4F11-BFFB-C4FFCBB1D207}" type="slidenum">
              <a:rPr lang="ru-RU" altLang="ru-RU" smtClean="0"/>
              <a:pPr>
                <a:defRPr/>
              </a:pPr>
              <a:t>‹№›</a:t>
            </a:fld>
            <a:endParaRPr lang="ru-RU" altLang="ru-RU"/>
          </a:p>
        </p:txBody>
      </p:sp>
    </p:spTree>
    <p:extLst>
      <p:ext uri="{BB962C8B-B14F-4D97-AF65-F5344CB8AC3E}">
        <p14:creationId xmlns:p14="http://schemas.microsoft.com/office/powerpoint/2010/main" val="378801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535C3569-833F-4EDE-A760-C110EF1FE823}" type="slidenum">
              <a:rPr lang="ru-RU" altLang="ru-RU" smtClean="0"/>
              <a:pPr>
                <a:defRPr/>
              </a:pPr>
              <a:t>‹№›</a:t>
            </a:fld>
            <a:endParaRPr lang="ru-RU" altLang="ru-RU"/>
          </a:p>
        </p:txBody>
      </p:sp>
    </p:spTree>
    <p:extLst>
      <p:ext uri="{BB962C8B-B14F-4D97-AF65-F5344CB8AC3E}">
        <p14:creationId xmlns:p14="http://schemas.microsoft.com/office/powerpoint/2010/main" val="58402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DE17860-D513-45D6-AEFA-82CC18FEE6FB}" type="slidenum">
              <a:rPr lang="ru-RU" altLang="ru-RU" smtClean="0"/>
              <a:pPr>
                <a:defRPr/>
              </a:pPr>
              <a:t>‹№›</a:t>
            </a:fld>
            <a:endParaRPr lang="ru-RU" altLang="ru-RU"/>
          </a:p>
        </p:txBody>
      </p:sp>
    </p:spTree>
    <p:extLst>
      <p:ext uri="{BB962C8B-B14F-4D97-AF65-F5344CB8AC3E}">
        <p14:creationId xmlns:p14="http://schemas.microsoft.com/office/powerpoint/2010/main" val="398302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A6615962-C8ED-4E03-A602-F87793BB406E}" type="slidenum">
              <a:rPr lang="ru-RU" altLang="ru-RU" smtClean="0"/>
              <a:pPr>
                <a:defRPr/>
              </a:pPr>
              <a:t>‹№›</a:t>
            </a:fld>
            <a:endParaRPr lang="ru-RU" altLang="ru-RU"/>
          </a:p>
        </p:txBody>
      </p:sp>
    </p:spTree>
    <p:extLst>
      <p:ext uri="{BB962C8B-B14F-4D97-AF65-F5344CB8AC3E}">
        <p14:creationId xmlns:p14="http://schemas.microsoft.com/office/powerpoint/2010/main" val="3496210786"/>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geo.chnu.edu.ua/" TargetMode="External"/><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7.xml"/><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67544" y="1844824"/>
            <a:ext cx="7992888" cy="3168352"/>
          </a:xfrm>
        </p:spPr>
        <p:txBody>
          <a:bodyPr/>
          <a:lstStyle/>
          <a:p>
            <a:pPr algn="ctr" eaLnBrk="1" hangingPunct="1"/>
            <a:r>
              <a:rPr lang="uk-UA" altLang="ru-RU" sz="4000" b="1" i="1" dirty="0" smtClean="0">
                <a:solidFill>
                  <a:srgbClr val="002060"/>
                </a:solidFill>
                <a:latin typeface="Times New Roman" panose="02020603050405020304" pitchFamily="18" charset="0"/>
                <a:cs typeface="Times New Roman" panose="02020603050405020304" pitchFamily="18" charset="0"/>
              </a:rPr>
              <a:t>Про результати комплексного моніторингу підготовки фахівців</a:t>
            </a:r>
            <a:br>
              <a:rPr lang="uk-UA" altLang="ru-RU" sz="4000" b="1" i="1" dirty="0" smtClean="0">
                <a:solidFill>
                  <a:srgbClr val="002060"/>
                </a:solidFill>
                <a:latin typeface="Times New Roman" panose="02020603050405020304" pitchFamily="18" charset="0"/>
                <a:cs typeface="Times New Roman" panose="02020603050405020304" pitchFamily="18" charset="0"/>
              </a:rPr>
            </a:br>
            <a:r>
              <a:rPr lang="uk-UA" altLang="ru-RU" sz="4000" b="1" i="1" dirty="0" smtClean="0">
                <a:solidFill>
                  <a:srgbClr val="002060"/>
                </a:solidFill>
                <a:latin typeface="Times New Roman" panose="02020603050405020304" pitchFamily="18" charset="0"/>
                <a:cs typeface="Times New Roman" panose="02020603050405020304" pitchFamily="18" charset="0"/>
              </a:rPr>
              <a:t>на географічному факультеті </a:t>
            </a:r>
            <a:br>
              <a:rPr lang="uk-UA" altLang="ru-RU" sz="4000" b="1" i="1" dirty="0" smtClean="0">
                <a:solidFill>
                  <a:srgbClr val="002060"/>
                </a:solidFill>
                <a:latin typeface="Times New Roman" panose="02020603050405020304" pitchFamily="18" charset="0"/>
                <a:cs typeface="Times New Roman" panose="02020603050405020304" pitchFamily="18" charset="0"/>
              </a:rPr>
            </a:br>
            <a:r>
              <a:rPr lang="uk-UA" altLang="ru-RU" sz="4000" b="1" i="1" dirty="0">
                <a:solidFill>
                  <a:srgbClr val="002060"/>
                </a:solidFill>
                <a:latin typeface="Times New Roman" panose="02020603050405020304" pitchFamily="18" charset="0"/>
                <a:cs typeface="Times New Roman" panose="02020603050405020304" pitchFamily="18" charset="0"/>
              </a:rPr>
              <a:t/>
            </a:r>
            <a:br>
              <a:rPr lang="uk-UA" altLang="ru-RU" sz="4000" b="1" i="1" dirty="0">
                <a:solidFill>
                  <a:srgbClr val="002060"/>
                </a:solidFill>
                <a:latin typeface="Times New Roman" panose="02020603050405020304" pitchFamily="18" charset="0"/>
                <a:cs typeface="Times New Roman" panose="02020603050405020304" pitchFamily="18" charset="0"/>
              </a:rPr>
            </a:br>
            <a:r>
              <a:rPr lang="en-US" altLang="ru-RU" sz="4000" b="1" i="1" dirty="0" smtClean="0">
                <a:solidFill>
                  <a:srgbClr val="002060"/>
                </a:solidFill>
                <a:latin typeface="Times New Roman" panose="02020603050405020304" pitchFamily="18" charset="0"/>
                <a:cs typeface="Times New Roman" panose="02020603050405020304" pitchFamily="18" charset="0"/>
              </a:rPr>
              <a:t>(</a:t>
            </a:r>
            <a:r>
              <a:rPr lang="uk-UA" altLang="ru-RU" sz="4000" b="1" i="1" dirty="0" smtClean="0">
                <a:solidFill>
                  <a:srgbClr val="002060"/>
                </a:solidFill>
                <a:latin typeface="Times New Roman" panose="02020603050405020304" pitchFamily="18" charset="0"/>
                <a:cs typeface="Times New Roman" panose="02020603050405020304" pitchFamily="18" charset="0"/>
              </a:rPr>
              <a:t>1</a:t>
            </a:r>
            <a:r>
              <a:rPr lang="en-US" altLang="ru-RU" sz="4000" b="1" i="1" dirty="0" smtClean="0">
                <a:solidFill>
                  <a:srgbClr val="002060"/>
                </a:solidFill>
                <a:latin typeface="Times New Roman" panose="02020603050405020304" pitchFamily="18" charset="0"/>
                <a:cs typeface="Times New Roman" panose="02020603050405020304" pitchFamily="18" charset="0"/>
              </a:rPr>
              <a:t>6</a:t>
            </a:r>
            <a:r>
              <a:rPr lang="uk-UA" altLang="ru-RU" sz="4000" b="1" i="1" dirty="0" smtClean="0">
                <a:solidFill>
                  <a:srgbClr val="002060"/>
                </a:solidFill>
                <a:latin typeface="Times New Roman" panose="02020603050405020304" pitchFamily="18" charset="0"/>
                <a:cs typeface="Times New Roman" panose="02020603050405020304" pitchFamily="18" charset="0"/>
              </a:rPr>
              <a:t>.1</a:t>
            </a:r>
            <a:r>
              <a:rPr lang="en-US" altLang="ru-RU" sz="4000" b="1" i="1" dirty="0" smtClean="0">
                <a:solidFill>
                  <a:srgbClr val="002060"/>
                </a:solidFill>
                <a:latin typeface="Times New Roman" panose="02020603050405020304" pitchFamily="18" charset="0"/>
                <a:cs typeface="Times New Roman" panose="02020603050405020304" pitchFamily="18" charset="0"/>
              </a:rPr>
              <a:t>0</a:t>
            </a:r>
            <a:r>
              <a:rPr lang="uk-UA" altLang="ru-RU" sz="4000" b="1" i="1" dirty="0" smtClean="0">
                <a:solidFill>
                  <a:srgbClr val="002060"/>
                </a:solidFill>
                <a:latin typeface="Times New Roman" panose="02020603050405020304" pitchFamily="18" charset="0"/>
                <a:cs typeface="Times New Roman" panose="02020603050405020304" pitchFamily="18" charset="0"/>
              </a:rPr>
              <a:t>.2023 р. </a:t>
            </a:r>
            <a:r>
              <a:rPr lang="en-US" altLang="ru-RU" sz="4000" b="1" i="1" dirty="0" smtClean="0">
                <a:solidFill>
                  <a:srgbClr val="002060"/>
                </a:solidFill>
                <a:latin typeface="Times New Roman" panose="02020603050405020304" pitchFamily="18" charset="0"/>
                <a:cs typeface="Times New Roman" panose="02020603050405020304" pitchFamily="18" charset="0"/>
              </a:rPr>
              <a:t>–</a:t>
            </a:r>
            <a:r>
              <a:rPr lang="uk-UA" altLang="ru-RU" sz="4000" b="1" i="1" dirty="0" smtClean="0">
                <a:solidFill>
                  <a:srgbClr val="002060"/>
                </a:solidFill>
                <a:latin typeface="Times New Roman" panose="02020603050405020304" pitchFamily="18" charset="0"/>
                <a:cs typeface="Times New Roman" panose="02020603050405020304" pitchFamily="18" charset="0"/>
              </a:rPr>
              <a:t> 17.11.</a:t>
            </a:r>
            <a:r>
              <a:rPr lang="en-US" altLang="ru-RU" sz="4000" b="1" i="1" dirty="0" smtClean="0">
                <a:solidFill>
                  <a:srgbClr val="002060"/>
                </a:solidFill>
                <a:latin typeface="Times New Roman" panose="02020603050405020304" pitchFamily="18" charset="0"/>
                <a:cs typeface="Times New Roman" panose="02020603050405020304" pitchFamily="18" charset="0"/>
              </a:rPr>
              <a:t>20</a:t>
            </a:r>
            <a:r>
              <a:rPr lang="uk-UA" altLang="ru-RU" sz="4000" b="1" i="1" dirty="0" smtClean="0">
                <a:solidFill>
                  <a:srgbClr val="002060"/>
                </a:solidFill>
                <a:latin typeface="Times New Roman" panose="02020603050405020304" pitchFamily="18" charset="0"/>
                <a:cs typeface="Times New Roman" panose="02020603050405020304" pitchFamily="18" charset="0"/>
              </a:rPr>
              <a:t>23 </a:t>
            </a:r>
            <a:r>
              <a:rPr lang="en-US" altLang="ru-RU" sz="4000" b="1" i="1" dirty="0" smtClean="0">
                <a:solidFill>
                  <a:srgbClr val="002060"/>
                </a:solidFill>
                <a:latin typeface="Times New Roman" panose="02020603050405020304" pitchFamily="18" charset="0"/>
                <a:cs typeface="Times New Roman" panose="02020603050405020304" pitchFamily="18" charset="0"/>
              </a:rPr>
              <a:t>p.)</a:t>
            </a:r>
            <a:endParaRPr lang="ru-RU" altLang="ru-RU" sz="4000" b="1" i="1"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27662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21"/>
          <p:cNvGraphicFramePr/>
          <p:nvPr>
            <p:extLst>
              <p:ext uri="{D42A27DB-BD31-4B8C-83A1-F6EECF244321}">
                <p14:modId xmlns:p14="http://schemas.microsoft.com/office/powerpoint/2010/main" val="2475411463"/>
              </p:ext>
            </p:extLst>
          </p:nvPr>
        </p:nvGraphicFramePr>
        <p:xfrm>
          <a:off x="683567" y="548680"/>
          <a:ext cx="7981007" cy="59046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43468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21"/>
          <p:cNvGraphicFramePr/>
          <p:nvPr>
            <p:extLst>
              <p:ext uri="{D42A27DB-BD31-4B8C-83A1-F6EECF244321}">
                <p14:modId xmlns:p14="http://schemas.microsoft.com/office/powerpoint/2010/main" val="3914929910"/>
              </p:ext>
            </p:extLst>
          </p:nvPr>
        </p:nvGraphicFramePr>
        <p:xfrm>
          <a:off x="683567" y="188640"/>
          <a:ext cx="7981007" cy="6264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24634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3600" dirty="0" smtClean="0">
                <a:solidFill>
                  <a:srgbClr val="002060"/>
                </a:solidFill>
                <a:latin typeface="Times New Roman" pitchFamily="18" charset="0"/>
                <a:cs typeface="Times New Roman" pitchFamily="18" charset="0"/>
              </a:rPr>
              <a:t>Малочисельні групи</a:t>
            </a:r>
            <a:br>
              <a:rPr lang="uk-UA" sz="3600" dirty="0" smtClean="0">
                <a:solidFill>
                  <a:srgbClr val="002060"/>
                </a:solidFill>
                <a:latin typeface="Times New Roman" pitchFamily="18" charset="0"/>
                <a:cs typeface="Times New Roman" pitchFamily="18" charset="0"/>
              </a:rPr>
            </a:br>
            <a:endParaRPr lang="uk-UA" dirty="0">
              <a:solidFill>
                <a:srgbClr val="002060"/>
              </a:solidFill>
            </a:endParaRPr>
          </a:p>
        </p:txBody>
      </p:sp>
      <p:sp>
        <p:nvSpPr>
          <p:cNvPr id="4" name="TextBox 3"/>
          <p:cNvSpPr txBox="1"/>
          <p:nvPr/>
        </p:nvSpPr>
        <p:spPr>
          <a:xfrm>
            <a:off x="248513" y="1340768"/>
            <a:ext cx="5392535" cy="3416320"/>
          </a:xfrm>
          <a:prstGeom prst="rect">
            <a:avLst/>
          </a:prstGeom>
          <a:noFill/>
        </p:spPr>
        <p:txBody>
          <a:bodyPr wrap="square" rtlCol="0">
            <a:spAutoFit/>
          </a:bodyPr>
          <a:lstStyle/>
          <a:p>
            <a:r>
              <a:rPr lang="uk-UA" sz="2400" dirty="0" smtClean="0">
                <a:latin typeface="Times New Roman" pitchFamily="18" charset="0"/>
                <a:cs typeface="Times New Roman" pitchFamily="18" charset="0"/>
              </a:rPr>
              <a:t>На </a:t>
            </a:r>
            <a:r>
              <a:rPr lang="uk-UA" sz="2400" dirty="0">
                <a:latin typeface="Times New Roman" pitchFamily="18" charset="0"/>
                <a:cs typeface="Times New Roman" pitchFamily="18" charset="0"/>
              </a:rPr>
              <a:t>факультеті згідно розподілу навчається </a:t>
            </a:r>
            <a:r>
              <a:rPr lang="uk-UA" sz="2400" b="1" dirty="0" smtClean="0">
                <a:latin typeface="Times New Roman" pitchFamily="18" charset="0"/>
                <a:cs typeface="Times New Roman" pitchFamily="18" charset="0"/>
              </a:rPr>
              <a:t>58 академічних груп </a:t>
            </a:r>
            <a:r>
              <a:rPr lang="uk-UA" sz="2400" dirty="0" smtClean="0">
                <a:latin typeface="Times New Roman" pitchFamily="18" charset="0"/>
                <a:cs typeface="Times New Roman" pitchFamily="18" charset="0"/>
              </a:rPr>
              <a:t>на денній формі (58/11=41/8+17/3), </a:t>
            </a:r>
          </a:p>
          <a:p>
            <a:r>
              <a:rPr lang="uk-UA" sz="2400" dirty="0" smtClean="0">
                <a:latin typeface="Times New Roman" pitchFamily="18" charset="0"/>
                <a:cs typeface="Times New Roman" pitchFamily="18" charset="0"/>
              </a:rPr>
              <a:t>з </a:t>
            </a:r>
            <a:r>
              <a:rPr lang="uk-UA" sz="2400" dirty="0">
                <a:latin typeface="Times New Roman" pitchFamily="18" charset="0"/>
                <a:cs typeface="Times New Roman" pitchFamily="18" charset="0"/>
              </a:rPr>
              <a:t>них </a:t>
            </a:r>
            <a:r>
              <a:rPr lang="uk-UA" sz="2400" dirty="0" smtClean="0">
                <a:latin typeface="Times New Roman" pitchFamily="18" charset="0"/>
                <a:cs typeface="Times New Roman" pitchFamily="18" charset="0"/>
              </a:rPr>
              <a:t>11 </a:t>
            </a:r>
            <a:r>
              <a:rPr lang="uk-UA" sz="2400" dirty="0">
                <a:latin typeface="Times New Roman" pitchFamily="18" charset="0"/>
                <a:cs typeface="Times New Roman" pitchFamily="18" charset="0"/>
              </a:rPr>
              <a:t>– малочисельних </a:t>
            </a:r>
            <a:endParaRPr lang="uk-UA" sz="2400" dirty="0" smtClean="0">
              <a:latin typeface="Times New Roman" pitchFamily="18" charset="0"/>
              <a:cs typeface="Times New Roman" pitchFamily="18" charset="0"/>
            </a:endParaRPr>
          </a:p>
          <a:p>
            <a:r>
              <a:rPr lang="uk-UA" sz="2400" dirty="0" smtClean="0">
                <a:latin typeface="Times New Roman" pitchFamily="18" charset="0"/>
                <a:cs typeface="Times New Roman" pitchFamily="18" charset="0"/>
              </a:rPr>
              <a:t>(18,97 </a:t>
            </a:r>
            <a:r>
              <a:rPr lang="uk-UA" sz="2400" dirty="0">
                <a:latin typeface="Times New Roman" pitchFamily="18" charset="0"/>
                <a:cs typeface="Times New Roman" pitchFamily="18" charset="0"/>
              </a:rPr>
              <a:t>% усіх груп), </a:t>
            </a:r>
            <a:endParaRPr lang="uk-UA" sz="2400" dirty="0" smtClean="0">
              <a:latin typeface="Times New Roman" pitchFamily="18" charset="0"/>
              <a:cs typeface="Times New Roman" pitchFamily="18" charset="0"/>
            </a:endParaRPr>
          </a:p>
          <a:p>
            <a:r>
              <a:rPr lang="uk-UA" sz="2400" dirty="0" smtClean="0">
                <a:latin typeface="Times New Roman" pitchFamily="18" charset="0"/>
                <a:cs typeface="Times New Roman" pitchFamily="18" charset="0"/>
              </a:rPr>
              <a:t>тобто 11 </a:t>
            </a:r>
            <a:r>
              <a:rPr lang="uk-UA" sz="2400" dirty="0">
                <a:latin typeface="Times New Roman" pitchFamily="18" charset="0"/>
                <a:cs typeface="Times New Roman" pitchFamily="18" charset="0"/>
              </a:rPr>
              <a:t>груп, де кількість студентів менша 10. </a:t>
            </a:r>
            <a:endParaRPr lang="uk-UA" sz="2400" dirty="0" smtClean="0">
              <a:latin typeface="Times New Roman" pitchFamily="18" charset="0"/>
              <a:cs typeface="Times New Roman" pitchFamily="18" charset="0"/>
            </a:endParaRPr>
          </a:p>
          <a:p>
            <a:r>
              <a:rPr lang="uk-UA" sz="2400" dirty="0" smtClean="0">
                <a:latin typeface="Times New Roman" pitchFamily="18" charset="0"/>
                <a:cs typeface="Times New Roman" pitchFamily="18" charset="0"/>
              </a:rPr>
              <a:t>На </a:t>
            </a:r>
            <a:r>
              <a:rPr lang="uk-UA" sz="2400" dirty="0" err="1" smtClean="0">
                <a:latin typeface="Times New Roman" pitchFamily="18" charset="0"/>
                <a:cs typeface="Times New Roman" pitchFamily="18" charset="0"/>
              </a:rPr>
              <a:t>бакалавраті</a:t>
            </a:r>
            <a:r>
              <a:rPr lang="uk-UA" sz="2400" dirty="0" smtClean="0">
                <a:latin typeface="Times New Roman" pitchFamily="18" charset="0"/>
                <a:cs typeface="Times New Roman" pitchFamily="18" charset="0"/>
              </a:rPr>
              <a:t> – 19,5%, </a:t>
            </a:r>
          </a:p>
          <a:p>
            <a:r>
              <a:rPr lang="uk-UA" sz="2400" dirty="0" smtClean="0">
                <a:latin typeface="Times New Roman" pitchFamily="18" charset="0"/>
                <a:cs typeface="Times New Roman" pitchFamily="18" charset="0"/>
              </a:rPr>
              <a:t>у магістратурі – 17,6%</a:t>
            </a:r>
            <a:endParaRPr lang="uk-UA" sz="2400" dirty="0">
              <a:latin typeface="Times New Roman" pitchFamily="18" charset="0"/>
              <a:cs typeface="Times New Roman" pitchFamily="18" charset="0"/>
            </a:endParaRPr>
          </a:p>
        </p:txBody>
      </p:sp>
      <p:graphicFrame>
        <p:nvGraphicFramePr>
          <p:cNvPr id="5" name="Диаграмма 8"/>
          <p:cNvGraphicFramePr/>
          <p:nvPr>
            <p:extLst>
              <p:ext uri="{D42A27DB-BD31-4B8C-83A1-F6EECF244321}">
                <p14:modId xmlns:p14="http://schemas.microsoft.com/office/powerpoint/2010/main" val="2452275923"/>
              </p:ext>
            </p:extLst>
          </p:nvPr>
        </p:nvGraphicFramePr>
        <p:xfrm>
          <a:off x="5076056" y="1450369"/>
          <a:ext cx="4067944" cy="43548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480914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021062438"/>
              </p:ext>
            </p:extLst>
          </p:nvPr>
        </p:nvGraphicFramePr>
        <p:xfrm>
          <a:off x="54312" y="548680"/>
          <a:ext cx="9089553" cy="6058784"/>
        </p:xfrm>
        <a:graphic>
          <a:graphicData uri="http://schemas.openxmlformats.org/drawingml/2006/table">
            <a:tbl>
              <a:tblPr firstRow="1" firstCol="1" bandRow="1">
                <a:tableStyleId>{5C22544A-7EE6-4342-B048-85BDC9FD1C3A}</a:tableStyleId>
              </a:tblPr>
              <a:tblGrid>
                <a:gridCol w="399296">
                  <a:extLst>
                    <a:ext uri="{9D8B030D-6E8A-4147-A177-3AD203B41FA5}">
                      <a16:colId xmlns:a16="http://schemas.microsoft.com/office/drawing/2014/main" xmlns="" val="973832097"/>
                    </a:ext>
                  </a:extLst>
                </a:gridCol>
                <a:gridCol w="2531885">
                  <a:extLst>
                    <a:ext uri="{9D8B030D-6E8A-4147-A177-3AD203B41FA5}">
                      <a16:colId xmlns:a16="http://schemas.microsoft.com/office/drawing/2014/main" xmlns="" val="3890161065"/>
                    </a:ext>
                  </a:extLst>
                </a:gridCol>
                <a:gridCol w="801926">
                  <a:extLst>
                    <a:ext uri="{9D8B030D-6E8A-4147-A177-3AD203B41FA5}">
                      <a16:colId xmlns:a16="http://schemas.microsoft.com/office/drawing/2014/main" xmlns="" val="3892045051"/>
                    </a:ext>
                  </a:extLst>
                </a:gridCol>
                <a:gridCol w="716454">
                  <a:extLst>
                    <a:ext uri="{9D8B030D-6E8A-4147-A177-3AD203B41FA5}">
                      <a16:colId xmlns:a16="http://schemas.microsoft.com/office/drawing/2014/main" xmlns="" val="1664481187"/>
                    </a:ext>
                  </a:extLst>
                </a:gridCol>
                <a:gridCol w="890543">
                  <a:extLst>
                    <a:ext uri="{9D8B030D-6E8A-4147-A177-3AD203B41FA5}">
                      <a16:colId xmlns:a16="http://schemas.microsoft.com/office/drawing/2014/main" xmlns="" val="95130954"/>
                    </a:ext>
                  </a:extLst>
                </a:gridCol>
                <a:gridCol w="890543">
                  <a:extLst>
                    <a:ext uri="{9D8B030D-6E8A-4147-A177-3AD203B41FA5}">
                      <a16:colId xmlns:a16="http://schemas.microsoft.com/office/drawing/2014/main" xmlns="" val="161624689"/>
                    </a:ext>
                  </a:extLst>
                </a:gridCol>
                <a:gridCol w="722327">
                  <a:extLst>
                    <a:ext uri="{9D8B030D-6E8A-4147-A177-3AD203B41FA5}">
                      <a16:colId xmlns:a16="http://schemas.microsoft.com/office/drawing/2014/main" xmlns="" val="242581383"/>
                    </a:ext>
                  </a:extLst>
                </a:gridCol>
                <a:gridCol w="703671">
                  <a:extLst>
                    <a:ext uri="{9D8B030D-6E8A-4147-A177-3AD203B41FA5}">
                      <a16:colId xmlns:a16="http://schemas.microsoft.com/office/drawing/2014/main" xmlns="" val="2910319017"/>
                    </a:ext>
                  </a:extLst>
                </a:gridCol>
                <a:gridCol w="716454">
                  <a:extLst>
                    <a:ext uri="{9D8B030D-6E8A-4147-A177-3AD203B41FA5}">
                      <a16:colId xmlns:a16="http://schemas.microsoft.com/office/drawing/2014/main" xmlns="" val="3059956460"/>
                    </a:ext>
                  </a:extLst>
                </a:gridCol>
                <a:gridCol w="716454">
                  <a:extLst>
                    <a:ext uri="{9D8B030D-6E8A-4147-A177-3AD203B41FA5}">
                      <a16:colId xmlns:a16="http://schemas.microsoft.com/office/drawing/2014/main" xmlns="" val="2519281155"/>
                    </a:ext>
                  </a:extLst>
                </a:gridCol>
              </a:tblGrid>
              <a:tr h="639643">
                <a:tc rowSpan="2">
                  <a:txBody>
                    <a:bodyPr/>
                    <a:lstStyle/>
                    <a:p>
                      <a:pPr algn="ctr">
                        <a:lnSpc>
                          <a:spcPct val="107000"/>
                        </a:lnSpc>
                        <a:spcAft>
                          <a:spcPts val="0"/>
                        </a:spcAft>
                      </a:pPr>
                      <a:r>
                        <a:rPr lang="uk-UA" sz="1600" dirty="0">
                          <a:effectLst/>
                        </a:rPr>
                        <a:t>№</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rowSpan="2">
                  <a:txBody>
                    <a:bodyPr/>
                    <a:lstStyle/>
                    <a:p>
                      <a:pPr algn="ctr">
                        <a:lnSpc>
                          <a:spcPct val="107000"/>
                        </a:lnSpc>
                        <a:spcAft>
                          <a:spcPts val="0"/>
                        </a:spcAft>
                      </a:pPr>
                      <a:r>
                        <a:rPr lang="ru-RU" sz="1600" dirty="0" err="1">
                          <a:effectLst/>
                        </a:rPr>
                        <a:t>Кафедри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gridSpan="5">
                  <a:txBody>
                    <a:bodyPr/>
                    <a:lstStyle/>
                    <a:p>
                      <a:pPr algn="ctr">
                        <a:lnSpc>
                          <a:spcPct val="107000"/>
                        </a:lnSpc>
                        <a:spcAft>
                          <a:spcPts val="0"/>
                        </a:spcAft>
                      </a:pPr>
                      <a:r>
                        <a:rPr lang="ru-RU" sz="1600" dirty="0">
                          <a:effectLst/>
                        </a:rPr>
                        <a:t>К</a:t>
                      </a:r>
                      <a:r>
                        <a:rPr lang="en-US" sz="1600" dirty="0">
                          <a:effectLst/>
                        </a:rPr>
                        <a:t>-</a:t>
                      </a:r>
                      <a:r>
                        <a:rPr lang="ru-RU" sz="1600" dirty="0" err="1">
                          <a:effectLst/>
                        </a:rPr>
                        <a:t>сть</a:t>
                      </a:r>
                      <a:r>
                        <a:rPr lang="ru-RU" sz="1600" dirty="0">
                          <a:effectLst/>
                        </a:rPr>
                        <a:t> ставок</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gridSpan="3">
                  <a:txBody>
                    <a:bodyPr/>
                    <a:lstStyle/>
                    <a:p>
                      <a:pPr algn="ctr">
                        <a:lnSpc>
                          <a:spcPct val="107000"/>
                        </a:lnSpc>
                        <a:spcAft>
                          <a:spcPts val="0"/>
                        </a:spcAft>
                      </a:pPr>
                      <a:r>
                        <a:rPr lang="ru-RU" sz="1600" dirty="0">
                          <a:effectLst/>
                        </a:rPr>
                        <a:t>К-</a:t>
                      </a:r>
                      <a:r>
                        <a:rPr lang="ru-RU" sz="1600" dirty="0" err="1">
                          <a:effectLst/>
                        </a:rPr>
                        <a:t>сть</a:t>
                      </a:r>
                      <a:r>
                        <a:rPr lang="ru-RU" sz="1600" dirty="0">
                          <a:effectLst/>
                        </a:rPr>
                        <a:t> </a:t>
                      </a:r>
                      <a:r>
                        <a:rPr lang="ru-RU" sz="1600" dirty="0" smtClean="0">
                          <a:effectLst/>
                        </a:rPr>
                        <a:t>НПП</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3514492713"/>
                  </a:ext>
                </a:extLst>
              </a:tr>
              <a:tr h="512485">
                <a:tc vMerge="1">
                  <a:txBody>
                    <a:bodyPr/>
                    <a:lstStyle/>
                    <a:p>
                      <a:endParaRPr lang="uk-UA"/>
                    </a:p>
                  </a:txBody>
                  <a:tcPr/>
                </a:tc>
                <a:tc vMerge="1">
                  <a:txBody>
                    <a:bodyPr/>
                    <a:lstStyle/>
                    <a:p>
                      <a:endParaRPr lang="uk-UA"/>
                    </a:p>
                  </a:txBody>
                  <a:tcPr/>
                </a:tc>
                <a:tc>
                  <a:txBody>
                    <a:bodyPr/>
                    <a:lstStyle/>
                    <a:p>
                      <a:pPr algn="l">
                        <a:lnSpc>
                          <a:spcPct val="107000"/>
                        </a:lnSpc>
                        <a:spcAft>
                          <a:spcPts val="0"/>
                        </a:spcAft>
                      </a:pPr>
                      <a:r>
                        <a:rPr lang="ru-RU" sz="1600">
                          <a:effectLst/>
                        </a:rPr>
                        <a:t>2019</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tc>
                <a:tc>
                  <a:txBody>
                    <a:bodyPr/>
                    <a:lstStyle/>
                    <a:p>
                      <a:pPr algn="l">
                        <a:lnSpc>
                          <a:spcPct val="107000"/>
                        </a:lnSpc>
                        <a:spcAft>
                          <a:spcPts val="0"/>
                        </a:spcAft>
                      </a:pPr>
                      <a:r>
                        <a:rPr lang="ru-RU" sz="1600">
                          <a:effectLst/>
                        </a:rPr>
                        <a:t>2020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tc>
                <a:tc>
                  <a:txBody>
                    <a:bodyPr/>
                    <a:lstStyle/>
                    <a:p>
                      <a:pPr algn="l">
                        <a:lnSpc>
                          <a:spcPct val="107000"/>
                        </a:lnSpc>
                        <a:spcAft>
                          <a:spcPts val="0"/>
                        </a:spcAft>
                      </a:pPr>
                      <a:r>
                        <a:rPr lang="ru-RU" sz="1600">
                          <a:effectLst/>
                        </a:rPr>
                        <a:t>2021</a:t>
                      </a:r>
                      <a:endParaRPr lang="uk-UA" sz="1600">
                        <a:effectLst/>
                      </a:endParaRPr>
                    </a:p>
                    <a:p>
                      <a:pPr algn="l">
                        <a:lnSpc>
                          <a:spcPct val="107000"/>
                        </a:lnSpc>
                        <a:spcAft>
                          <a:spcPts val="0"/>
                        </a:spcAft>
                      </a:pPr>
                      <a:r>
                        <a:rPr lang="ru-RU" sz="1600">
                          <a:effectLst/>
                        </a:rPr>
                        <a:t>/2022</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tc>
                <a:tc>
                  <a:txBody>
                    <a:bodyPr/>
                    <a:lstStyle/>
                    <a:p>
                      <a:pPr algn="l">
                        <a:lnSpc>
                          <a:spcPct val="107000"/>
                        </a:lnSpc>
                        <a:spcAft>
                          <a:spcPts val="0"/>
                        </a:spcAft>
                      </a:pPr>
                      <a:r>
                        <a:rPr lang="ru-RU" sz="1600">
                          <a:effectLst/>
                        </a:rPr>
                        <a:t>2022</a:t>
                      </a:r>
                      <a:endParaRPr lang="uk-UA" sz="1600">
                        <a:effectLst/>
                      </a:endParaRPr>
                    </a:p>
                    <a:p>
                      <a:pPr algn="l">
                        <a:lnSpc>
                          <a:spcPct val="107000"/>
                        </a:lnSpc>
                        <a:spcAft>
                          <a:spcPts val="0"/>
                        </a:spcAft>
                      </a:pPr>
                      <a:r>
                        <a:rPr lang="ru-RU" sz="1600">
                          <a:effectLst/>
                        </a:rPr>
                        <a:t>/2023</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tc>
                <a:tc>
                  <a:txBody>
                    <a:bodyPr/>
                    <a:lstStyle/>
                    <a:p>
                      <a:pPr algn="l">
                        <a:lnSpc>
                          <a:spcPct val="107000"/>
                        </a:lnSpc>
                        <a:spcAft>
                          <a:spcPts val="0"/>
                        </a:spcAft>
                      </a:pPr>
                      <a:r>
                        <a:rPr lang="ru-RU" sz="1600" dirty="0">
                          <a:effectLst/>
                        </a:rPr>
                        <a:t>2023</a:t>
                      </a:r>
                      <a:endParaRPr lang="uk-UA" sz="1600" dirty="0">
                        <a:effectLst/>
                      </a:endParaRPr>
                    </a:p>
                    <a:p>
                      <a:pPr algn="l">
                        <a:lnSpc>
                          <a:spcPct val="107000"/>
                        </a:lnSpc>
                        <a:spcAft>
                          <a:spcPts val="0"/>
                        </a:spcAft>
                      </a:pPr>
                      <a:r>
                        <a:rPr lang="ru-RU" sz="1600" dirty="0">
                          <a:effectLst/>
                        </a:rPr>
                        <a:t>/</a:t>
                      </a:r>
                      <a:r>
                        <a:rPr lang="ru-RU" sz="1600" dirty="0" smtClean="0">
                          <a:effectLst/>
                        </a:rPr>
                        <a:t>2024</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tc>
                <a:tc>
                  <a:txBody>
                    <a:bodyPr/>
                    <a:lstStyle/>
                    <a:p>
                      <a:pPr algn="l">
                        <a:lnSpc>
                          <a:spcPct val="107000"/>
                        </a:lnSpc>
                        <a:spcAft>
                          <a:spcPts val="0"/>
                        </a:spcAft>
                      </a:pPr>
                      <a:r>
                        <a:rPr lang="ru-RU" sz="1600">
                          <a:effectLst/>
                        </a:rPr>
                        <a:t>2021</a:t>
                      </a:r>
                      <a:endParaRPr lang="uk-UA" sz="1600">
                        <a:effectLst/>
                      </a:endParaRPr>
                    </a:p>
                    <a:p>
                      <a:pPr algn="l">
                        <a:lnSpc>
                          <a:spcPct val="107000"/>
                        </a:lnSpc>
                        <a:spcAft>
                          <a:spcPts val="0"/>
                        </a:spcAft>
                      </a:pPr>
                      <a:r>
                        <a:rPr lang="ru-RU" sz="1600">
                          <a:effectLst/>
                        </a:rPr>
                        <a:t>/2022</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tc>
                <a:tc>
                  <a:txBody>
                    <a:bodyPr/>
                    <a:lstStyle/>
                    <a:p>
                      <a:pPr algn="l">
                        <a:lnSpc>
                          <a:spcPct val="107000"/>
                        </a:lnSpc>
                        <a:spcAft>
                          <a:spcPts val="0"/>
                        </a:spcAft>
                      </a:pPr>
                      <a:r>
                        <a:rPr lang="ru-RU" sz="1600">
                          <a:effectLst/>
                        </a:rPr>
                        <a:t>2022</a:t>
                      </a:r>
                      <a:endParaRPr lang="uk-UA" sz="1600">
                        <a:effectLst/>
                      </a:endParaRPr>
                    </a:p>
                    <a:p>
                      <a:pPr algn="l">
                        <a:lnSpc>
                          <a:spcPct val="107000"/>
                        </a:lnSpc>
                        <a:spcAft>
                          <a:spcPts val="0"/>
                        </a:spcAft>
                      </a:pPr>
                      <a:r>
                        <a:rPr lang="ru-RU" sz="1600">
                          <a:effectLst/>
                        </a:rPr>
                        <a:t>/2023</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tc>
                <a:tc>
                  <a:txBody>
                    <a:bodyPr/>
                    <a:lstStyle/>
                    <a:p>
                      <a:pPr algn="l">
                        <a:lnSpc>
                          <a:spcPct val="107000"/>
                        </a:lnSpc>
                        <a:spcAft>
                          <a:spcPts val="0"/>
                        </a:spcAft>
                      </a:pPr>
                      <a:r>
                        <a:rPr lang="ru-RU" sz="1600" dirty="0">
                          <a:effectLst/>
                        </a:rPr>
                        <a:t>2023</a:t>
                      </a:r>
                      <a:endParaRPr lang="uk-UA" sz="1600" dirty="0">
                        <a:effectLst/>
                      </a:endParaRPr>
                    </a:p>
                    <a:p>
                      <a:pPr algn="l">
                        <a:lnSpc>
                          <a:spcPct val="107000"/>
                        </a:lnSpc>
                        <a:spcAft>
                          <a:spcPts val="0"/>
                        </a:spcAft>
                      </a:pPr>
                      <a:r>
                        <a:rPr lang="ru-RU" sz="1600" dirty="0">
                          <a:effectLst/>
                        </a:rPr>
                        <a:t>/</a:t>
                      </a:r>
                      <a:r>
                        <a:rPr lang="ru-RU" sz="1600" dirty="0" smtClean="0">
                          <a:effectLst/>
                        </a:rPr>
                        <a:t>2024</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tc>
                <a:extLst>
                  <a:ext uri="{0D108BD9-81ED-4DB2-BD59-A6C34878D82A}">
                    <a16:rowId xmlns:a16="http://schemas.microsoft.com/office/drawing/2014/main" xmlns="" val="2161509887"/>
                  </a:ext>
                </a:extLst>
              </a:tr>
              <a:tr h="639643">
                <a:tc>
                  <a:txBody>
                    <a:bodyPr/>
                    <a:lstStyle/>
                    <a:p>
                      <a:pPr algn="ctr">
                        <a:lnSpc>
                          <a:spcPct val="107000"/>
                        </a:lnSpc>
                        <a:spcAft>
                          <a:spcPts val="0"/>
                        </a:spcAft>
                      </a:pPr>
                      <a:r>
                        <a:rPr lang="ru-RU" sz="1600" dirty="0" smtClean="0">
                          <a:effectLst/>
                        </a:rPr>
                        <a:t>1</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l">
                        <a:lnSpc>
                          <a:spcPct val="107000"/>
                        </a:lnSpc>
                        <a:spcAft>
                          <a:spcPts val="0"/>
                        </a:spcAft>
                      </a:pPr>
                      <a:r>
                        <a:rPr lang="ru-RU" sz="1600">
                          <a:effectLst/>
                        </a:rPr>
                        <a:t>Економічної географії та екологічного менеджменту</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tc>
                <a:tc>
                  <a:txBody>
                    <a:bodyPr/>
                    <a:lstStyle/>
                    <a:p>
                      <a:pPr algn="ctr">
                        <a:lnSpc>
                          <a:spcPct val="107000"/>
                        </a:lnSpc>
                        <a:spcAft>
                          <a:spcPts val="0"/>
                        </a:spcAft>
                      </a:pPr>
                      <a:r>
                        <a:rPr lang="ru-RU" sz="1600" dirty="0">
                          <a:effectLst/>
                        </a:rPr>
                        <a:t>10.25</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10.75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10,00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10,50*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dirty="0">
                          <a:solidFill>
                            <a:srgbClr val="FF0000"/>
                          </a:solidFill>
                          <a:effectLst/>
                        </a:rPr>
                        <a:t>10,50*</a:t>
                      </a:r>
                      <a:endParaRPr lang="uk-U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15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14</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dirty="0">
                          <a:solidFill>
                            <a:srgbClr val="FF0000"/>
                          </a:solidFill>
                          <a:effectLst/>
                        </a:rPr>
                        <a:t>12</a:t>
                      </a:r>
                      <a:endParaRPr lang="uk-U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extLst>
                  <a:ext uri="{0D108BD9-81ED-4DB2-BD59-A6C34878D82A}">
                    <a16:rowId xmlns:a16="http://schemas.microsoft.com/office/drawing/2014/main" xmlns="" val="3623154706"/>
                  </a:ext>
                </a:extLst>
              </a:tr>
              <a:tr h="639643">
                <a:tc>
                  <a:txBody>
                    <a:bodyPr/>
                    <a:lstStyle/>
                    <a:p>
                      <a:pPr algn="ctr">
                        <a:lnSpc>
                          <a:spcPct val="107000"/>
                        </a:lnSpc>
                        <a:spcAft>
                          <a:spcPts val="0"/>
                        </a:spcAft>
                      </a:pPr>
                      <a:r>
                        <a:rPr lang="ru-RU" sz="1600" dirty="0" smtClean="0">
                          <a:effectLst/>
                        </a:rPr>
                        <a:t>2</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l">
                        <a:lnSpc>
                          <a:spcPct val="107000"/>
                        </a:lnSpc>
                        <a:spcAft>
                          <a:spcPts val="0"/>
                        </a:spcAft>
                      </a:pPr>
                      <a:r>
                        <a:rPr lang="ru-RU" sz="1600">
                          <a:effectLst/>
                        </a:rPr>
                        <a:t>Фізичної географії, геоморфології та палеогеографії</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tc>
                <a:tc>
                  <a:txBody>
                    <a:bodyPr/>
                    <a:lstStyle/>
                    <a:p>
                      <a:pPr algn="ctr">
                        <a:lnSpc>
                          <a:spcPct val="107000"/>
                        </a:lnSpc>
                        <a:spcAft>
                          <a:spcPts val="0"/>
                        </a:spcAft>
                      </a:pPr>
                      <a:r>
                        <a:rPr lang="ru-RU" sz="1600" dirty="0">
                          <a:effectLst/>
                        </a:rPr>
                        <a:t>8.65</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dirty="0">
                          <a:effectLst/>
                        </a:rPr>
                        <a:t>7.75</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8,25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dirty="0">
                          <a:effectLst/>
                        </a:rPr>
                        <a:t>7,85</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dirty="0">
                          <a:solidFill>
                            <a:srgbClr val="FF0000"/>
                          </a:solidFill>
                          <a:effectLst/>
                        </a:rPr>
                        <a:t>9,00</a:t>
                      </a:r>
                      <a:endParaRPr lang="uk-U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10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9</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dirty="0">
                          <a:solidFill>
                            <a:srgbClr val="FF0000"/>
                          </a:solidFill>
                          <a:effectLst/>
                        </a:rPr>
                        <a:t>10</a:t>
                      </a:r>
                      <a:endParaRPr lang="uk-U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extLst>
                  <a:ext uri="{0D108BD9-81ED-4DB2-BD59-A6C34878D82A}">
                    <a16:rowId xmlns:a16="http://schemas.microsoft.com/office/drawing/2014/main" xmlns="" val="783822597"/>
                  </a:ext>
                </a:extLst>
              </a:tr>
              <a:tr h="426428">
                <a:tc>
                  <a:txBody>
                    <a:bodyPr/>
                    <a:lstStyle/>
                    <a:p>
                      <a:pPr algn="ctr">
                        <a:lnSpc>
                          <a:spcPct val="107000"/>
                        </a:lnSpc>
                        <a:spcAft>
                          <a:spcPts val="0"/>
                        </a:spcAft>
                      </a:pPr>
                      <a:r>
                        <a:rPr lang="ru-RU" sz="1600" dirty="0" smtClean="0">
                          <a:effectLst/>
                        </a:rPr>
                        <a:t>3</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l">
                        <a:lnSpc>
                          <a:spcPct val="107000"/>
                        </a:lnSpc>
                        <a:spcAft>
                          <a:spcPts val="0"/>
                        </a:spcAft>
                      </a:pPr>
                      <a:r>
                        <a:rPr lang="ru-RU" sz="1600" dirty="0" err="1">
                          <a:effectLst/>
                        </a:rPr>
                        <a:t>Географії</a:t>
                      </a:r>
                      <a:r>
                        <a:rPr lang="ru-RU" sz="1600" dirty="0">
                          <a:effectLst/>
                        </a:rPr>
                        <a:t> </a:t>
                      </a:r>
                      <a:r>
                        <a:rPr lang="ru-RU" sz="1600" dirty="0" err="1">
                          <a:effectLst/>
                        </a:rPr>
                        <a:t>України</a:t>
                      </a:r>
                      <a:r>
                        <a:rPr lang="ru-RU" sz="1600" dirty="0">
                          <a:effectLst/>
                        </a:rPr>
                        <a:t> та </a:t>
                      </a:r>
                      <a:r>
                        <a:rPr lang="ru-RU" sz="1600" dirty="0" err="1">
                          <a:effectLst/>
                        </a:rPr>
                        <a:t>регіоналістики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tc>
                <a:tc>
                  <a:txBody>
                    <a:bodyPr/>
                    <a:lstStyle/>
                    <a:p>
                      <a:pPr algn="ctr">
                        <a:lnSpc>
                          <a:spcPct val="107000"/>
                        </a:lnSpc>
                        <a:spcAft>
                          <a:spcPts val="0"/>
                        </a:spcAft>
                      </a:pPr>
                      <a:r>
                        <a:rPr lang="ru-RU" sz="1600" dirty="0">
                          <a:effectLst/>
                        </a:rPr>
                        <a:t>6.0</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5.25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dirty="0">
                          <a:effectLst/>
                        </a:rPr>
                        <a:t>6,25</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10,45*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rowSpan="2">
                  <a:txBody>
                    <a:bodyPr/>
                    <a:lstStyle/>
                    <a:p>
                      <a:pPr algn="ctr">
                        <a:lnSpc>
                          <a:spcPct val="107000"/>
                        </a:lnSpc>
                        <a:spcAft>
                          <a:spcPts val="0"/>
                        </a:spcAft>
                      </a:pPr>
                      <a:r>
                        <a:rPr lang="ru-RU" sz="1600">
                          <a:effectLst/>
                        </a:rPr>
                        <a:t>21,50*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14</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rowSpan="2">
                  <a:txBody>
                    <a:bodyPr/>
                    <a:lstStyle/>
                    <a:p>
                      <a:pPr algn="ctr">
                        <a:lnSpc>
                          <a:spcPct val="107000"/>
                        </a:lnSpc>
                        <a:spcAft>
                          <a:spcPts val="0"/>
                        </a:spcAft>
                      </a:pPr>
                      <a:r>
                        <a:rPr lang="ru-RU" sz="1600">
                          <a:effectLst/>
                        </a:rPr>
                        <a:t>28</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extLst>
                  <a:ext uri="{0D108BD9-81ED-4DB2-BD59-A6C34878D82A}">
                    <a16:rowId xmlns:a16="http://schemas.microsoft.com/office/drawing/2014/main" xmlns="" val="1871708070"/>
                  </a:ext>
                </a:extLst>
              </a:tr>
              <a:tr h="426428">
                <a:tc>
                  <a:txBody>
                    <a:bodyPr/>
                    <a:lstStyle/>
                    <a:p>
                      <a:pPr algn="ctr">
                        <a:lnSpc>
                          <a:spcPct val="107000"/>
                        </a:lnSpc>
                        <a:spcAft>
                          <a:spcPts val="0"/>
                        </a:spcAft>
                      </a:pPr>
                      <a:r>
                        <a:rPr lang="ru-RU" sz="1600" dirty="0" smtClean="0">
                          <a:effectLst/>
                        </a:rPr>
                        <a:t>4</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l">
                        <a:lnSpc>
                          <a:spcPct val="107000"/>
                        </a:lnSpc>
                        <a:spcAft>
                          <a:spcPts val="0"/>
                        </a:spcAft>
                      </a:pPr>
                      <a:r>
                        <a:rPr lang="ru-RU" sz="1600">
                          <a:effectLst/>
                        </a:rPr>
                        <a:t>Гідрометеорології та водних ресурсів</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tc>
                <a:tc>
                  <a:txBody>
                    <a:bodyPr/>
                    <a:lstStyle/>
                    <a:p>
                      <a:pPr algn="ctr">
                        <a:lnSpc>
                          <a:spcPct val="107000"/>
                        </a:lnSpc>
                        <a:spcAft>
                          <a:spcPts val="0"/>
                        </a:spcAft>
                      </a:pPr>
                      <a:r>
                        <a:rPr lang="ru-RU" sz="1600">
                          <a:effectLst/>
                        </a:rPr>
                        <a:t>6.80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6.75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dirty="0">
                          <a:effectLst/>
                        </a:rPr>
                        <a:t>5,25</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dirty="0">
                          <a:effectLst/>
                        </a:rPr>
                        <a:t>6,40</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vMerge="1">
                  <a:txBody>
                    <a:bodyPr/>
                    <a:lstStyle/>
                    <a:p>
                      <a:endParaRPr lang="uk-UA"/>
                    </a:p>
                  </a:txBody>
                  <a:tcPr/>
                </a:tc>
                <a:tc>
                  <a:txBody>
                    <a:bodyPr/>
                    <a:lstStyle/>
                    <a:p>
                      <a:pPr algn="ctr">
                        <a:lnSpc>
                          <a:spcPct val="107000"/>
                        </a:lnSpc>
                        <a:spcAft>
                          <a:spcPts val="0"/>
                        </a:spcAft>
                      </a:pPr>
                      <a:r>
                        <a:rPr lang="ru-RU" sz="1600" dirty="0">
                          <a:effectLst/>
                        </a:rPr>
                        <a:t>8</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dirty="0">
                          <a:effectLst/>
                        </a:rPr>
                        <a:t>8</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vMerge="1">
                  <a:txBody>
                    <a:bodyPr/>
                    <a:lstStyle/>
                    <a:p>
                      <a:endParaRPr lang="uk-UA"/>
                    </a:p>
                  </a:txBody>
                  <a:tcPr/>
                </a:tc>
                <a:extLst>
                  <a:ext uri="{0D108BD9-81ED-4DB2-BD59-A6C34878D82A}">
                    <a16:rowId xmlns:a16="http://schemas.microsoft.com/office/drawing/2014/main" xmlns="" val="3224171185"/>
                  </a:ext>
                </a:extLst>
              </a:tr>
              <a:tr h="426428">
                <a:tc>
                  <a:txBody>
                    <a:bodyPr/>
                    <a:lstStyle/>
                    <a:p>
                      <a:pPr algn="ctr">
                        <a:lnSpc>
                          <a:spcPct val="107000"/>
                        </a:lnSpc>
                        <a:spcAft>
                          <a:spcPts val="0"/>
                        </a:spcAft>
                      </a:pPr>
                      <a:r>
                        <a:rPr lang="ru-RU" sz="1600" dirty="0">
                          <a:effectLst/>
                        </a:rPr>
                        <a:t>5</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l">
                        <a:lnSpc>
                          <a:spcPct val="107000"/>
                        </a:lnSpc>
                        <a:spcAft>
                          <a:spcPts val="0"/>
                        </a:spcAft>
                      </a:pPr>
                      <a:r>
                        <a:rPr lang="ru-RU" sz="1600" dirty="0" err="1" smtClean="0">
                          <a:effectLst/>
                        </a:rPr>
                        <a:t>Географії</a:t>
                      </a:r>
                      <a:r>
                        <a:rPr lang="ru-RU" sz="1600" dirty="0" smtClean="0">
                          <a:effectLst/>
                        </a:rPr>
                        <a:t> </a:t>
                      </a:r>
                      <a:r>
                        <a:rPr lang="ru-RU" sz="1600" dirty="0">
                          <a:effectLst/>
                        </a:rPr>
                        <a:t>та менеджменту туризму</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tc>
                <a:tc>
                  <a:txBody>
                    <a:bodyPr/>
                    <a:lstStyle/>
                    <a:p>
                      <a:pPr algn="ctr">
                        <a:lnSpc>
                          <a:spcPct val="107000"/>
                        </a:lnSpc>
                        <a:spcAft>
                          <a:spcPts val="0"/>
                        </a:spcAft>
                      </a:pPr>
                      <a:r>
                        <a:rPr lang="ru-RU" sz="1600">
                          <a:effectLst/>
                        </a:rPr>
                        <a:t>6.00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6.00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5,50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dirty="0">
                          <a:effectLst/>
                        </a:rPr>
                        <a:t>5,25</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rowSpan="2">
                  <a:txBody>
                    <a:bodyPr/>
                    <a:lstStyle/>
                    <a:p>
                      <a:pPr algn="ctr">
                        <a:lnSpc>
                          <a:spcPct val="107000"/>
                        </a:lnSpc>
                        <a:spcAft>
                          <a:spcPts val="0"/>
                        </a:spcAft>
                      </a:pPr>
                      <a:r>
                        <a:rPr lang="ru-RU" sz="1600" dirty="0">
                          <a:solidFill>
                            <a:srgbClr val="FF0000"/>
                          </a:solidFill>
                          <a:effectLst/>
                        </a:rPr>
                        <a:t>10,25</a:t>
                      </a:r>
                      <a:endParaRPr lang="uk-U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6</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dirty="0">
                          <a:effectLst/>
                        </a:rPr>
                        <a:t>6</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rowSpan="2">
                  <a:txBody>
                    <a:bodyPr/>
                    <a:lstStyle/>
                    <a:p>
                      <a:pPr algn="ctr">
                        <a:lnSpc>
                          <a:spcPct val="107000"/>
                        </a:lnSpc>
                        <a:spcAft>
                          <a:spcPts val="0"/>
                        </a:spcAft>
                      </a:pPr>
                      <a:r>
                        <a:rPr lang="ru-RU" sz="1600" dirty="0">
                          <a:solidFill>
                            <a:srgbClr val="FF0000"/>
                          </a:solidFill>
                          <a:effectLst/>
                        </a:rPr>
                        <a:t>12</a:t>
                      </a:r>
                      <a:endParaRPr lang="uk-U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extLst>
                  <a:ext uri="{0D108BD9-81ED-4DB2-BD59-A6C34878D82A}">
                    <a16:rowId xmlns:a16="http://schemas.microsoft.com/office/drawing/2014/main" xmlns="" val="3346178121"/>
                  </a:ext>
                </a:extLst>
              </a:tr>
              <a:tr h="639643">
                <a:tc>
                  <a:txBody>
                    <a:bodyPr/>
                    <a:lstStyle/>
                    <a:p>
                      <a:pPr algn="ctr">
                        <a:lnSpc>
                          <a:spcPct val="107000"/>
                        </a:lnSpc>
                        <a:spcAft>
                          <a:spcPts val="0"/>
                        </a:spcAft>
                      </a:pPr>
                      <a:r>
                        <a:rPr lang="ru-RU" sz="1600" dirty="0">
                          <a:effectLst/>
                        </a:rPr>
                        <a:t>6</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l">
                        <a:lnSpc>
                          <a:spcPct val="107000"/>
                        </a:lnSpc>
                        <a:spcAft>
                          <a:spcPts val="0"/>
                        </a:spcAft>
                      </a:pPr>
                      <a:r>
                        <a:rPr lang="ru-RU" sz="1600" dirty="0" err="1">
                          <a:effectLst/>
                        </a:rPr>
                        <a:t>Соціальної</a:t>
                      </a:r>
                      <a:r>
                        <a:rPr lang="ru-RU" sz="1600" dirty="0">
                          <a:effectLst/>
                        </a:rPr>
                        <a:t> </a:t>
                      </a:r>
                      <a:r>
                        <a:rPr lang="ru-RU" sz="1600" dirty="0" err="1">
                          <a:effectLst/>
                        </a:rPr>
                        <a:t>географії</a:t>
                      </a:r>
                      <a:r>
                        <a:rPr lang="ru-RU" sz="1600" dirty="0">
                          <a:effectLst/>
                        </a:rPr>
                        <a:t> та </a:t>
                      </a:r>
                      <a:r>
                        <a:rPr lang="ru-RU" sz="1600" dirty="0" err="1" smtClean="0">
                          <a:effectLst/>
                        </a:rPr>
                        <a:t>рекреаційн</a:t>
                      </a:r>
                      <a:r>
                        <a:rPr lang="ru-RU" sz="1600" dirty="0" smtClean="0">
                          <a:effectLst/>
                        </a:rPr>
                        <a:t>. </a:t>
                      </a:r>
                      <a:r>
                        <a:rPr lang="ru-RU" sz="1600" dirty="0">
                          <a:effectLst/>
                        </a:rPr>
                        <a:t>природ.-</a:t>
                      </a:r>
                      <a:r>
                        <a:rPr lang="ru-RU" sz="1600" dirty="0" err="1">
                          <a:effectLst/>
                        </a:rPr>
                        <a:t>ня</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tc>
                <a:tc>
                  <a:txBody>
                    <a:bodyPr/>
                    <a:lstStyle/>
                    <a:p>
                      <a:pPr algn="ctr">
                        <a:lnSpc>
                          <a:spcPct val="107000"/>
                        </a:lnSpc>
                        <a:spcAft>
                          <a:spcPts val="0"/>
                        </a:spcAft>
                      </a:pPr>
                      <a:r>
                        <a:rPr lang="ru-RU" sz="1600">
                          <a:effectLst/>
                        </a:rPr>
                        <a:t>6.00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dirty="0">
                          <a:effectLst/>
                        </a:rPr>
                        <a:t>5.00</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5,25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dirty="0">
                          <a:effectLst/>
                        </a:rPr>
                        <a:t>5,50</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vMerge="1">
                  <a:txBody>
                    <a:bodyPr/>
                    <a:lstStyle/>
                    <a:p>
                      <a:endParaRPr lang="uk-UA"/>
                    </a:p>
                  </a:txBody>
                  <a:tcPr/>
                </a:tc>
                <a:tc>
                  <a:txBody>
                    <a:bodyPr/>
                    <a:lstStyle/>
                    <a:p>
                      <a:pPr algn="ctr">
                        <a:lnSpc>
                          <a:spcPct val="107000"/>
                        </a:lnSpc>
                        <a:spcAft>
                          <a:spcPts val="0"/>
                        </a:spcAft>
                      </a:pPr>
                      <a:r>
                        <a:rPr lang="ru-RU" sz="1600" dirty="0">
                          <a:effectLst/>
                        </a:rPr>
                        <a:t>7</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dirty="0">
                          <a:effectLst/>
                        </a:rPr>
                        <a:t>6</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vMerge="1">
                  <a:txBody>
                    <a:bodyPr/>
                    <a:lstStyle/>
                    <a:p>
                      <a:endParaRPr lang="uk-UA"/>
                    </a:p>
                  </a:txBody>
                  <a:tcPr/>
                </a:tc>
                <a:extLst>
                  <a:ext uri="{0D108BD9-81ED-4DB2-BD59-A6C34878D82A}">
                    <a16:rowId xmlns:a16="http://schemas.microsoft.com/office/drawing/2014/main" xmlns="" val="2968466968"/>
                  </a:ext>
                </a:extLst>
              </a:tr>
              <a:tr h="604753">
                <a:tc>
                  <a:txBody>
                    <a:bodyPr/>
                    <a:lstStyle/>
                    <a:p>
                      <a:pPr algn="ctr">
                        <a:lnSpc>
                          <a:spcPct val="107000"/>
                        </a:lnSpc>
                        <a:spcAft>
                          <a:spcPts val="0"/>
                        </a:spcAft>
                      </a:pPr>
                      <a:r>
                        <a:rPr lang="ru-RU" sz="1600" dirty="0">
                          <a:effectLst/>
                        </a:rPr>
                        <a:t>7</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l">
                        <a:lnSpc>
                          <a:spcPct val="107000"/>
                        </a:lnSpc>
                        <a:spcAft>
                          <a:spcPts val="0"/>
                        </a:spcAft>
                      </a:pPr>
                      <a:r>
                        <a:rPr lang="ru-RU" sz="1600">
                          <a:effectLst/>
                        </a:rPr>
                        <a:t>Геодезії, картографії та управління територіями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tc>
                <a:tc>
                  <a:txBody>
                    <a:bodyPr/>
                    <a:lstStyle/>
                    <a:p>
                      <a:pPr algn="ctr">
                        <a:lnSpc>
                          <a:spcPct val="107000"/>
                        </a:lnSpc>
                        <a:spcAft>
                          <a:spcPts val="0"/>
                        </a:spcAft>
                      </a:pPr>
                      <a:r>
                        <a:rPr lang="ru-RU" sz="1600">
                          <a:effectLst/>
                        </a:rPr>
                        <a:t>6.55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8.00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dirty="0">
                          <a:effectLst/>
                        </a:rPr>
                        <a:t>7,25</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8,60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a:effectLst/>
                        </a:rPr>
                        <a:t>9,00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dirty="0">
                          <a:effectLst/>
                        </a:rPr>
                        <a:t>9</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dirty="0">
                          <a:effectLst/>
                        </a:rPr>
                        <a:t>8</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dirty="0">
                          <a:effectLst/>
                        </a:rPr>
                        <a:t>13</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extLst>
                  <a:ext uri="{0D108BD9-81ED-4DB2-BD59-A6C34878D82A}">
                    <a16:rowId xmlns:a16="http://schemas.microsoft.com/office/drawing/2014/main" xmlns="" val="1907825540"/>
                  </a:ext>
                </a:extLst>
              </a:tr>
              <a:tr h="426428">
                <a:tc>
                  <a:txBody>
                    <a:bodyPr/>
                    <a:lstStyle/>
                    <a:p>
                      <a:pPr algn="ctr">
                        <a:lnSpc>
                          <a:spcPct val="107000"/>
                        </a:lnSpc>
                        <a:spcAft>
                          <a:spcPts val="0"/>
                        </a:spcAft>
                      </a:pPr>
                      <a:r>
                        <a:rPr lang="ru-RU" sz="1600" dirty="0">
                          <a:effectLst/>
                        </a:rPr>
                        <a:t> </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l">
                        <a:lnSpc>
                          <a:spcPct val="107000"/>
                        </a:lnSpc>
                        <a:spcAft>
                          <a:spcPts val="0"/>
                        </a:spcAft>
                      </a:pPr>
                      <a:r>
                        <a:rPr lang="ru-RU" sz="1600" b="1" dirty="0" err="1">
                          <a:effectLst/>
                        </a:rPr>
                        <a:t>Географічний</a:t>
                      </a:r>
                      <a:r>
                        <a:rPr lang="ru-RU" sz="1600" b="1" dirty="0">
                          <a:effectLst/>
                        </a:rPr>
                        <a:t> факультет</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tc>
                <a:tc>
                  <a:txBody>
                    <a:bodyPr/>
                    <a:lstStyle/>
                    <a:p>
                      <a:pPr algn="ctr">
                        <a:lnSpc>
                          <a:spcPct val="107000"/>
                        </a:lnSpc>
                        <a:spcAft>
                          <a:spcPts val="0"/>
                        </a:spcAft>
                      </a:pPr>
                      <a:r>
                        <a:rPr lang="ru-RU" sz="1600" b="1" dirty="0" smtClean="0">
                          <a:effectLst/>
                        </a:rPr>
                        <a:t>50,25</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b="1" dirty="0" smtClean="0">
                          <a:effectLst/>
                        </a:rPr>
                        <a:t>49,50</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b="1" dirty="0">
                          <a:effectLst/>
                        </a:rPr>
                        <a:t>47,75</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b="1" dirty="0" smtClean="0">
                          <a:effectLst/>
                        </a:rPr>
                        <a:t>55,35</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b="1" dirty="0">
                          <a:effectLst/>
                        </a:rPr>
                        <a:t>60,25</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b="1" dirty="0">
                          <a:effectLst/>
                        </a:rPr>
                        <a:t>60</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b="1" dirty="0">
                          <a:effectLst/>
                        </a:rPr>
                        <a:t>65</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tc>
                  <a:txBody>
                    <a:bodyPr/>
                    <a:lstStyle/>
                    <a:p>
                      <a:pPr algn="ctr">
                        <a:lnSpc>
                          <a:spcPct val="107000"/>
                        </a:lnSpc>
                        <a:spcAft>
                          <a:spcPts val="0"/>
                        </a:spcAft>
                      </a:pPr>
                      <a:r>
                        <a:rPr lang="ru-RU" sz="1600" b="1" dirty="0" smtClean="0">
                          <a:effectLst/>
                        </a:rPr>
                        <a:t>75</a:t>
                      </a:r>
                      <a:r>
                        <a:rPr lang="ru-RU" sz="1600" b="1" dirty="0">
                          <a:effectLst/>
                        </a:rPr>
                        <a:t> </a:t>
                      </a:r>
                      <a:endParaRPr lang="uk-U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856" marR="45856" marT="0" marB="0" anchor="ctr"/>
                </a:tc>
                <a:extLst>
                  <a:ext uri="{0D108BD9-81ED-4DB2-BD59-A6C34878D82A}">
                    <a16:rowId xmlns:a16="http://schemas.microsoft.com/office/drawing/2014/main" xmlns="" val="1307215078"/>
                  </a:ext>
                </a:extLst>
              </a:tr>
            </a:tbl>
          </a:graphicData>
        </a:graphic>
      </p:graphicFrame>
      <p:sp>
        <p:nvSpPr>
          <p:cNvPr id="6" name="Прямоугольник 5"/>
          <p:cNvSpPr/>
          <p:nvPr/>
        </p:nvSpPr>
        <p:spPr>
          <a:xfrm>
            <a:off x="2195736" y="116632"/>
            <a:ext cx="6552728" cy="369332"/>
          </a:xfrm>
          <a:prstGeom prst="rect">
            <a:avLst/>
          </a:prstGeom>
        </p:spPr>
        <p:txBody>
          <a:bodyPr wrap="square">
            <a:spAutoFit/>
          </a:bodyPr>
          <a:lstStyle/>
          <a:p>
            <a:r>
              <a:rPr lang="ru-RU" b="1" dirty="0" err="1">
                <a:latin typeface="Times New Roman" panose="02020603050405020304" pitchFamily="18" charset="0"/>
                <a:ea typeface="Calibri" panose="020F0502020204030204" pitchFamily="34" charset="0"/>
              </a:rPr>
              <a:t>Динаміка</a:t>
            </a:r>
            <a:r>
              <a:rPr lang="ru-RU" b="1" dirty="0">
                <a:latin typeface="Times New Roman" panose="02020603050405020304" pitchFamily="18" charset="0"/>
                <a:ea typeface="Calibri" panose="020F0502020204030204" pitchFamily="34" charset="0"/>
              </a:rPr>
              <a:t> </a:t>
            </a:r>
            <a:r>
              <a:rPr lang="ru-RU" b="1" dirty="0" err="1">
                <a:latin typeface="Times New Roman" panose="02020603050405020304" pitchFamily="18" charset="0"/>
                <a:ea typeface="Calibri" panose="020F0502020204030204" pitchFamily="34" charset="0"/>
              </a:rPr>
              <a:t>професорсько-викладацького</a:t>
            </a:r>
            <a:r>
              <a:rPr lang="ru-RU" b="1" dirty="0">
                <a:latin typeface="Times New Roman" panose="02020603050405020304" pitchFamily="18" charset="0"/>
                <a:ea typeface="Calibri" panose="020F0502020204030204" pitchFamily="34" charset="0"/>
              </a:rPr>
              <a:t> складу</a:t>
            </a:r>
            <a:endParaRPr lang="uk-UA" b="1" dirty="0"/>
          </a:p>
        </p:txBody>
      </p:sp>
    </p:spTree>
    <p:extLst>
      <p:ext uri="{BB962C8B-B14F-4D97-AF65-F5344CB8AC3E}">
        <p14:creationId xmlns:p14="http://schemas.microsoft.com/office/powerpoint/2010/main" val="1473894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95736" y="116632"/>
            <a:ext cx="4464496" cy="523220"/>
          </a:xfrm>
          <a:prstGeom prst="rect">
            <a:avLst/>
          </a:prstGeom>
        </p:spPr>
        <p:txBody>
          <a:bodyPr wrap="square">
            <a:spAutoFit/>
          </a:bodyPr>
          <a:lstStyle/>
          <a:p>
            <a:pPr algn="ctr"/>
            <a:r>
              <a:rPr lang="ru-RU" sz="2800" b="1" dirty="0" err="1" smtClean="0">
                <a:solidFill>
                  <a:srgbClr val="0070C0"/>
                </a:solidFill>
                <a:latin typeface="Times New Roman" panose="02020603050405020304" pitchFamily="18" charset="0"/>
                <a:ea typeface="Calibri" panose="020F0502020204030204" pitchFamily="34" charset="0"/>
              </a:rPr>
              <a:t>Кадровий</a:t>
            </a:r>
            <a:r>
              <a:rPr lang="ru-RU" sz="2800" b="1" dirty="0" smtClean="0">
                <a:solidFill>
                  <a:srgbClr val="0070C0"/>
                </a:solidFill>
                <a:latin typeface="Times New Roman" panose="02020603050405020304" pitchFamily="18" charset="0"/>
                <a:ea typeface="Calibri" panose="020F0502020204030204" pitchFamily="34" charset="0"/>
              </a:rPr>
              <a:t> </a:t>
            </a:r>
            <a:r>
              <a:rPr lang="ru-RU" sz="2800" b="1" dirty="0" err="1" smtClean="0">
                <a:solidFill>
                  <a:srgbClr val="0070C0"/>
                </a:solidFill>
                <a:latin typeface="Times New Roman" panose="02020603050405020304" pitchFamily="18" charset="0"/>
                <a:ea typeface="Calibri" panose="020F0502020204030204" pitchFamily="34" charset="0"/>
              </a:rPr>
              <a:t>потенціал</a:t>
            </a:r>
            <a:endParaRPr lang="uk-UA" sz="2800" b="1" dirty="0">
              <a:solidFill>
                <a:srgbClr val="0070C0"/>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799422336"/>
              </p:ext>
            </p:extLst>
          </p:nvPr>
        </p:nvGraphicFramePr>
        <p:xfrm>
          <a:off x="251520" y="692696"/>
          <a:ext cx="8712969" cy="5964737"/>
        </p:xfrm>
        <a:graphic>
          <a:graphicData uri="http://schemas.openxmlformats.org/drawingml/2006/table">
            <a:tbl>
              <a:tblPr firstRow="1" firstCol="1" bandRow="1">
                <a:tableStyleId>{5C22544A-7EE6-4342-B048-85BDC9FD1C3A}</a:tableStyleId>
              </a:tblPr>
              <a:tblGrid>
                <a:gridCol w="438860">
                  <a:extLst>
                    <a:ext uri="{9D8B030D-6E8A-4147-A177-3AD203B41FA5}">
                      <a16:colId xmlns:a16="http://schemas.microsoft.com/office/drawing/2014/main" xmlns="" val="720839314"/>
                    </a:ext>
                  </a:extLst>
                </a:gridCol>
                <a:gridCol w="2441460">
                  <a:extLst>
                    <a:ext uri="{9D8B030D-6E8A-4147-A177-3AD203B41FA5}">
                      <a16:colId xmlns:a16="http://schemas.microsoft.com/office/drawing/2014/main" xmlns="" val="586144293"/>
                    </a:ext>
                  </a:extLst>
                </a:gridCol>
                <a:gridCol w="811616">
                  <a:extLst>
                    <a:ext uri="{9D8B030D-6E8A-4147-A177-3AD203B41FA5}">
                      <a16:colId xmlns:a16="http://schemas.microsoft.com/office/drawing/2014/main" xmlns="" val="78875866"/>
                    </a:ext>
                  </a:extLst>
                </a:gridCol>
                <a:gridCol w="1107581">
                  <a:extLst>
                    <a:ext uri="{9D8B030D-6E8A-4147-A177-3AD203B41FA5}">
                      <a16:colId xmlns:a16="http://schemas.microsoft.com/office/drawing/2014/main" xmlns="" val="2855991804"/>
                    </a:ext>
                  </a:extLst>
                </a:gridCol>
                <a:gridCol w="1181419">
                  <a:extLst>
                    <a:ext uri="{9D8B030D-6E8A-4147-A177-3AD203B41FA5}">
                      <a16:colId xmlns:a16="http://schemas.microsoft.com/office/drawing/2014/main" xmlns="" val="564809991"/>
                    </a:ext>
                  </a:extLst>
                </a:gridCol>
                <a:gridCol w="1033742">
                  <a:extLst>
                    <a:ext uri="{9D8B030D-6E8A-4147-A177-3AD203B41FA5}">
                      <a16:colId xmlns:a16="http://schemas.microsoft.com/office/drawing/2014/main" xmlns="" val="3203354760"/>
                    </a:ext>
                  </a:extLst>
                </a:gridCol>
                <a:gridCol w="933677">
                  <a:extLst>
                    <a:ext uri="{9D8B030D-6E8A-4147-A177-3AD203B41FA5}">
                      <a16:colId xmlns:a16="http://schemas.microsoft.com/office/drawing/2014/main" xmlns="" val="2375668987"/>
                    </a:ext>
                  </a:extLst>
                </a:gridCol>
                <a:gridCol w="764614">
                  <a:extLst>
                    <a:ext uri="{9D8B030D-6E8A-4147-A177-3AD203B41FA5}">
                      <a16:colId xmlns:a16="http://schemas.microsoft.com/office/drawing/2014/main" xmlns="" val="2036504341"/>
                    </a:ext>
                  </a:extLst>
                </a:gridCol>
              </a:tblGrid>
              <a:tr h="1089802">
                <a:tc>
                  <a:txBody>
                    <a:bodyPr/>
                    <a:lstStyle/>
                    <a:p>
                      <a:pPr algn="ctr">
                        <a:lnSpc>
                          <a:spcPct val="107000"/>
                        </a:lnSpc>
                        <a:spcAft>
                          <a:spcPts val="0"/>
                        </a:spcAft>
                      </a:pPr>
                      <a:r>
                        <a:rPr lang="uk-UA" sz="1800" b="1" dirty="0">
                          <a:effectLst/>
                          <a:latin typeface="Times New Roman" panose="02020603050405020304" pitchFamily="18" charset="0"/>
                          <a:cs typeface="Times New Roman" panose="02020603050405020304" pitchFamily="18" charset="0"/>
                        </a:rPr>
                        <a:t>№</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1800" b="1" dirty="0">
                          <a:effectLst/>
                          <a:latin typeface="Times New Roman" panose="02020603050405020304" pitchFamily="18" charset="0"/>
                          <a:cs typeface="Times New Roman" panose="02020603050405020304" pitchFamily="18" charset="0"/>
                        </a:rPr>
                        <a:t>Кафедра</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nSpc>
                          <a:spcPct val="107000"/>
                        </a:lnSpc>
                        <a:spcAft>
                          <a:spcPts val="0"/>
                        </a:spcAft>
                      </a:pPr>
                      <a:r>
                        <a:rPr lang="uk-UA" sz="1800" b="1" dirty="0" smtClean="0">
                          <a:effectLst/>
                          <a:latin typeface="Times New Roman" panose="02020603050405020304" pitchFamily="18" charset="0"/>
                          <a:cs typeface="Times New Roman" panose="02020603050405020304" pitchFamily="18" charset="0"/>
                        </a:rPr>
                        <a:t>К-сть шт. НПП</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tc>
                <a:tc>
                  <a:txBody>
                    <a:bodyPr/>
                    <a:lstStyle/>
                    <a:p>
                      <a:pPr>
                        <a:lnSpc>
                          <a:spcPct val="107000"/>
                        </a:lnSpc>
                        <a:spcAft>
                          <a:spcPts val="0"/>
                        </a:spcAft>
                      </a:pPr>
                      <a:r>
                        <a:rPr lang="uk-UA" sz="1800" b="1" dirty="0">
                          <a:effectLst/>
                          <a:latin typeface="Times New Roman" panose="02020603050405020304" pitchFamily="18" charset="0"/>
                          <a:cs typeface="Times New Roman" panose="02020603050405020304" pitchFamily="18" charset="0"/>
                        </a:rPr>
                        <a:t>З них докторів наук, </a:t>
                      </a:r>
                      <a:r>
                        <a:rPr lang="uk-UA" sz="1800" b="1" dirty="0" smtClean="0">
                          <a:effectLst/>
                          <a:latin typeface="Times New Roman" panose="02020603050405020304" pitchFamily="18" charset="0"/>
                          <a:cs typeface="Times New Roman" panose="02020603050405020304" pitchFamily="18" charset="0"/>
                        </a:rPr>
                        <a:t>проф.</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tc>
                <a:tc>
                  <a:txBody>
                    <a:bodyPr/>
                    <a:lstStyle/>
                    <a:p>
                      <a:pPr>
                        <a:lnSpc>
                          <a:spcPct val="107000"/>
                        </a:lnSpc>
                        <a:spcAft>
                          <a:spcPts val="0"/>
                        </a:spcAft>
                      </a:pPr>
                      <a:r>
                        <a:rPr lang="uk-UA" sz="1800" b="1" dirty="0">
                          <a:effectLst/>
                          <a:latin typeface="Times New Roman" panose="02020603050405020304" pitchFamily="18" charset="0"/>
                          <a:cs typeface="Times New Roman" panose="02020603050405020304" pitchFamily="18" charset="0"/>
                        </a:rPr>
                        <a:t>З них докторів,</a:t>
                      </a:r>
                    </a:p>
                    <a:p>
                      <a:pPr>
                        <a:lnSpc>
                          <a:spcPct val="107000"/>
                        </a:lnSpc>
                        <a:spcAft>
                          <a:spcPts val="0"/>
                        </a:spcAft>
                      </a:pPr>
                      <a:r>
                        <a:rPr lang="uk-UA" sz="1800" b="1" dirty="0">
                          <a:effectLst/>
                          <a:latin typeface="Times New Roman" panose="02020603050405020304" pitchFamily="18" charset="0"/>
                          <a:cs typeface="Times New Roman" panose="02020603050405020304" pitchFamily="18" charset="0"/>
                        </a:rPr>
                        <a:t>доцентів</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tc>
                <a:tc>
                  <a:txBody>
                    <a:bodyPr/>
                    <a:lstStyle/>
                    <a:p>
                      <a:pPr>
                        <a:lnSpc>
                          <a:spcPct val="107000"/>
                        </a:lnSpc>
                        <a:spcAft>
                          <a:spcPts val="0"/>
                        </a:spcAft>
                      </a:pPr>
                      <a:r>
                        <a:rPr lang="uk-UA" sz="1800" b="1" dirty="0">
                          <a:effectLst/>
                          <a:latin typeface="Times New Roman" panose="02020603050405020304" pitchFamily="18" charset="0"/>
                          <a:cs typeface="Times New Roman" panose="02020603050405020304" pitchFamily="18" charset="0"/>
                        </a:rPr>
                        <a:t>З них </a:t>
                      </a:r>
                      <a:r>
                        <a:rPr lang="uk-UA" sz="1800" b="1" dirty="0" err="1" smtClean="0">
                          <a:effectLst/>
                          <a:latin typeface="Times New Roman" panose="02020603050405020304" pitchFamily="18" charset="0"/>
                          <a:cs typeface="Times New Roman" panose="02020603050405020304" pitchFamily="18" charset="0"/>
                        </a:rPr>
                        <a:t>канд</a:t>
                      </a:r>
                      <a:r>
                        <a:rPr lang="uk-UA" sz="1800" b="1" dirty="0" smtClean="0">
                          <a:effectLst/>
                          <a:latin typeface="Times New Roman" panose="02020603050405020304" pitchFamily="18" charset="0"/>
                          <a:cs typeface="Times New Roman" panose="02020603050405020304" pitchFamily="18" charset="0"/>
                        </a:rPr>
                        <a:t>.,</a:t>
                      </a:r>
                      <a:endParaRPr lang="uk-UA" sz="1800" b="1" dirty="0">
                        <a:effectLst/>
                        <a:latin typeface="Times New Roman" panose="02020603050405020304" pitchFamily="18" charset="0"/>
                        <a:cs typeface="Times New Roman" panose="02020603050405020304" pitchFamily="18" charset="0"/>
                      </a:endParaRPr>
                    </a:p>
                    <a:p>
                      <a:pPr>
                        <a:lnSpc>
                          <a:spcPct val="107000"/>
                        </a:lnSpc>
                        <a:spcAft>
                          <a:spcPts val="0"/>
                        </a:spcAft>
                      </a:pPr>
                      <a:r>
                        <a:rPr lang="uk-UA" sz="1800" b="1" dirty="0">
                          <a:effectLst/>
                          <a:latin typeface="Times New Roman" panose="02020603050405020304" pitchFamily="18" charset="0"/>
                          <a:cs typeface="Times New Roman" panose="02020603050405020304" pitchFamily="18" charset="0"/>
                        </a:rPr>
                        <a:t>доцентів</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tc>
                <a:tc>
                  <a:txBody>
                    <a:bodyPr/>
                    <a:lstStyle/>
                    <a:p>
                      <a:pPr>
                        <a:lnSpc>
                          <a:spcPct val="107000"/>
                        </a:lnSpc>
                        <a:spcAft>
                          <a:spcPts val="0"/>
                        </a:spcAft>
                      </a:pPr>
                      <a:r>
                        <a:rPr lang="uk-UA" sz="1800" b="1" dirty="0">
                          <a:effectLst/>
                          <a:latin typeface="Times New Roman" panose="02020603050405020304" pitchFamily="18" charset="0"/>
                          <a:cs typeface="Times New Roman" panose="02020603050405020304" pitchFamily="18" charset="0"/>
                        </a:rPr>
                        <a:t>З них </a:t>
                      </a:r>
                      <a:r>
                        <a:rPr lang="uk-UA" sz="1800" b="1" dirty="0" err="1" smtClean="0">
                          <a:effectLst/>
                          <a:latin typeface="Times New Roman" panose="02020603050405020304" pitchFamily="18" charset="0"/>
                          <a:cs typeface="Times New Roman" panose="02020603050405020304" pitchFamily="18" charset="0"/>
                        </a:rPr>
                        <a:t>канд</a:t>
                      </a:r>
                      <a:r>
                        <a:rPr lang="uk-UA" sz="1800" b="1" dirty="0" smtClean="0">
                          <a:effectLst/>
                          <a:latin typeface="Times New Roman" panose="02020603050405020304" pitchFamily="18" charset="0"/>
                          <a:cs typeface="Times New Roman" panose="02020603050405020304" pitchFamily="18" charset="0"/>
                        </a:rPr>
                        <a:t>.,</a:t>
                      </a:r>
                      <a:endParaRPr lang="uk-UA" sz="1800" b="1" dirty="0">
                        <a:effectLst/>
                        <a:latin typeface="Times New Roman" panose="02020603050405020304" pitchFamily="18" charset="0"/>
                        <a:cs typeface="Times New Roman" panose="02020603050405020304" pitchFamily="18" charset="0"/>
                      </a:endParaRPr>
                    </a:p>
                    <a:p>
                      <a:pPr>
                        <a:lnSpc>
                          <a:spcPct val="107000"/>
                        </a:lnSpc>
                        <a:spcAft>
                          <a:spcPts val="0"/>
                        </a:spcAft>
                      </a:pPr>
                      <a:r>
                        <a:rPr lang="uk-UA" sz="1800" b="1" dirty="0">
                          <a:effectLst/>
                          <a:latin typeface="Times New Roman" panose="02020603050405020304" pitchFamily="18" charset="0"/>
                          <a:cs typeface="Times New Roman" panose="02020603050405020304" pitchFamily="18" charset="0"/>
                        </a:rPr>
                        <a:t>без звання</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tc>
                <a:tc>
                  <a:txBody>
                    <a:bodyPr/>
                    <a:lstStyle/>
                    <a:p>
                      <a:pPr>
                        <a:lnSpc>
                          <a:spcPct val="107000"/>
                        </a:lnSpc>
                        <a:spcAft>
                          <a:spcPts val="0"/>
                        </a:spcAft>
                      </a:pPr>
                      <a:r>
                        <a:rPr lang="uk-UA" sz="1800" b="1" dirty="0">
                          <a:effectLst/>
                          <a:latin typeface="Times New Roman" panose="02020603050405020304" pitchFamily="18" charset="0"/>
                          <a:cs typeface="Times New Roman" panose="02020603050405020304" pitchFamily="18" charset="0"/>
                        </a:rPr>
                        <a:t>З них без </a:t>
                      </a:r>
                      <a:r>
                        <a:rPr lang="uk-UA" sz="1800" b="1" dirty="0" smtClean="0">
                          <a:effectLst/>
                          <a:latin typeface="Times New Roman" panose="02020603050405020304" pitchFamily="18" charset="0"/>
                          <a:cs typeface="Times New Roman" panose="02020603050405020304" pitchFamily="18" charset="0"/>
                        </a:rPr>
                        <a:t>ступ.</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tc>
                <a:extLst>
                  <a:ext uri="{0D108BD9-81ED-4DB2-BD59-A6C34878D82A}">
                    <a16:rowId xmlns:a16="http://schemas.microsoft.com/office/drawing/2014/main" xmlns="" val="3846604478"/>
                  </a:ext>
                </a:extLst>
              </a:tr>
              <a:tr h="934168">
                <a:tc>
                  <a:txBody>
                    <a:bodyPr/>
                    <a:lstStyle/>
                    <a:p>
                      <a:pPr algn="ctr">
                        <a:lnSpc>
                          <a:spcPct val="107000"/>
                        </a:lnSpc>
                        <a:spcAft>
                          <a:spcPts val="0"/>
                        </a:spcAft>
                      </a:pPr>
                      <a:r>
                        <a:rPr lang="uk-UA" sz="1800" b="1" dirty="0">
                          <a:effectLst/>
                          <a:latin typeface="Times New Roman" panose="02020603050405020304" pitchFamily="18" charset="0"/>
                          <a:cs typeface="Times New Roman" panose="02020603050405020304" pitchFamily="18" charset="0"/>
                        </a:rPr>
                        <a:t>1</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l">
                        <a:lnSpc>
                          <a:spcPct val="107000"/>
                        </a:lnSpc>
                        <a:spcAft>
                          <a:spcPts val="0"/>
                        </a:spcAft>
                      </a:pPr>
                      <a:r>
                        <a:rPr lang="uk-UA" sz="1800" b="1" dirty="0">
                          <a:solidFill>
                            <a:srgbClr val="FF0000"/>
                          </a:solidFill>
                          <a:effectLst/>
                          <a:latin typeface="Times New Roman" panose="02020603050405020304" pitchFamily="18" charset="0"/>
                          <a:cs typeface="Times New Roman" panose="02020603050405020304" pitchFamily="18" charset="0"/>
                        </a:rPr>
                        <a:t>Фізичної географії, геоморфології та палеогеографії</a:t>
                      </a:r>
                      <a:endParaRPr lang="uk-UA"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7</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1</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0</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a:effectLst/>
                          <a:latin typeface="Times New Roman" panose="02020603050405020304" pitchFamily="18" charset="0"/>
                          <a:cs typeface="Times New Roman" panose="02020603050405020304" pitchFamily="18" charset="0"/>
                        </a:rPr>
                        <a:t>3</a:t>
                      </a:r>
                      <a:endParaRPr lang="uk-UA" sz="2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a:effectLst/>
                          <a:latin typeface="Times New Roman" panose="02020603050405020304" pitchFamily="18" charset="0"/>
                          <a:cs typeface="Times New Roman" panose="02020603050405020304" pitchFamily="18" charset="0"/>
                        </a:rPr>
                        <a:t>3</a:t>
                      </a:r>
                      <a:endParaRPr lang="uk-UA" sz="2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a:effectLst/>
                          <a:latin typeface="Times New Roman" panose="02020603050405020304" pitchFamily="18" charset="0"/>
                          <a:cs typeface="Times New Roman" panose="02020603050405020304" pitchFamily="18" charset="0"/>
                        </a:rPr>
                        <a:t>0</a:t>
                      </a:r>
                      <a:endParaRPr lang="uk-UA" sz="2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extLst>
                  <a:ext uri="{0D108BD9-81ED-4DB2-BD59-A6C34878D82A}">
                    <a16:rowId xmlns:a16="http://schemas.microsoft.com/office/drawing/2014/main" xmlns="" val="2086626385"/>
                  </a:ext>
                </a:extLst>
              </a:tr>
              <a:tr h="1089863">
                <a:tc>
                  <a:txBody>
                    <a:bodyPr/>
                    <a:lstStyle/>
                    <a:p>
                      <a:pPr algn="ctr">
                        <a:lnSpc>
                          <a:spcPct val="107000"/>
                        </a:lnSpc>
                        <a:spcAft>
                          <a:spcPts val="0"/>
                        </a:spcAft>
                      </a:pPr>
                      <a:r>
                        <a:rPr lang="uk-UA" sz="1800" b="1">
                          <a:effectLst/>
                          <a:latin typeface="Times New Roman" panose="02020603050405020304" pitchFamily="18" charset="0"/>
                          <a:cs typeface="Times New Roman" panose="02020603050405020304" pitchFamily="18" charset="0"/>
                        </a:rPr>
                        <a:t>2</a:t>
                      </a:r>
                      <a:endParaRPr lang="uk-UA"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l">
                        <a:lnSpc>
                          <a:spcPct val="107000"/>
                        </a:lnSpc>
                        <a:spcAft>
                          <a:spcPts val="0"/>
                        </a:spcAft>
                      </a:pPr>
                      <a:r>
                        <a:rPr lang="uk-UA" sz="1800" b="1" dirty="0">
                          <a:effectLst/>
                          <a:latin typeface="Times New Roman" panose="02020603050405020304" pitchFamily="18" charset="0"/>
                          <a:cs typeface="Times New Roman" panose="02020603050405020304" pitchFamily="18" charset="0"/>
                        </a:rPr>
                        <a:t>Економічної географії та екологічного менеджменту</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tc>
                <a:tc>
                  <a:txBody>
                    <a:bodyPr/>
                    <a:lstStyle/>
                    <a:p>
                      <a:pPr algn="ctr">
                        <a:lnSpc>
                          <a:spcPct val="107000"/>
                        </a:lnSpc>
                        <a:spcAft>
                          <a:spcPts val="0"/>
                        </a:spcAft>
                      </a:pPr>
                      <a:r>
                        <a:rPr lang="uk-UA" sz="2200" b="1">
                          <a:effectLst/>
                          <a:latin typeface="Times New Roman" panose="02020603050405020304" pitchFamily="18" charset="0"/>
                          <a:cs typeface="Times New Roman" panose="02020603050405020304" pitchFamily="18" charset="0"/>
                        </a:rPr>
                        <a:t>11</a:t>
                      </a:r>
                      <a:endParaRPr lang="uk-UA" sz="2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2</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0</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7</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2</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a:effectLst/>
                          <a:latin typeface="Times New Roman" panose="02020603050405020304" pitchFamily="18" charset="0"/>
                          <a:cs typeface="Times New Roman" panose="02020603050405020304" pitchFamily="18" charset="0"/>
                        </a:rPr>
                        <a:t>0</a:t>
                      </a:r>
                      <a:endParaRPr lang="uk-UA" sz="2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extLst>
                  <a:ext uri="{0D108BD9-81ED-4DB2-BD59-A6C34878D82A}">
                    <a16:rowId xmlns:a16="http://schemas.microsoft.com/office/drawing/2014/main" xmlns="" val="873365784"/>
                  </a:ext>
                </a:extLst>
              </a:tr>
              <a:tr h="622778">
                <a:tc>
                  <a:txBody>
                    <a:bodyPr/>
                    <a:lstStyle/>
                    <a:p>
                      <a:pPr algn="ctr">
                        <a:lnSpc>
                          <a:spcPct val="107000"/>
                        </a:lnSpc>
                        <a:spcAft>
                          <a:spcPts val="0"/>
                        </a:spcAft>
                      </a:pPr>
                      <a:r>
                        <a:rPr lang="uk-UA" sz="1800" b="1" dirty="0">
                          <a:effectLst/>
                          <a:latin typeface="Times New Roman" panose="02020603050405020304" pitchFamily="18" charset="0"/>
                          <a:cs typeface="Times New Roman" panose="02020603050405020304" pitchFamily="18" charset="0"/>
                        </a:rPr>
                        <a:t>3</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l">
                        <a:lnSpc>
                          <a:spcPct val="107000"/>
                        </a:lnSpc>
                        <a:spcAft>
                          <a:spcPts val="0"/>
                        </a:spcAft>
                      </a:pPr>
                      <a:r>
                        <a:rPr lang="uk-UA" sz="1800" b="1" dirty="0">
                          <a:effectLst/>
                          <a:latin typeface="Times New Roman" panose="02020603050405020304" pitchFamily="18" charset="0"/>
                          <a:cs typeface="Times New Roman" panose="02020603050405020304" pitchFamily="18" charset="0"/>
                        </a:rPr>
                        <a:t>Географії України та </a:t>
                      </a:r>
                      <a:r>
                        <a:rPr lang="uk-UA" sz="1800" b="1" dirty="0" err="1">
                          <a:effectLst/>
                          <a:latin typeface="Times New Roman" panose="02020603050405020304" pitchFamily="18" charset="0"/>
                          <a:cs typeface="Times New Roman" panose="02020603050405020304" pitchFamily="18" charset="0"/>
                        </a:rPr>
                        <a:t>регіоналістики</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9</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3</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0</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4</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2</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a:effectLst/>
                          <a:latin typeface="Times New Roman" panose="02020603050405020304" pitchFamily="18" charset="0"/>
                          <a:cs typeface="Times New Roman" panose="02020603050405020304" pitchFamily="18" charset="0"/>
                        </a:rPr>
                        <a:t>0</a:t>
                      </a:r>
                      <a:endParaRPr lang="uk-UA" sz="2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extLst>
                  <a:ext uri="{0D108BD9-81ED-4DB2-BD59-A6C34878D82A}">
                    <a16:rowId xmlns:a16="http://schemas.microsoft.com/office/drawing/2014/main" xmlns="" val="4267393632"/>
                  </a:ext>
                </a:extLst>
              </a:tr>
              <a:tr h="934168">
                <a:tc>
                  <a:txBody>
                    <a:bodyPr/>
                    <a:lstStyle/>
                    <a:p>
                      <a:pPr algn="ctr">
                        <a:lnSpc>
                          <a:spcPct val="107000"/>
                        </a:lnSpc>
                        <a:spcAft>
                          <a:spcPts val="0"/>
                        </a:spcAft>
                      </a:pPr>
                      <a:r>
                        <a:rPr lang="uk-UA" sz="1800" b="1" dirty="0">
                          <a:effectLst/>
                          <a:latin typeface="Times New Roman" panose="02020603050405020304" pitchFamily="18" charset="0"/>
                          <a:cs typeface="Times New Roman" panose="02020603050405020304" pitchFamily="18" charset="0"/>
                        </a:rPr>
                        <a:t>4</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l">
                        <a:lnSpc>
                          <a:spcPct val="107000"/>
                        </a:lnSpc>
                        <a:spcAft>
                          <a:spcPts val="0"/>
                        </a:spcAft>
                      </a:pPr>
                      <a:r>
                        <a:rPr lang="uk-UA" sz="1800" b="1" dirty="0">
                          <a:effectLst/>
                          <a:latin typeface="Times New Roman" panose="02020603050405020304" pitchFamily="18" charset="0"/>
                          <a:cs typeface="Times New Roman" panose="02020603050405020304" pitchFamily="18" charset="0"/>
                        </a:rPr>
                        <a:t>Геодезії, картографії та управління територіями</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tc>
                <a:tc>
                  <a:txBody>
                    <a:bodyPr/>
                    <a:lstStyle/>
                    <a:p>
                      <a:pPr algn="ctr">
                        <a:lnSpc>
                          <a:spcPct val="107000"/>
                        </a:lnSpc>
                        <a:spcAft>
                          <a:spcPts val="0"/>
                        </a:spcAft>
                      </a:pPr>
                      <a:r>
                        <a:rPr lang="uk-UA" sz="2200" b="1">
                          <a:effectLst/>
                          <a:latin typeface="Times New Roman" panose="02020603050405020304" pitchFamily="18" charset="0"/>
                          <a:cs typeface="Times New Roman" panose="02020603050405020304" pitchFamily="18" charset="0"/>
                        </a:rPr>
                        <a:t>5</a:t>
                      </a:r>
                      <a:endParaRPr lang="uk-UA" sz="2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1</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0</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3</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0</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solidFill>
                            <a:srgbClr val="FF0000"/>
                          </a:solidFill>
                          <a:effectLst/>
                          <a:latin typeface="Times New Roman" panose="02020603050405020304" pitchFamily="18" charset="0"/>
                          <a:cs typeface="Times New Roman" panose="02020603050405020304" pitchFamily="18" charset="0"/>
                        </a:rPr>
                        <a:t>1</a:t>
                      </a:r>
                      <a:endParaRPr lang="uk-UA"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extLst>
                  <a:ext uri="{0D108BD9-81ED-4DB2-BD59-A6C34878D82A}">
                    <a16:rowId xmlns:a16="http://schemas.microsoft.com/office/drawing/2014/main" xmlns="" val="336372328"/>
                  </a:ext>
                </a:extLst>
              </a:tr>
              <a:tr h="622778">
                <a:tc>
                  <a:txBody>
                    <a:bodyPr/>
                    <a:lstStyle/>
                    <a:p>
                      <a:pPr algn="ctr">
                        <a:lnSpc>
                          <a:spcPct val="107000"/>
                        </a:lnSpc>
                        <a:spcAft>
                          <a:spcPts val="0"/>
                        </a:spcAft>
                      </a:pPr>
                      <a:r>
                        <a:rPr lang="uk-UA" sz="1800" b="1" dirty="0">
                          <a:effectLst/>
                          <a:latin typeface="Times New Roman" panose="02020603050405020304" pitchFamily="18" charset="0"/>
                          <a:cs typeface="Times New Roman" panose="02020603050405020304" pitchFamily="18" charset="0"/>
                        </a:rPr>
                        <a:t>5</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l">
                        <a:lnSpc>
                          <a:spcPct val="107000"/>
                        </a:lnSpc>
                        <a:spcAft>
                          <a:spcPts val="0"/>
                        </a:spcAft>
                      </a:pPr>
                      <a:r>
                        <a:rPr lang="uk-UA" sz="1800" b="1" dirty="0">
                          <a:solidFill>
                            <a:srgbClr val="FF0000"/>
                          </a:solidFill>
                          <a:effectLst/>
                          <a:latin typeface="Times New Roman" panose="02020603050405020304" pitchFamily="18" charset="0"/>
                          <a:cs typeface="Times New Roman" panose="02020603050405020304" pitchFamily="18" charset="0"/>
                        </a:rPr>
                        <a:t>Географії та менеджменту туризму</a:t>
                      </a:r>
                      <a:endParaRPr lang="uk-UA"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tc>
                <a:tc>
                  <a:txBody>
                    <a:bodyPr/>
                    <a:lstStyle/>
                    <a:p>
                      <a:pPr algn="ctr">
                        <a:lnSpc>
                          <a:spcPct val="107000"/>
                        </a:lnSpc>
                        <a:spcAft>
                          <a:spcPts val="0"/>
                        </a:spcAft>
                      </a:pPr>
                      <a:r>
                        <a:rPr lang="uk-UA" sz="2200" b="1">
                          <a:effectLst/>
                          <a:latin typeface="Times New Roman" panose="02020603050405020304" pitchFamily="18" charset="0"/>
                          <a:cs typeface="Times New Roman" panose="02020603050405020304" pitchFamily="18" charset="0"/>
                        </a:rPr>
                        <a:t>13</a:t>
                      </a:r>
                      <a:endParaRPr lang="uk-UA" sz="2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a:effectLst/>
                          <a:latin typeface="Times New Roman" panose="02020603050405020304" pitchFamily="18" charset="0"/>
                          <a:cs typeface="Times New Roman" panose="02020603050405020304" pitchFamily="18" charset="0"/>
                        </a:rPr>
                        <a:t>1</a:t>
                      </a:r>
                      <a:endParaRPr lang="uk-UA" sz="2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a:effectLst/>
                          <a:latin typeface="Times New Roman" panose="02020603050405020304" pitchFamily="18" charset="0"/>
                          <a:cs typeface="Times New Roman" panose="02020603050405020304" pitchFamily="18" charset="0"/>
                        </a:rPr>
                        <a:t>2</a:t>
                      </a:r>
                      <a:endParaRPr lang="uk-UA" sz="2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9</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1</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0</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extLst>
                  <a:ext uri="{0D108BD9-81ED-4DB2-BD59-A6C34878D82A}">
                    <a16:rowId xmlns:a16="http://schemas.microsoft.com/office/drawing/2014/main" xmlns="" val="4132636813"/>
                  </a:ext>
                </a:extLst>
              </a:tr>
              <a:tr h="467083">
                <a:tc>
                  <a:txBody>
                    <a:bodyPr/>
                    <a:lstStyle/>
                    <a:p>
                      <a:pPr algn="ctr">
                        <a:lnSpc>
                          <a:spcPct val="107000"/>
                        </a:lnSpc>
                        <a:spcAft>
                          <a:spcPts val="0"/>
                        </a:spcAft>
                      </a:pPr>
                      <a:r>
                        <a:rPr lang="uk-UA" sz="1800" b="1" dirty="0">
                          <a:effectLst/>
                          <a:latin typeface="Times New Roman" panose="02020603050405020304" pitchFamily="18" charset="0"/>
                          <a:cs typeface="Times New Roman" panose="02020603050405020304" pitchFamily="18" charset="0"/>
                        </a:rPr>
                        <a:t> </a:t>
                      </a:r>
                      <a:r>
                        <a:rPr lang="uk-UA" sz="1800" b="1" dirty="0" smtClean="0">
                          <a:effectLst/>
                          <a:latin typeface="Times New Roman" panose="02020603050405020304" pitchFamily="18" charset="0"/>
                          <a:cs typeface="Times New Roman" panose="02020603050405020304" pitchFamily="18" charset="0"/>
                        </a:rPr>
                        <a:t>6</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l">
                        <a:lnSpc>
                          <a:spcPct val="107000"/>
                        </a:lnSpc>
                        <a:spcAft>
                          <a:spcPts val="0"/>
                        </a:spcAft>
                      </a:pPr>
                      <a:r>
                        <a:rPr lang="uk-UA" sz="1800" b="1" dirty="0">
                          <a:effectLst/>
                          <a:latin typeface="Times New Roman" panose="02020603050405020304" pitchFamily="18" charset="0"/>
                          <a:cs typeface="Times New Roman" panose="02020603050405020304" pitchFamily="18" charset="0"/>
                        </a:rPr>
                        <a:t>Географічний факультет</a:t>
                      </a:r>
                      <a:endParaRPr lang="uk-UA"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tc>
                <a:tc>
                  <a:txBody>
                    <a:bodyPr/>
                    <a:lstStyle/>
                    <a:p>
                      <a:pPr algn="ctr">
                        <a:lnSpc>
                          <a:spcPct val="107000"/>
                        </a:lnSpc>
                        <a:spcAft>
                          <a:spcPts val="0"/>
                        </a:spcAft>
                      </a:pPr>
                      <a:r>
                        <a:rPr lang="uk-UA" sz="2200" b="1" dirty="0" smtClean="0">
                          <a:solidFill>
                            <a:srgbClr val="FF0000"/>
                          </a:solidFill>
                          <a:effectLst/>
                          <a:latin typeface="Times New Roman" panose="02020603050405020304" pitchFamily="18" charset="0"/>
                          <a:cs typeface="Times New Roman" panose="02020603050405020304" pitchFamily="18" charset="0"/>
                        </a:rPr>
                        <a:t>46</a:t>
                      </a:r>
                      <a:endParaRPr lang="uk-UA"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a:effectLst/>
                          <a:latin typeface="Times New Roman" panose="02020603050405020304" pitchFamily="18" charset="0"/>
                          <a:cs typeface="Times New Roman" panose="02020603050405020304" pitchFamily="18" charset="0"/>
                        </a:rPr>
                        <a:t>8</a:t>
                      </a:r>
                      <a:endParaRPr lang="uk-UA" sz="2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smtClean="0">
                          <a:solidFill>
                            <a:srgbClr val="FF0000"/>
                          </a:solidFill>
                          <a:effectLst/>
                          <a:latin typeface="Times New Roman" panose="02020603050405020304" pitchFamily="18" charset="0"/>
                          <a:ea typeface="+mn-ea"/>
                          <a:cs typeface="Times New Roman" panose="02020603050405020304" pitchFamily="18" charset="0"/>
                        </a:rPr>
                        <a:t>3</a:t>
                      </a:r>
                      <a:endParaRPr lang="uk-UA"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a:effectLst/>
                          <a:latin typeface="Times New Roman" panose="02020603050405020304" pitchFamily="18" charset="0"/>
                          <a:cs typeface="Times New Roman" panose="02020603050405020304" pitchFamily="18" charset="0"/>
                        </a:rPr>
                        <a:t>26</a:t>
                      </a:r>
                      <a:endParaRPr lang="uk-UA" sz="2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8</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tc>
                  <a:txBody>
                    <a:bodyPr/>
                    <a:lstStyle/>
                    <a:p>
                      <a:pPr algn="ctr">
                        <a:lnSpc>
                          <a:spcPct val="107000"/>
                        </a:lnSpc>
                        <a:spcAft>
                          <a:spcPts val="0"/>
                        </a:spcAft>
                      </a:pPr>
                      <a:r>
                        <a:rPr lang="uk-UA" sz="2200" b="1" dirty="0">
                          <a:effectLst/>
                          <a:latin typeface="Times New Roman" panose="02020603050405020304" pitchFamily="18" charset="0"/>
                          <a:cs typeface="Times New Roman" panose="02020603050405020304" pitchFamily="18" charset="0"/>
                        </a:rPr>
                        <a:t>1</a:t>
                      </a:r>
                      <a:endParaRPr lang="uk-UA" sz="2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119" marR="44119" marT="0" marB="0" anchor="ctr"/>
                </a:tc>
                <a:extLst>
                  <a:ext uri="{0D108BD9-81ED-4DB2-BD59-A6C34878D82A}">
                    <a16:rowId xmlns:a16="http://schemas.microsoft.com/office/drawing/2014/main" xmlns="" val="3619910865"/>
                  </a:ext>
                </a:extLst>
              </a:tr>
            </a:tbl>
          </a:graphicData>
        </a:graphic>
      </p:graphicFrame>
    </p:spTree>
    <p:extLst>
      <p:ext uri="{BB962C8B-B14F-4D97-AF65-F5344CB8AC3E}">
        <p14:creationId xmlns:p14="http://schemas.microsoft.com/office/powerpoint/2010/main" val="522245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59509867"/>
              </p:ext>
            </p:extLst>
          </p:nvPr>
        </p:nvGraphicFramePr>
        <p:xfrm>
          <a:off x="0" y="684600"/>
          <a:ext cx="9144002" cy="6170935"/>
        </p:xfrm>
        <a:graphic>
          <a:graphicData uri="http://schemas.openxmlformats.org/drawingml/2006/table">
            <a:tbl>
              <a:tblPr firstRow="1" firstCol="1" bandRow="1">
                <a:tableStyleId>{5C22544A-7EE6-4342-B048-85BDC9FD1C3A}</a:tableStyleId>
              </a:tblPr>
              <a:tblGrid>
                <a:gridCol w="542287">
                  <a:extLst>
                    <a:ext uri="{9D8B030D-6E8A-4147-A177-3AD203B41FA5}">
                      <a16:colId xmlns:a16="http://schemas.microsoft.com/office/drawing/2014/main" xmlns="" val="3057523797"/>
                    </a:ext>
                  </a:extLst>
                </a:gridCol>
                <a:gridCol w="3804861">
                  <a:extLst>
                    <a:ext uri="{9D8B030D-6E8A-4147-A177-3AD203B41FA5}">
                      <a16:colId xmlns:a16="http://schemas.microsoft.com/office/drawing/2014/main" xmlns="" val="2373756990"/>
                    </a:ext>
                  </a:extLst>
                </a:gridCol>
                <a:gridCol w="1199213">
                  <a:extLst>
                    <a:ext uri="{9D8B030D-6E8A-4147-A177-3AD203B41FA5}">
                      <a16:colId xmlns:a16="http://schemas.microsoft.com/office/drawing/2014/main" xmlns="" val="1507742408"/>
                    </a:ext>
                  </a:extLst>
                </a:gridCol>
                <a:gridCol w="1185879">
                  <a:extLst>
                    <a:ext uri="{9D8B030D-6E8A-4147-A177-3AD203B41FA5}">
                      <a16:colId xmlns:a16="http://schemas.microsoft.com/office/drawing/2014/main" xmlns="" val="3732319467"/>
                    </a:ext>
                  </a:extLst>
                </a:gridCol>
                <a:gridCol w="1140107">
                  <a:extLst>
                    <a:ext uri="{9D8B030D-6E8A-4147-A177-3AD203B41FA5}">
                      <a16:colId xmlns:a16="http://schemas.microsoft.com/office/drawing/2014/main" xmlns="" val="4208170485"/>
                    </a:ext>
                  </a:extLst>
                </a:gridCol>
                <a:gridCol w="1271655">
                  <a:extLst>
                    <a:ext uri="{9D8B030D-6E8A-4147-A177-3AD203B41FA5}">
                      <a16:colId xmlns:a16="http://schemas.microsoft.com/office/drawing/2014/main" xmlns="" val="2486010620"/>
                    </a:ext>
                  </a:extLst>
                </a:gridCol>
              </a:tblGrid>
              <a:tr h="361430">
                <a:tc rowSpan="2">
                  <a:txBody>
                    <a:bodyPr/>
                    <a:lstStyle/>
                    <a:p>
                      <a:pPr algn="just">
                        <a:lnSpc>
                          <a:spcPct val="107000"/>
                        </a:lnSpc>
                        <a:spcAft>
                          <a:spcPts val="0"/>
                        </a:spcAft>
                      </a:pPr>
                      <a:r>
                        <a:rPr lang="uk-UA" sz="1800" dirty="0">
                          <a:effectLst/>
                        </a:rPr>
                        <a:t>N</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rowSpan="2">
                  <a:txBody>
                    <a:bodyPr/>
                    <a:lstStyle/>
                    <a:p>
                      <a:pPr algn="just">
                        <a:lnSpc>
                          <a:spcPct val="107000"/>
                        </a:lnSpc>
                        <a:spcAft>
                          <a:spcPts val="0"/>
                        </a:spcAft>
                      </a:pPr>
                      <a:r>
                        <a:rPr lang="uk-UA" sz="1800" dirty="0" smtClean="0">
                          <a:effectLst/>
                          <a:latin typeface="+mn-lt"/>
                          <a:ea typeface="+mn-ea"/>
                          <a:cs typeface="+mn-cs"/>
                        </a:rPr>
                        <a:t>Назва</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gridSpan="2">
                  <a:txBody>
                    <a:bodyPr/>
                    <a:lstStyle/>
                    <a:p>
                      <a:pPr algn="ctr">
                        <a:lnSpc>
                          <a:spcPct val="107000"/>
                        </a:lnSpc>
                        <a:spcAft>
                          <a:spcPts val="0"/>
                        </a:spcAft>
                      </a:pPr>
                      <a:r>
                        <a:rPr lang="uk-UA" sz="1800">
                          <a:effectLst/>
                        </a:rPr>
                        <a:t>2022</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hMerge="1">
                  <a:txBody>
                    <a:bodyPr/>
                    <a:lstStyle/>
                    <a:p>
                      <a:endParaRPr lang="uk-UA"/>
                    </a:p>
                  </a:txBody>
                  <a:tcPr/>
                </a:tc>
                <a:tc gridSpan="2">
                  <a:txBody>
                    <a:bodyPr/>
                    <a:lstStyle/>
                    <a:p>
                      <a:pPr algn="ctr">
                        <a:lnSpc>
                          <a:spcPct val="107000"/>
                        </a:lnSpc>
                        <a:spcAft>
                          <a:spcPts val="0"/>
                        </a:spcAft>
                      </a:pPr>
                      <a:r>
                        <a:rPr lang="uk-UA" sz="1800">
                          <a:effectLst/>
                        </a:rPr>
                        <a:t>2023</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hMerge="1">
                  <a:txBody>
                    <a:bodyPr/>
                    <a:lstStyle/>
                    <a:p>
                      <a:endParaRPr lang="uk-UA"/>
                    </a:p>
                  </a:txBody>
                  <a:tcPr/>
                </a:tc>
                <a:extLst>
                  <a:ext uri="{0D108BD9-81ED-4DB2-BD59-A6C34878D82A}">
                    <a16:rowId xmlns:a16="http://schemas.microsoft.com/office/drawing/2014/main" xmlns="" val="2413609145"/>
                  </a:ext>
                </a:extLst>
              </a:tr>
              <a:tr h="758508">
                <a:tc vMerge="1">
                  <a:txBody>
                    <a:bodyPr/>
                    <a:lstStyle/>
                    <a:p>
                      <a:endParaRPr lang="uk-UA"/>
                    </a:p>
                  </a:txBody>
                  <a:tcPr/>
                </a:tc>
                <a:tc vMerge="1">
                  <a:txBody>
                    <a:bodyPr/>
                    <a:lstStyle/>
                    <a:p>
                      <a:endParaRPr lang="uk-UA"/>
                    </a:p>
                  </a:txBody>
                  <a:tcPr/>
                </a:tc>
                <a:tc>
                  <a:txBody>
                    <a:bodyPr/>
                    <a:lstStyle/>
                    <a:p>
                      <a:pPr algn="just">
                        <a:lnSpc>
                          <a:spcPct val="107000"/>
                        </a:lnSpc>
                        <a:spcAft>
                          <a:spcPts val="0"/>
                        </a:spcAft>
                      </a:pPr>
                      <a:r>
                        <a:rPr lang="uk-UA" sz="1800" dirty="0">
                          <a:effectLst/>
                        </a:rPr>
                        <a:t>Середній вік</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just">
                        <a:lnSpc>
                          <a:spcPct val="107000"/>
                        </a:lnSpc>
                        <a:spcAft>
                          <a:spcPts val="0"/>
                        </a:spcAft>
                      </a:pPr>
                      <a:r>
                        <a:rPr lang="uk-UA" sz="1800" dirty="0">
                          <a:effectLst/>
                        </a:rPr>
                        <a:t>% </a:t>
                      </a:r>
                      <a:r>
                        <a:rPr lang="uk-UA" sz="1800" dirty="0" err="1" smtClean="0">
                          <a:effectLst/>
                        </a:rPr>
                        <a:t>молод</a:t>
                      </a:r>
                      <a:r>
                        <a:rPr lang="uk-UA" sz="1800" dirty="0" smtClean="0">
                          <a:effectLst/>
                        </a:rPr>
                        <a:t>. вч.</a:t>
                      </a:r>
                      <a:r>
                        <a:rPr lang="uk-UA" sz="1800" baseline="0" dirty="0" smtClean="0">
                          <a:effectLst/>
                        </a:rPr>
                        <a:t> </a:t>
                      </a:r>
                      <a:r>
                        <a:rPr lang="uk-UA" sz="1800" dirty="0" smtClean="0">
                          <a:effectLst/>
                        </a:rPr>
                        <a:t>(</a:t>
                      </a:r>
                      <a:r>
                        <a:rPr lang="en-US" sz="1800" dirty="0" smtClean="0">
                          <a:effectLst/>
                        </a:rPr>
                        <a:t>&lt;</a:t>
                      </a:r>
                      <a:r>
                        <a:rPr lang="uk-UA" sz="1800" dirty="0" smtClean="0">
                          <a:effectLst/>
                        </a:rPr>
                        <a:t> 35)</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just">
                        <a:lnSpc>
                          <a:spcPct val="107000"/>
                        </a:lnSpc>
                        <a:spcAft>
                          <a:spcPts val="0"/>
                        </a:spcAft>
                      </a:pPr>
                      <a:r>
                        <a:rPr lang="uk-UA" sz="1800" dirty="0">
                          <a:effectLst/>
                        </a:rPr>
                        <a:t>Середній вік</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just">
                        <a:lnSpc>
                          <a:spcPct val="107000"/>
                        </a:lnSpc>
                        <a:spcAft>
                          <a:spcPts val="0"/>
                        </a:spcAft>
                      </a:pPr>
                      <a:r>
                        <a:rPr lang="uk-UA" sz="1800" dirty="0">
                          <a:effectLst/>
                        </a:rPr>
                        <a:t>% </a:t>
                      </a:r>
                      <a:r>
                        <a:rPr lang="uk-UA" sz="1800" dirty="0" err="1" smtClean="0">
                          <a:effectLst/>
                        </a:rPr>
                        <a:t>молод</a:t>
                      </a:r>
                      <a:r>
                        <a:rPr lang="uk-UA" sz="1800" dirty="0" smtClean="0">
                          <a:effectLst/>
                        </a:rPr>
                        <a:t>. вч</a:t>
                      </a:r>
                      <a:r>
                        <a:rPr lang="en-US" sz="1800" dirty="0" smtClean="0">
                          <a:effectLst/>
                        </a:rPr>
                        <a:t>. </a:t>
                      </a:r>
                      <a:r>
                        <a:rPr lang="uk-UA" sz="1800" dirty="0" smtClean="0">
                          <a:effectLst/>
                        </a:rPr>
                        <a:t>(</a:t>
                      </a:r>
                      <a:r>
                        <a:rPr lang="en-US" sz="1800" dirty="0" smtClean="0">
                          <a:effectLst/>
                        </a:rPr>
                        <a:t>&lt;</a:t>
                      </a:r>
                      <a:r>
                        <a:rPr lang="uk-UA" sz="1800" dirty="0" smtClean="0">
                          <a:effectLst/>
                        </a:rPr>
                        <a:t> 35)</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extLst>
                  <a:ext uri="{0D108BD9-81ED-4DB2-BD59-A6C34878D82A}">
                    <a16:rowId xmlns:a16="http://schemas.microsoft.com/office/drawing/2014/main" xmlns="" val="411810457"/>
                  </a:ext>
                </a:extLst>
              </a:tr>
              <a:tr h="291988">
                <a:tc>
                  <a:txBody>
                    <a:bodyPr/>
                    <a:lstStyle/>
                    <a:p>
                      <a:pPr algn="just">
                        <a:lnSpc>
                          <a:spcPct val="107000"/>
                        </a:lnSpc>
                        <a:spcAft>
                          <a:spcPts val="0"/>
                        </a:spcAft>
                      </a:pPr>
                      <a:r>
                        <a:rPr lang="uk-UA" sz="1800">
                          <a:effectLst/>
                        </a:rPr>
                        <a:t>1</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l">
                        <a:lnSpc>
                          <a:spcPct val="107000"/>
                        </a:lnSpc>
                        <a:spcAft>
                          <a:spcPts val="0"/>
                        </a:spcAft>
                      </a:pPr>
                      <a:r>
                        <a:rPr lang="uk-UA" sz="1800" dirty="0" smtClean="0">
                          <a:effectLst/>
                        </a:rPr>
                        <a:t>ЧНУ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ctr">
                        <a:lnSpc>
                          <a:spcPct val="107000"/>
                        </a:lnSpc>
                        <a:spcAft>
                          <a:spcPts val="0"/>
                        </a:spcAft>
                      </a:pPr>
                      <a:r>
                        <a:rPr lang="uk-UA" sz="1800" dirty="0">
                          <a:effectLst/>
                        </a:rPr>
                        <a:t>44</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a:txBody>
                    <a:bodyPr/>
                    <a:lstStyle/>
                    <a:p>
                      <a:pPr algn="ctr">
                        <a:lnSpc>
                          <a:spcPct val="107000"/>
                        </a:lnSpc>
                        <a:spcAft>
                          <a:spcPts val="0"/>
                        </a:spcAft>
                      </a:pPr>
                      <a:r>
                        <a:rPr lang="uk-UA" sz="1800" dirty="0">
                          <a:effectLst/>
                        </a:rPr>
                        <a:t>35</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a:txBody>
                    <a:bodyPr/>
                    <a:lstStyle/>
                    <a:p>
                      <a:pPr algn="ctr">
                        <a:lnSpc>
                          <a:spcPct val="107000"/>
                        </a:lnSpc>
                        <a:spcAft>
                          <a:spcPts val="0"/>
                        </a:spcAft>
                      </a:pPr>
                      <a:r>
                        <a:rPr lang="uk-UA" sz="1800" b="1" dirty="0">
                          <a:solidFill>
                            <a:srgbClr val="FF0000"/>
                          </a:solidFill>
                          <a:effectLst/>
                        </a:rPr>
                        <a:t>44</a:t>
                      </a:r>
                      <a:endParaRPr lang="uk-UA"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a:txBody>
                    <a:bodyPr/>
                    <a:lstStyle/>
                    <a:p>
                      <a:pPr algn="ctr">
                        <a:lnSpc>
                          <a:spcPct val="107000"/>
                        </a:lnSpc>
                        <a:spcAft>
                          <a:spcPts val="0"/>
                        </a:spcAft>
                      </a:pPr>
                      <a:r>
                        <a:rPr lang="uk-UA" sz="1800">
                          <a:effectLst/>
                        </a:rPr>
                        <a:t>33</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extLst>
                  <a:ext uri="{0D108BD9-81ED-4DB2-BD59-A6C34878D82A}">
                    <a16:rowId xmlns:a16="http://schemas.microsoft.com/office/drawing/2014/main" xmlns="" val="687087552"/>
                  </a:ext>
                </a:extLst>
              </a:tr>
              <a:tr h="291988">
                <a:tc>
                  <a:txBody>
                    <a:bodyPr/>
                    <a:lstStyle/>
                    <a:p>
                      <a:pPr algn="just">
                        <a:lnSpc>
                          <a:spcPct val="107000"/>
                        </a:lnSpc>
                        <a:spcAft>
                          <a:spcPts val="0"/>
                        </a:spcAft>
                      </a:pPr>
                      <a:r>
                        <a:rPr lang="uk-UA" sz="1800">
                          <a:effectLst/>
                        </a:rPr>
                        <a:t>2</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l">
                        <a:lnSpc>
                          <a:spcPct val="107000"/>
                        </a:lnSpc>
                        <a:spcAft>
                          <a:spcPts val="0"/>
                        </a:spcAft>
                      </a:pPr>
                      <a:r>
                        <a:rPr lang="uk-UA" sz="1800">
                          <a:effectLst/>
                        </a:rPr>
                        <a:t>Географічний ф-т</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ctr">
                        <a:lnSpc>
                          <a:spcPct val="107000"/>
                        </a:lnSpc>
                        <a:spcAft>
                          <a:spcPts val="0"/>
                        </a:spcAft>
                      </a:pPr>
                      <a:r>
                        <a:rPr lang="uk-UA" sz="1800" dirty="0">
                          <a:effectLst/>
                        </a:rPr>
                        <a:t>47,7</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a:txBody>
                    <a:bodyPr/>
                    <a:lstStyle/>
                    <a:p>
                      <a:pPr algn="ctr">
                        <a:lnSpc>
                          <a:spcPct val="107000"/>
                        </a:lnSpc>
                        <a:spcAft>
                          <a:spcPts val="0"/>
                        </a:spcAft>
                      </a:pPr>
                      <a:r>
                        <a:rPr lang="uk-UA" sz="1800" dirty="0">
                          <a:effectLst/>
                        </a:rPr>
                        <a:t>9,8</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a:txBody>
                    <a:bodyPr/>
                    <a:lstStyle/>
                    <a:p>
                      <a:pPr algn="ctr">
                        <a:lnSpc>
                          <a:spcPct val="107000"/>
                        </a:lnSpc>
                        <a:spcAft>
                          <a:spcPts val="0"/>
                        </a:spcAft>
                      </a:pPr>
                      <a:r>
                        <a:rPr lang="uk-UA" sz="1800" b="1" dirty="0" smtClean="0">
                          <a:solidFill>
                            <a:srgbClr val="FF0000"/>
                          </a:solidFill>
                          <a:effectLst/>
                        </a:rPr>
                        <a:t>48,1</a:t>
                      </a:r>
                      <a:endParaRPr lang="uk-UA"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a:txBody>
                    <a:bodyPr/>
                    <a:lstStyle/>
                    <a:p>
                      <a:pPr algn="ctr">
                        <a:lnSpc>
                          <a:spcPct val="107000"/>
                        </a:lnSpc>
                        <a:spcAft>
                          <a:spcPts val="0"/>
                        </a:spcAft>
                      </a:pPr>
                      <a:r>
                        <a:rPr lang="uk-UA" sz="1800" dirty="0" smtClean="0">
                          <a:effectLst/>
                        </a:rPr>
                        <a:t>4,32</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extLst>
                  <a:ext uri="{0D108BD9-81ED-4DB2-BD59-A6C34878D82A}">
                    <a16:rowId xmlns:a16="http://schemas.microsoft.com/office/drawing/2014/main" xmlns="" val="1756896678"/>
                  </a:ext>
                </a:extLst>
              </a:tr>
              <a:tr h="648542">
                <a:tc>
                  <a:txBody>
                    <a:bodyPr/>
                    <a:lstStyle/>
                    <a:p>
                      <a:pPr algn="just">
                        <a:lnSpc>
                          <a:spcPct val="107000"/>
                        </a:lnSpc>
                        <a:spcAft>
                          <a:spcPts val="0"/>
                        </a:spcAft>
                      </a:pPr>
                      <a:r>
                        <a:rPr lang="uk-UA" sz="1800">
                          <a:effectLst/>
                        </a:rPr>
                        <a:t>3</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l">
                        <a:lnSpc>
                          <a:spcPct val="107000"/>
                        </a:lnSpc>
                        <a:spcAft>
                          <a:spcPts val="0"/>
                        </a:spcAft>
                      </a:pPr>
                      <a:r>
                        <a:rPr lang="uk-UA" sz="1800" dirty="0">
                          <a:effectLst/>
                        </a:rPr>
                        <a:t>Фізичної географії, геоморфології та палеогеографії</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ctr">
                        <a:lnSpc>
                          <a:spcPct val="107000"/>
                        </a:lnSpc>
                        <a:spcAft>
                          <a:spcPts val="0"/>
                        </a:spcAft>
                      </a:pPr>
                      <a:r>
                        <a:rPr lang="uk-UA" sz="1800">
                          <a:effectLst/>
                        </a:rPr>
                        <a:t>49,3</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a:txBody>
                    <a:bodyPr/>
                    <a:lstStyle/>
                    <a:p>
                      <a:pPr algn="ctr">
                        <a:lnSpc>
                          <a:spcPct val="107000"/>
                        </a:lnSpc>
                        <a:spcAft>
                          <a:spcPts val="0"/>
                        </a:spcAft>
                      </a:pPr>
                      <a:r>
                        <a:rPr lang="uk-UA" sz="1800" dirty="0">
                          <a:effectLst/>
                        </a:rPr>
                        <a:t>12,5</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a:txBody>
                    <a:bodyPr/>
                    <a:lstStyle/>
                    <a:p>
                      <a:pPr algn="ctr">
                        <a:lnSpc>
                          <a:spcPct val="107000"/>
                        </a:lnSpc>
                        <a:spcAft>
                          <a:spcPts val="0"/>
                        </a:spcAft>
                      </a:pPr>
                      <a:r>
                        <a:rPr lang="uk-UA" sz="1800" dirty="0" smtClean="0">
                          <a:effectLst/>
                        </a:rPr>
                        <a:t>46,7</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a:txBody>
                    <a:bodyPr/>
                    <a:lstStyle/>
                    <a:p>
                      <a:pPr algn="ctr">
                        <a:lnSpc>
                          <a:spcPct val="107000"/>
                        </a:lnSpc>
                        <a:spcAft>
                          <a:spcPts val="0"/>
                        </a:spcAft>
                      </a:pPr>
                      <a:r>
                        <a:rPr lang="uk-UA" sz="1800" dirty="0">
                          <a:solidFill>
                            <a:srgbClr val="FF0000"/>
                          </a:solidFill>
                          <a:effectLst/>
                        </a:rPr>
                        <a:t>0</a:t>
                      </a:r>
                      <a:endParaRPr lang="uk-U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extLst>
                  <a:ext uri="{0D108BD9-81ED-4DB2-BD59-A6C34878D82A}">
                    <a16:rowId xmlns:a16="http://schemas.microsoft.com/office/drawing/2014/main" xmlns="" val="4045562384"/>
                  </a:ext>
                </a:extLst>
              </a:tr>
              <a:tr h="501395">
                <a:tc>
                  <a:txBody>
                    <a:bodyPr/>
                    <a:lstStyle/>
                    <a:p>
                      <a:pPr algn="just">
                        <a:lnSpc>
                          <a:spcPct val="107000"/>
                        </a:lnSpc>
                        <a:spcAft>
                          <a:spcPts val="0"/>
                        </a:spcAft>
                      </a:pPr>
                      <a:r>
                        <a:rPr lang="uk-UA" sz="1800">
                          <a:effectLst/>
                        </a:rPr>
                        <a:t>4</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l">
                        <a:lnSpc>
                          <a:spcPct val="107000"/>
                        </a:lnSpc>
                        <a:spcAft>
                          <a:spcPts val="0"/>
                        </a:spcAft>
                      </a:pPr>
                      <a:r>
                        <a:rPr lang="uk-UA" sz="1800" dirty="0">
                          <a:effectLst/>
                        </a:rPr>
                        <a:t>Економічної географії та екологічного менеджменту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ctr">
                        <a:lnSpc>
                          <a:spcPct val="107000"/>
                        </a:lnSpc>
                        <a:spcAft>
                          <a:spcPts val="0"/>
                        </a:spcAft>
                      </a:pPr>
                      <a:r>
                        <a:rPr lang="uk-UA" sz="1800" dirty="0">
                          <a:effectLst/>
                        </a:rPr>
                        <a:t>49,5</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a:txBody>
                    <a:bodyPr/>
                    <a:lstStyle/>
                    <a:p>
                      <a:pPr algn="ctr">
                        <a:lnSpc>
                          <a:spcPct val="107000"/>
                        </a:lnSpc>
                        <a:spcAft>
                          <a:spcPts val="0"/>
                        </a:spcAft>
                      </a:pPr>
                      <a:r>
                        <a:rPr lang="uk-UA" sz="1800" dirty="0">
                          <a:effectLst/>
                        </a:rPr>
                        <a:t>0</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a:txBody>
                    <a:bodyPr/>
                    <a:lstStyle/>
                    <a:p>
                      <a:pPr algn="ctr">
                        <a:lnSpc>
                          <a:spcPct val="107000"/>
                        </a:lnSpc>
                        <a:spcAft>
                          <a:spcPts val="0"/>
                        </a:spcAft>
                      </a:pPr>
                      <a:r>
                        <a:rPr lang="uk-UA" sz="1800" dirty="0" smtClean="0">
                          <a:effectLst/>
                        </a:rPr>
                        <a:t>47,4</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a:txBody>
                    <a:bodyPr/>
                    <a:lstStyle/>
                    <a:p>
                      <a:pPr algn="ctr">
                        <a:lnSpc>
                          <a:spcPct val="107000"/>
                        </a:lnSpc>
                        <a:spcAft>
                          <a:spcPts val="0"/>
                        </a:spcAft>
                      </a:pPr>
                      <a:r>
                        <a:rPr lang="uk-UA" sz="1800" dirty="0">
                          <a:solidFill>
                            <a:srgbClr val="FF0000"/>
                          </a:solidFill>
                          <a:effectLst/>
                        </a:rPr>
                        <a:t>0</a:t>
                      </a:r>
                      <a:endParaRPr lang="uk-U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extLst>
                  <a:ext uri="{0D108BD9-81ED-4DB2-BD59-A6C34878D82A}">
                    <a16:rowId xmlns:a16="http://schemas.microsoft.com/office/drawing/2014/main" xmlns="" val="2335619063"/>
                  </a:ext>
                </a:extLst>
              </a:tr>
              <a:tr h="501395">
                <a:tc>
                  <a:txBody>
                    <a:bodyPr/>
                    <a:lstStyle/>
                    <a:p>
                      <a:pPr algn="just">
                        <a:lnSpc>
                          <a:spcPct val="107000"/>
                        </a:lnSpc>
                        <a:spcAft>
                          <a:spcPts val="0"/>
                        </a:spcAft>
                      </a:pPr>
                      <a:r>
                        <a:rPr lang="uk-UA" sz="1800">
                          <a:effectLst/>
                        </a:rPr>
                        <a:t>5</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l">
                        <a:lnSpc>
                          <a:spcPct val="107000"/>
                        </a:lnSpc>
                        <a:spcAft>
                          <a:spcPts val="0"/>
                        </a:spcAft>
                      </a:pPr>
                      <a:r>
                        <a:rPr lang="uk-UA" sz="1800" dirty="0">
                          <a:effectLst/>
                        </a:rPr>
                        <a:t>Географії України та </a:t>
                      </a:r>
                      <a:r>
                        <a:rPr lang="uk-UA" sz="1800" dirty="0" err="1">
                          <a:effectLst/>
                        </a:rPr>
                        <a:t>регіоналістики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ctr">
                        <a:lnSpc>
                          <a:spcPct val="107000"/>
                        </a:lnSpc>
                        <a:spcAft>
                          <a:spcPts val="0"/>
                        </a:spcAft>
                      </a:pPr>
                      <a:r>
                        <a:rPr lang="uk-UA" sz="1800" dirty="0">
                          <a:effectLst/>
                        </a:rPr>
                        <a:t>40,5</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a:txBody>
                    <a:bodyPr/>
                    <a:lstStyle/>
                    <a:p>
                      <a:pPr algn="ctr">
                        <a:lnSpc>
                          <a:spcPct val="107000"/>
                        </a:lnSpc>
                        <a:spcAft>
                          <a:spcPts val="0"/>
                        </a:spcAft>
                      </a:pPr>
                      <a:r>
                        <a:rPr lang="uk-UA" sz="1800" dirty="0">
                          <a:effectLst/>
                        </a:rPr>
                        <a:t>33,3</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rowSpan="2">
                  <a:txBody>
                    <a:bodyPr/>
                    <a:lstStyle/>
                    <a:p>
                      <a:pPr algn="ctr">
                        <a:lnSpc>
                          <a:spcPct val="107000"/>
                        </a:lnSpc>
                        <a:spcAft>
                          <a:spcPts val="0"/>
                        </a:spcAft>
                      </a:pPr>
                      <a:r>
                        <a:rPr lang="uk-UA" sz="1800" dirty="0" smtClean="0">
                          <a:effectLst/>
                        </a:rPr>
                        <a:t>44,7</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rowSpan="2">
                  <a:txBody>
                    <a:bodyPr/>
                    <a:lstStyle/>
                    <a:p>
                      <a:pPr algn="ctr">
                        <a:lnSpc>
                          <a:spcPct val="107000"/>
                        </a:lnSpc>
                        <a:spcAft>
                          <a:spcPts val="0"/>
                        </a:spcAft>
                      </a:pPr>
                      <a:r>
                        <a:rPr lang="uk-UA" sz="1800" dirty="0" smtClean="0">
                          <a:effectLst/>
                        </a:rPr>
                        <a:t>9,1</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extLst>
                  <a:ext uri="{0D108BD9-81ED-4DB2-BD59-A6C34878D82A}">
                    <a16:rowId xmlns:a16="http://schemas.microsoft.com/office/drawing/2014/main" xmlns="" val="841158162"/>
                  </a:ext>
                </a:extLst>
              </a:tr>
              <a:tr h="501395">
                <a:tc>
                  <a:txBody>
                    <a:bodyPr/>
                    <a:lstStyle/>
                    <a:p>
                      <a:pPr algn="just">
                        <a:lnSpc>
                          <a:spcPct val="107000"/>
                        </a:lnSpc>
                        <a:spcAft>
                          <a:spcPts val="0"/>
                        </a:spcAft>
                      </a:pPr>
                      <a:r>
                        <a:rPr lang="uk-UA" sz="1800">
                          <a:effectLst/>
                        </a:rPr>
                        <a:t>6</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l">
                        <a:lnSpc>
                          <a:spcPct val="107000"/>
                        </a:lnSpc>
                        <a:spcAft>
                          <a:spcPts val="0"/>
                        </a:spcAft>
                      </a:pPr>
                      <a:r>
                        <a:rPr lang="uk-UA" sz="1800" dirty="0">
                          <a:effectLst/>
                        </a:rPr>
                        <a:t>Гідрометеорології та водних ресурсів</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ctr">
                        <a:lnSpc>
                          <a:spcPct val="107000"/>
                        </a:lnSpc>
                        <a:spcAft>
                          <a:spcPts val="0"/>
                        </a:spcAft>
                      </a:pPr>
                      <a:r>
                        <a:rPr lang="uk-UA" sz="1800" dirty="0">
                          <a:effectLst/>
                        </a:rPr>
                        <a:t>51,3</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a:txBody>
                    <a:bodyPr/>
                    <a:lstStyle/>
                    <a:p>
                      <a:pPr algn="ctr">
                        <a:lnSpc>
                          <a:spcPct val="107000"/>
                        </a:lnSpc>
                        <a:spcAft>
                          <a:spcPts val="0"/>
                        </a:spcAft>
                      </a:pPr>
                      <a:r>
                        <a:rPr lang="uk-UA" sz="1800" dirty="0">
                          <a:effectLst/>
                        </a:rPr>
                        <a:t>0</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xmlns="" val="4100469432"/>
                  </a:ext>
                </a:extLst>
              </a:tr>
              <a:tr h="501395">
                <a:tc>
                  <a:txBody>
                    <a:bodyPr/>
                    <a:lstStyle/>
                    <a:p>
                      <a:pPr algn="just">
                        <a:lnSpc>
                          <a:spcPct val="107000"/>
                        </a:lnSpc>
                        <a:spcAft>
                          <a:spcPts val="0"/>
                        </a:spcAft>
                      </a:pPr>
                      <a:r>
                        <a:rPr lang="uk-UA" sz="1800">
                          <a:effectLst/>
                        </a:rPr>
                        <a:t>7</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l">
                        <a:lnSpc>
                          <a:spcPct val="107000"/>
                        </a:lnSpc>
                        <a:spcAft>
                          <a:spcPts val="0"/>
                        </a:spcAft>
                      </a:pPr>
                      <a:r>
                        <a:rPr lang="uk-UA" sz="1800" dirty="0">
                          <a:effectLst/>
                        </a:rPr>
                        <a:t>Геодезії, картографії та управління територіями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ctr">
                        <a:lnSpc>
                          <a:spcPct val="107000"/>
                        </a:lnSpc>
                        <a:spcAft>
                          <a:spcPts val="0"/>
                        </a:spcAft>
                      </a:pPr>
                      <a:r>
                        <a:rPr lang="uk-UA" sz="1800">
                          <a:effectLst/>
                        </a:rPr>
                        <a:t>49,9</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a:txBody>
                    <a:bodyPr/>
                    <a:lstStyle/>
                    <a:p>
                      <a:pPr algn="ctr">
                        <a:lnSpc>
                          <a:spcPct val="107000"/>
                        </a:lnSpc>
                        <a:spcAft>
                          <a:spcPts val="0"/>
                        </a:spcAft>
                      </a:pPr>
                      <a:r>
                        <a:rPr lang="uk-UA" sz="1800" dirty="0">
                          <a:effectLst/>
                        </a:rPr>
                        <a:t>20</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a:txBody>
                    <a:bodyPr/>
                    <a:lstStyle/>
                    <a:p>
                      <a:pPr algn="ctr">
                        <a:lnSpc>
                          <a:spcPct val="107000"/>
                        </a:lnSpc>
                        <a:spcAft>
                          <a:spcPts val="0"/>
                        </a:spcAft>
                      </a:pPr>
                      <a:r>
                        <a:rPr lang="uk-UA" sz="1800" dirty="0" smtClean="0">
                          <a:effectLst/>
                        </a:rPr>
                        <a:t>53,1</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a:txBody>
                    <a:bodyPr/>
                    <a:lstStyle/>
                    <a:p>
                      <a:pPr algn="ctr">
                        <a:lnSpc>
                          <a:spcPct val="107000"/>
                        </a:lnSpc>
                        <a:spcAft>
                          <a:spcPts val="0"/>
                        </a:spcAft>
                      </a:pPr>
                      <a:r>
                        <a:rPr lang="uk-UA" sz="1800" dirty="0" smtClean="0">
                          <a:effectLst/>
                        </a:rPr>
                        <a:t>12,5</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extLst>
                  <a:ext uri="{0D108BD9-81ED-4DB2-BD59-A6C34878D82A}">
                    <a16:rowId xmlns:a16="http://schemas.microsoft.com/office/drawing/2014/main" xmlns="" val="2721942233"/>
                  </a:ext>
                </a:extLst>
              </a:tr>
              <a:tr h="501395">
                <a:tc>
                  <a:txBody>
                    <a:bodyPr/>
                    <a:lstStyle/>
                    <a:p>
                      <a:pPr algn="just">
                        <a:lnSpc>
                          <a:spcPct val="107000"/>
                        </a:lnSpc>
                        <a:spcAft>
                          <a:spcPts val="0"/>
                        </a:spcAft>
                      </a:pPr>
                      <a:r>
                        <a:rPr lang="uk-UA" sz="1800">
                          <a:effectLst/>
                        </a:rPr>
                        <a:t>8</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l">
                        <a:lnSpc>
                          <a:spcPct val="107000"/>
                        </a:lnSpc>
                        <a:spcAft>
                          <a:spcPts val="0"/>
                        </a:spcAft>
                      </a:pPr>
                      <a:r>
                        <a:rPr lang="uk-UA" sz="1800" dirty="0">
                          <a:effectLst/>
                        </a:rPr>
                        <a:t>Географії та менеджменту туризму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ctr">
                        <a:lnSpc>
                          <a:spcPct val="107000"/>
                        </a:lnSpc>
                        <a:spcAft>
                          <a:spcPts val="0"/>
                        </a:spcAft>
                      </a:pPr>
                      <a:r>
                        <a:rPr lang="uk-UA" sz="1800">
                          <a:effectLst/>
                        </a:rPr>
                        <a:t>48,2</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a:txBody>
                    <a:bodyPr/>
                    <a:lstStyle/>
                    <a:p>
                      <a:pPr algn="ctr">
                        <a:lnSpc>
                          <a:spcPct val="107000"/>
                        </a:lnSpc>
                        <a:spcAft>
                          <a:spcPts val="0"/>
                        </a:spcAft>
                      </a:pPr>
                      <a:r>
                        <a:rPr lang="uk-UA" sz="1800">
                          <a:effectLst/>
                        </a:rPr>
                        <a:t>0</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rowSpan="2">
                  <a:txBody>
                    <a:bodyPr/>
                    <a:lstStyle/>
                    <a:p>
                      <a:pPr algn="ctr">
                        <a:lnSpc>
                          <a:spcPct val="107000"/>
                        </a:lnSpc>
                        <a:spcAft>
                          <a:spcPts val="0"/>
                        </a:spcAft>
                      </a:pPr>
                      <a:r>
                        <a:rPr lang="uk-UA" sz="1800" dirty="0" smtClean="0">
                          <a:effectLst/>
                        </a:rPr>
                        <a:t>48,8</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rowSpan="2">
                  <a:txBody>
                    <a:bodyPr/>
                    <a:lstStyle/>
                    <a:p>
                      <a:pPr algn="ctr">
                        <a:lnSpc>
                          <a:spcPct val="107000"/>
                        </a:lnSpc>
                        <a:spcAft>
                          <a:spcPts val="0"/>
                        </a:spcAft>
                      </a:pPr>
                      <a:r>
                        <a:rPr lang="uk-UA" sz="1800" dirty="0">
                          <a:solidFill>
                            <a:srgbClr val="FF0000"/>
                          </a:solidFill>
                          <a:effectLst/>
                        </a:rPr>
                        <a:t>0</a:t>
                      </a:r>
                      <a:endParaRPr lang="uk-U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extLst>
                  <a:ext uri="{0D108BD9-81ED-4DB2-BD59-A6C34878D82A}">
                    <a16:rowId xmlns:a16="http://schemas.microsoft.com/office/drawing/2014/main" xmlns="" val="4276573695"/>
                  </a:ext>
                </a:extLst>
              </a:tr>
              <a:tr h="758508">
                <a:tc>
                  <a:txBody>
                    <a:bodyPr/>
                    <a:lstStyle/>
                    <a:p>
                      <a:pPr algn="just">
                        <a:lnSpc>
                          <a:spcPct val="107000"/>
                        </a:lnSpc>
                        <a:spcAft>
                          <a:spcPts val="0"/>
                        </a:spcAft>
                      </a:pPr>
                      <a:r>
                        <a:rPr lang="uk-UA" sz="1800">
                          <a:effectLst/>
                        </a:rPr>
                        <a:t>9</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l">
                        <a:lnSpc>
                          <a:spcPct val="107000"/>
                        </a:lnSpc>
                        <a:spcAft>
                          <a:spcPts val="0"/>
                        </a:spcAft>
                      </a:pPr>
                      <a:r>
                        <a:rPr lang="uk-UA" sz="1800" dirty="0">
                          <a:effectLst/>
                        </a:rPr>
                        <a:t>Соціальної географії та рекреаційного природокористування</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tc>
                <a:tc>
                  <a:txBody>
                    <a:bodyPr/>
                    <a:lstStyle/>
                    <a:p>
                      <a:pPr algn="ctr">
                        <a:lnSpc>
                          <a:spcPct val="107000"/>
                        </a:lnSpc>
                        <a:spcAft>
                          <a:spcPts val="0"/>
                        </a:spcAft>
                      </a:pPr>
                      <a:r>
                        <a:rPr lang="uk-UA" sz="1800">
                          <a:effectLst/>
                        </a:rPr>
                        <a:t>45,3</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a:txBody>
                    <a:bodyPr/>
                    <a:lstStyle/>
                    <a:p>
                      <a:pPr algn="ctr">
                        <a:lnSpc>
                          <a:spcPct val="107000"/>
                        </a:lnSpc>
                        <a:spcAft>
                          <a:spcPts val="0"/>
                        </a:spcAft>
                      </a:pPr>
                      <a:r>
                        <a:rPr lang="uk-UA" sz="1800" dirty="0">
                          <a:effectLst/>
                        </a:rPr>
                        <a:t>12,5</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200" marR="61200" marT="0" marB="0" anchor="ct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xmlns="" val="1076740263"/>
                  </a:ext>
                </a:extLst>
              </a:tr>
            </a:tbl>
          </a:graphicData>
        </a:graphic>
      </p:graphicFrame>
      <p:sp>
        <p:nvSpPr>
          <p:cNvPr id="4" name="Прямоугольник 3"/>
          <p:cNvSpPr/>
          <p:nvPr/>
        </p:nvSpPr>
        <p:spPr>
          <a:xfrm>
            <a:off x="323528" y="200282"/>
            <a:ext cx="7632848" cy="369332"/>
          </a:xfrm>
          <a:prstGeom prst="rect">
            <a:avLst/>
          </a:prstGeom>
        </p:spPr>
        <p:txBody>
          <a:bodyPr wrap="square">
            <a:spAutoFit/>
          </a:bodyPr>
          <a:lstStyle/>
          <a:p>
            <a:r>
              <a:rPr lang="uk-UA" b="1" dirty="0">
                <a:latin typeface="Times New Roman" panose="02020603050405020304" pitchFamily="18" charset="0"/>
                <a:ea typeface="Times New Roman" panose="02020603050405020304" pitchFamily="18" charset="0"/>
              </a:rPr>
              <a:t>Вікова структура викладацького складу (станом на 01.01.</a:t>
            </a:r>
            <a:r>
              <a:rPr lang="ru-RU" b="1" dirty="0">
                <a:latin typeface="Times New Roman" panose="02020603050405020304" pitchFamily="18" charset="0"/>
                <a:ea typeface="Times New Roman" panose="02020603050405020304" pitchFamily="18" charset="0"/>
              </a:rPr>
              <a:t>2023</a:t>
            </a:r>
            <a:r>
              <a:rPr lang="uk-UA" b="1" dirty="0">
                <a:latin typeface="Times New Roman" panose="02020603050405020304" pitchFamily="18" charset="0"/>
                <a:ea typeface="Times New Roman" panose="02020603050405020304" pitchFamily="18" charset="0"/>
              </a:rPr>
              <a:t>)</a:t>
            </a:r>
            <a:endParaRPr lang="uk-UA" dirty="0"/>
          </a:p>
        </p:txBody>
      </p:sp>
    </p:spTree>
    <p:extLst>
      <p:ext uri="{BB962C8B-B14F-4D97-AF65-F5344CB8AC3E}">
        <p14:creationId xmlns:p14="http://schemas.microsoft.com/office/powerpoint/2010/main" val="463810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323528" y="116632"/>
            <a:ext cx="8207375" cy="1223541"/>
          </a:xfrm>
        </p:spPr>
        <p:txBody>
          <a:bodyPr>
            <a:normAutofit/>
          </a:bodyPr>
          <a:lstStyle/>
          <a:p>
            <a:pPr marL="228600" algn="ctr">
              <a:spcAft>
                <a:spcPts val="0"/>
              </a:spcAft>
            </a:pPr>
            <a:r>
              <a:rPr lang="uk-UA" sz="2400" b="1" dirty="0">
                <a:solidFill>
                  <a:srgbClr val="002060"/>
                </a:solidFill>
                <a:latin typeface="Times New Roman"/>
                <a:ea typeface="Times New Roman"/>
              </a:rPr>
              <a:t>Динаміка</a:t>
            </a:r>
            <a:r>
              <a:rPr lang="ru-RU" sz="2000" dirty="0">
                <a:solidFill>
                  <a:srgbClr val="002060"/>
                </a:solidFill>
                <a:latin typeface="Times New Roman"/>
                <a:ea typeface="Times New Roman"/>
              </a:rPr>
              <a:t/>
            </a:r>
            <a:br>
              <a:rPr lang="ru-RU" sz="2000" dirty="0">
                <a:solidFill>
                  <a:srgbClr val="002060"/>
                </a:solidFill>
                <a:latin typeface="Times New Roman"/>
                <a:ea typeface="Times New Roman"/>
              </a:rPr>
            </a:br>
            <a:r>
              <a:rPr lang="uk-UA" sz="2400" b="1" dirty="0">
                <a:solidFill>
                  <a:srgbClr val="002060"/>
                </a:solidFill>
                <a:latin typeface="Times New Roman"/>
                <a:ea typeface="Times New Roman"/>
              </a:rPr>
              <a:t>показника абсолютної успішності </a:t>
            </a:r>
            <a:r>
              <a:rPr lang="uk-UA" sz="2400" b="1" dirty="0" smtClean="0">
                <a:solidFill>
                  <a:srgbClr val="002060"/>
                </a:solidFill>
                <a:latin typeface="Times New Roman"/>
                <a:ea typeface="Times New Roman"/>
              </a:rPr>
              <a:t/>
            </a:r>
            <a:br>
              <a:rPr lang="uk-UA" sz="2400" b="1" dirty="0" smtClean="0">
                <a:solidFill>
                  <a:srgbClr val="002060"/>
                </a:solidFill>
                <a:latin typeface="Times New Roman"/>
                <a:ea typeface="Times New Roman"/>
              </a:rPr>
            </a:br>
            <a:r>
              <a:rPr lang="uk-UA" sz="2400" b="1" dirty="0" smtClean="0">
                <a:solidFill>
                  <a:srgbClr val="002060"/>
                </a:solidFill>
                <a:latin typeface="Times New Roman"/>
                <a:ea typeface="Times New Roman"/>
              </a:rPr>
              <a:t>та </a:t>
            </a:r>
            <a:r>
              <a:rPr lang="uk-UA" sz="2400" b="1" dirty="0">
                <a:solidFill>
                  <a:srgbClr val="002060"/>
                </a:solidFill>
                <a:latin typeface="Times New Roman"/>
                <a:ea typeface="Times New Roman"/>
              </a:rPr>
              <a:t>якості </a:t>
            </a:r>
            <a:r>
              <a:rPr lang="uk-UA" sz="2400" b="1" dirty="0" smtClean="0">
                <a:solidFill>
                  <a:srgbClr val="002060"/>
                </a:solidFill>
                <a:latin typeface="Times New Roman"/>
                <a:ea typeface="Times New Roman"/>
              </a:rPr>
              <a:t>знань </a:t>
            </a:r>
            <a:r>
              <a:rPr lang="uk-UA" sz="2400" b="1" dirty="0">
                <a:solidFill>
                  <a:srgbClr val="002060"/>
                </a:solidFill>
                <a:latin typeface="Times New Roman"/>
                <a:ea typeface="Times New Roman"/>
              </a:rPr>
              <a:t>студентів </a:t>
            </a:r>
            <a:r>
              <a:rPr lang="uk-UA" sz="2400" b="1" dirty="0" smtClean="0">
                <a:solidFill>
                  <a:srgbClr val="002060"/>
                </a:solidFill>
                <a:latin typeface="Times New Roman"/>
                <a:ea typeface="Times New Roman"/>
              </a:rPr>
              <a:t>за 5 років</a:t>
            </a:r>
            <a:endParaRPr lang="ru-RU" sz="2000" dirty="0">
              <a:solidFill>
                <a:srgbClr val="002060"/>
              </a:solidFill>
              <a:effectLst/>
              <a:latin typeface="Times New Roman"/>
              <a:ea typeface="Times New Roman"/>
            </a:endParaRPr>
          </a:p>
        </p:txBody>
      </p:sp>
      <p:sp>
        <p:nvSpPr>
          <p:cNvPr id="8" name="Rectangle 780"/>
          <p:cNvSpPr>
            <a:spLocks noChangeArrowheads="1"/>
          </p:cNvSpPr>
          <p:nvPr/>
        </p:nvSpPr>
        <p:spPr bwMode="auto">
          <a:xfrm>
            <a:off x="588963" y="6086475"/>
            <a:ext cx="184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uk-UA" altLang="ru-RU" sz="1200">
                <a:cs typeface="Times New Roman" pitchFamily="18" charset="0"/>
              </a:rPr>
              <a:t/>
            </a:r>
            <a:br>
              <a:rPr lang="uk-UA" altLang="ru-RU" sz="1200">
                <a:cs typeface="Times New Roman" pitchFamily="18" charset="0"/>
              </a:rPr>
            </a:br>
            <a:endParaRPr lang="uk-UA" altLang="ru-RU"/>
          </a:p>
        </p:txBody>
      </p:sp>
      <p:graphicFrame>
        <p:nvGraphicFramePr>
          <p:cNvPr id="2" name="Таблица 1"/>
          <p:cNvGraphicFramePr>
            <a:graphicFrameLocks noGrp="1"/>
          </p:cNvGraphicFramePr>
          <p:nvPr>
            <p:extLst>
              <p:ext uri="{D42A27DB-BD31-4B8C-83A1-F6EECF244321}">
                <p14:modId xmlns:p14="http://schemas.microsoft.com/office/powerpoint/2010/main" val="4290759176"/>
              </p:ext>
            </p:extLst>
          </p:nvPr>
        </p:nvGraphicFramePr>
        <p:xfrm>
          <a:off x="93219" y="1535982"/>
          <a:ext cx="9036494" cy="4825130"/>
        </p:xfrm>
        <a:graphic>
          <a:graphicData uri="http://schemas.openxmlformats.org/drawingml/2006/table">
            <a:tbl>
              <a:tblPr firstRow="1" firstCol="1" bandRow="1" bandCol="1">
                <a:tableStyleId>{5C22544A-7EE6-4342-B048-85BDC9FD1C3A}</a:tableStyleId>
              </a:tblPr>
              <a:tblGrid>
                <a:gridCol w="2017110">
                  <a:extLst>
                    <a:ext uri="{9D8B030D-6E8A-4147-A177-3AD203B41FA5}">
                      <a16:colId xmlns:a16="http://schemas.microsoft.com/office/drawing/2014/main" xmlns="" val="3112078314"/>
                    </a:ext>
                  </a:extLst>
                </a:gridCol>
                <a:gridCol w="705796">
                  <a:extLst>
                    <a:ext uri="{9D8B030D-6E8A-4147-A177-3AD203B41FA5}">
                      <a16:colId xmlns:a16="http://schemas.microsoft.com/office/drawing/2014/main" xmlns="" val="2088159281"/>
                    </a:ext>
                  </a:extLst>
                </a:gridCol>
                <a:gridCol w="797394">
                  <a:extLst>
                    <a:ext uri="{9D8B030D-6E8A-4147-A177-3AD203B41FA5}">
                      <a16:colId xmlns:a16="http://schemas.microsoft.com/office/drawing/2014/main" xmlns="" val="2204186358"/>
                    </a:ext>
                  </a:extLst>
                </a:gridCol>
                <a:gridCol w="797394">
                  <a:extLst>
                    <a:ext uri="{9D8B030D-6E8A-4147-A177-3AD203B41FA5}">
                      <a16:colId xmlns:a16="http://schemas.microsoft.com/office/drawing/2014/main" xmlns="" val="3383420692"/>
                    </a:ext>
                  </a:extLst>
                </a:gridCol>
                <a:gridCol w="683618">
                  <a:extLst>
                    <a:ext uri="{9D8B030D-6E8A-4147-A177-3AD203B41FA5}">
                      <a16:colId xmlns:a16="http://schemas.microsoft.com/office/drawing/2014/main" xmlns="" val="2224721765"/>
                    </a:ext>
                  </a:extLst>
                </a:gridCol>
                <a:gridCol w="705796">
                  <a:extLst>
                    <a:ext uri="{9D8B030D-6E8A-4147-A177-3AD203B41FA5}">
                      <a16:colId xmlns:a16="http://schemas.microsoft.com/office/drawing/2014/main" xmlns="" val="2781439351"/>
                    </a:ext>
                  </a:extLst>
                </a:gridCol>
                <a:gridCol w="705796">
                  <a:extLst>
                    <a:ext uri="{9D8B030D-6E8A-4147-A177-3AD203B41FA5}">
                      <a16:colId xmlns:a16="http://schemas.microsoft.com/office/drawing/2014/main" xmlns="" val="910819101"/>
                    </a:ext>
                  </a:extLst>
                </a:gridCol>
                <a:gridCol w="661442">
                  <a:extLst>
                    <a:ext uri="{9D8B030D-6E8A-4147-A177-3AD203B41FA5}">
                      <a16:colId xmlns:a16="http://schemas.microsoft.com/office/drawing/2014/main" xmlns="" val="923589540"/>
                    </a:ext>
                  </a:extLst>
                </a:gridCol>
                <a:gridCol w="682654">
                  <a:extLst>
                    <a:ext uri="{9D8B030D-6E8A-4147-A177-3AD203B41FA5}">
                      <a16:colId xmlns:a16="http://schemas.microsoft.com/office/drawing/2014/main" xmlns="" val="4264219508"/>
                    </a:ext>
                  </a:extLst>
                </a:gridCol>
                <a:gridCol w="682654">
                  <a:extLst>
                    <a:ext uri="{9D8B030D-6E8A-4147-A177-3AD203B41FA5}">
                      <a16:colId xmlns:a16="http://schemas.microsoft.com/office/drawing/2014/main" xmlns="" val="4045707910"/>
                    </a:ext>
                  </a:extLst>
                </a:gridCol>
                <a:gridCol w="596840">
                  <a:extLst>
                    <a:ext uri="{9D8B030D-6E8A-4147-A177-3AD203B41FA5}">
                      <a16:colId xmlns:a16="http://schemas.microsoft.com/office/drawing/2014/main" xmlns="" val="3432424684"/>
                    </a:ext>
                  </a:extLst>
                </a:gridCol>
              </a:tblGrid>
              <a:tr h="950377">
                <a:tc rowSpan="2">
                  <a:txBody>
                    <a:bodyPr/>
                    <a:lstStyle/>
                    <a:p>
                      <a:pPr algn="ctr">
                        <a:lnSpc>
                          <a:spcPct val="115000"/>
                        </a:lnSpc>
                        <a:spcAft>
                          <a:spcPts val="0"/>
                        </a:spcAft>
                      </a:pPr>
                      <a:r>
                        <a:rPr lang="uk-UA" sz="1800" dirty="0">
                          <a:effectLst/>
                        </a:rPr>
                        <a:t>Навчальний рік / показники</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gridSpan="2">
                  <a:txBody>
                    <a:bodyPr/>
                    <a:lstStyle/>
                    <a:p>
                      <a:pPr algn="ctr">
                        <a:lnSpc>
                          <a:spcPct val="115000"/>
                        </a:lnSpc>
                        <a:spcAft>
                          <a:spcPts val="0"/>
                        </a:spcAft>
                      </a:pPr>
                      <a:r>
                        <a:rPr lang="ru-RU" sz="1800">
                          <a:effectLst/>
                        </a:rPr>
                        <a:t>201</a:t>
                      </a:r>
                      <a:r>
                        <a:rPr lang="uk-UA" sz="1800">
                          <a:effectLst/>
                        </a:rPr>
                        <a:t>8</a:t>
                      </a:r>
                      <a:r>
                        <a:rPr lang="ru-RU" sz="1800">
                          <a:effectLst/>
                        </a:rPr>
                        <a:t>-201</a:t>
                      </a:r>
                      <a:r>
                        <a:rPr lang="uk-UA" sz="1800">
                          <a:effectLst/>
                        </a:rPr>
                        <a:t>9</a:t>
                      </a:r>
                    </a:p>
                    <a:p>
                      <a:pPr algn="ctr">
                        <a:lnSpc>
                          <a:spcPct val="115000"/>
                        </a:lnSpc>
                        <a:spcAft>
                          <a:spcPts val="0"/>
                        </a:spcAft>
                      </a:pPr>
                      <a:r>
                        <a:rPr lang="ru-RU" sz="1800">
                          <a:effectLst/>
                        </a:rPr>
                        <a:t>н.р.</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uk-UA"/>
                    </a:p>
                  </a:txBody>
                  <a:tcPr/>
                </a:tc>
                <a:tc gridSpan="2">
                  <a:txBody>
                    <a:bodyPr/>
                    <a:lstStyle/>
                    <a:p>
                      <a:pPr algn="ctr">
                        <a:lnSpc>
                          <a:spcPct val="115000"/>
                        </a:lnSpc>
                        <a:spcAft>
                          <a:spcPts val="0"/>
                        </a:spcAft>
                      </a:pPr>
                      <a:r>
                        <a:rPr lang="ru-RU" sz="1800">
                          <a:effectLst/>
                        </a:rPr>
                        <a:t>201</a:t>
                      </a:r>
                      <a:r>
                        <a:rPr lang="uk-UA" sz="1800">
                          <a:effectLst/>
                        </a:rPr>
                        <a:t>9</a:t>
                      </a:r>
                      <a:r>
                        <a:rPr lang="ru-RU" sz="1800">
                          <a:effectLst/>
                        </a:rPr>
                        <a:t>-20</a:t>
                      </a:r>
                      <a:r>
                        <a:rPr lang="uk-UA" sz="1800">
                          <a:effectLst/>
                        </a:rPr>
                        <a:t>20</a:t>
                      </a:r>
                      <a:r>
                        <a:rPr lang="ru-RU" sz="1800">
                          <a:effectLst/>
                        </a:rPr>
                        <a:t> н.р</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hMerge="1">
                  <a:txBody>
                    <a:bodyPr/>
                    <a:lstStyle/>
                    <a:p>
                      <a:endParaRPr lang="uk-UA"/>
                    </a:p>
                  </a:txBody>
                  <a:tcPr/>
                </a:tc>
                <a:tc gridSpan="2">
                  <a:txBody>
                    <a:bodyPr/>
                    <a:lstStyle/>
                    <a:p>
                      <a:pPr algn="ctr">
                        <a:lnSpc>
                          <a:spcPct val="115000"/>
                        </a:lnSpc>
                        <a:spcAft>
                          <a:spcPts val="0"/>
                        </a:spcAft>
                      </a:pPr>
                      <a:r>
                        <a:rPr lang="ru-RU" sz="1800">
                          <a:effectLst/>
                        </a:rPr>
                        <a:t>20</a:t>
                      </a:r>
                      <a:r>
                        <a:rPr lang="uk-UA" sz="1800">
                          <a:effectLst/>
                        </a:rPr>
                        <a:t>20</a:t>
                      </a:r>
                      <a:r>
                        <a:rPr lang="ru-RU" sz="1800">
                          <a:effectLst/>
                        </a:rPr>
                        <a:t>-20</a:t>
                      </a:r>
                      <a:r>
                        <a:rPr lang="uk-UA" sz="1800">
                          <a:effectLst/>
                        </a:rPr>
                        <a:t>21</a:t>
                      </a:r>
                      <a:r>
                        <a:rPr lang="ru-RU" sz="1800">
                          <a:effectLst/>
                        </a:rPr>
                        <a:t> н.р.</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hMerge="1">
                  <a:txBody>
                    <a:bodyPr/>
                    <a:lstStyle/>
                    <a:p>
                      <a:endParaRPr lang="uk-UA"/>
                    </a:p>
                  </a:txBody>
                  <a:tcPr/>
                </a:tc>
                <a:tc gridSpan="2">
                  <a:txBody>
                    <a:bodyPr/>
                    <a:lstStyle/>
                    <a:p>
                      <a:pPr algn="ctr">
                        <a:lnSpc>
                          <a:spcPct val="115000"/>
                        </a:lnSpc>
                        <a:spcAft>
                          <a:spcPts val="0"/>
                        </a:spcAft>
                      </a:pPr>
                      <a:r>
                        <a:rPr lang="ru-RU" sz="1800">
                          <a:effectLst/>
                        </a:rPr>
                        <a:t>20</a:t>
                      </a:r>
                      <a:r>
                        <a:rPr lang="uk-UA" sz="1800">
                          <a:effectLst/>
                        </a:rPr>
                        <a:t>21</a:t>
                      </a:r>
                      <a:r>
                        <a:rPr lang="ru-RU" sz="1800">
                          <a:effectLst/>
                        </a:rPr>
                        <a:t>-20</a:t>
                      </a:r>
                      <a:r>
                        <a:rPr lang="uk-UA" sz="1800">
                          <a:effectLst/>
                        </a:rPr>
                        <a:t>22</a:t>
                      </a:r>
                    </a:p>
                    <a:p>
                      <a:pPr algn="ctr">
                        <a:lnSpc>
                          <a:spcPct val="115000"/>
                        </a:lnSpc>
                        <a:spcAft>
                          <a:spcPts val="0"/>
                        </a:spcAft>
                      </a:pPr>
                      <a:r>
                        <a:rPr lang="ru-RU" sz="1800">
                          <a:effectLst/>
                        </a:rPr>
                        <a:t>н. р</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uk-UA"/>
                    </a:p>
                  </a:txBody>
                  <a:tcPr/>
                </a:tc>
                <a:tc gridSpan="2">
                  <a:txBody>
                    <a:bodyPr/>
                    <a:lstStyle/>
                    <a:p>
                      <a:pPr algn="ctr">
                        <a:lnSpc>
                          <a:spcPct val="115000"/>
                        </a:lnSpc>
                        <a:spcAft>
                          <a:spcPts val="0"/>
                        </a:spcAft>
                      </a:pPr>
                      <a:r>
                        <a:rPr lang="uk-UA" sz="1800">
                          <a:effectLst/>
                        </a:rPr>
                        <a:t>2022-2023 н.р.</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uk-UA"/>
                    </a:p>
                  </a:txBody>
                  <a:tcPr/>
                </a:tc>
                <a:extLst>
                  <a:ext uri="{0D108BD9-81ED-4DB2-BD59-A6C34878D82A}">
                    <a16:rowId xmlns:a16="http://schemas.microsoft.com/office/drawing/2014/main" xmlns="" val="3284284324"/>
                  </a:ext>
                </a:extLst>
              </a:tr>
              <a:tr h="1973999">
                <a:tc vMerge="1">
                  <a:txBody>
                    <a:bodyPr/>
                    <a:lstStyle/>
                    <a:p>
                      <a:endParaRPr lang="uk-UA"/>
                    </a:p>
                  </a:txBody>
                  <a:tcPr/>
                </a:tc>
                <a:tc>
                  <a:txBody>
                    <a:bodyPr/>
                    <a:lstStyle/>
                    <a:p>
                      <a:pPr algn="ctr">
                        <a:lnSpc>
                          <a:spcPct val="115000"/>
                        </a:lnSpc>
                        <a:spcAft>
                          <a:spcPts val="0"/>
                        </a:spcAft>
                      </a:pPr>
                      <a:r>
                        <a:rPr lang="uk-UA" sz="1800">
                          <a:effectLst/>
                        </a:rPr>
                        <a:t>По університету</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tc>
                <a:tc>
                  <a:txBody>
                    <a:bodyPr/>
                    <a:lstStyle/>
                    <a:p>
                      <a:pPr algn="ctr">
                        <a:lnSpc>
                          <a:spcPct val="115000"/>
                        </a:lnSpc>
                        <a:spcAft>
                          <a:spcPts val="0"/>
                        </a:spcAft>
                      </a:pPr>
                      <a:r>
                        <a:rPr lang="uk-UA" sz="1800" dirty="0">
                          <a:effectLst/>
                        </a:rPr>
                        <a:t>По</a:t>
                      </a:r>
                    </a:p>
                    <a:p>
                      <a:pPr algn="ctr">
                        <a:lnSpc>
                          <a:spcPct val="115000"/>
                        </a:lnSpc>
                        <a:spcAft>
                          <a:spcPts val="0"/>
                        </a:spcAft>
                      </a:pPr>
                      <a:r>
                        <a:rPr lang="uk-UA" sz="1800" dirty="0">
                          <a:effectLst/>
                        </a:rPr>
                        <a:t>факультету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tc>
                <a:tc>
                  <a:txBody>
                    <a:bodyPr/>
                    <a:lstStyle/>
                    <a:p>
                      <a:pPr algn="ctr">
                        <a:lnSpc>
                          <a:spcPct val="115000"/>
                        </a:lnSpc>
                        <a:spcAft>
                          <a:spcPts val="0"/>
                        </a:spcAft>
                      </a:pPr>
                      <a:r>
                        <a:rPr lang="uk-UA" sz="1800" dirty="0">
                          <a:effectLst/>
                        </a:rPr>
                        <a:t>По</a:t>
                      </a:r>
                    </a:p>
                    <a:p>
                      <a:pPr algn="ctr">
                        <a:lnSpc>
                          <a:spcPct val="115000"/>
                        </a:lnSpc>
                        <a:spcAft>
                          <a:spcPts val="0"/>
                        </a:spcAft>
                      </a:pPr>
                      <a:r>
                        <a:rPr lang="uk-UA" sz="1800" dirty="0">
                          <a:effectLst/>
                        </a:rPr>
                        <a:t>університет</a:t>
                      </a:r>
                      <a:r>
                        <a:rPr lang="en-US" sz="1800" dirty="0">
                          <a:effectLst/>
                        </a:rPr>
                        <a:t>e</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vert="vert270" anchor="ctr"/>
                </a:tc>
                <a:tc>
                  <a:txBody>
                    <a:bodyPr/>
                    <a:lstStyle/>
                    <a:p>
                      <a:pPr algn="ctr">
                        <a:lnSpc>
                          <a:spcPct val="115000"/>
                        </a:lnSpc>
                        <a:spcAft>
                          <a:spcPts val="0"/>
                        </a:spcAft>
                      </a:pPr>
                      <a:r>
                        <a:rPr lang="uk-UA" sz="1800" dirty="0">
                          <a:effectLst/>
                        </a:rPr>
                        <a:t>По</a:t>
                      </a:r>
                    </a:p>
                    <a:p>
                      <a:pPr algn="ctr">
                        <a:lnSpc>
                          <a:spcPct val="115000"/>
                        </a:lnSpc>
                        <a:spcAft>
                          <a:spcPts val="0"/>
                        </a:spcAft>
                      </a:pPr>
                      <a:r>
                        <a:rPr lang="uk-UA" sz="1800" dirty="0">
                          <a:effectLst/>
                        </a:rPr>
                        <a:t>факультету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tc>
                <a:tc>
                  <a:txBody>
                    <a:bodyPr/>
                    <a:lstStyle/>
                    <a:p>
                      <a:pPr algn="ctr">
                        <a:lnSpc>
                          <a:spcPct val="115000"/>
                        </a:lnSpc>
                        <a:spcAft>
                          <a:spcPts val="0"/>
                        </a:spcAft>
                      </a:pPr>
                      <a:r>
                        <a:rPr lang="uk-UA" sz="1800" dirty="0">
                          <a:effectLst/>
                        </a:rPr>
                        <a:t>По університету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vert="vert270" anchor="ctr"/>
                </a:tc>
                <a:tc>
                  <a:txBody>
                    <a:bodyPr/>
                    <a:lstStyle/>
                    <a:p>
                      <a:pPr algn="ctr">
                        <a:lnSpc>
                          <a:spcPct val="115000"/>
                        </a:lnSpc>
                        <a:spcAft>
                          <a:spcPts val="0"/>
                        </a:spcAft>
                      </a:pPr>
                      <a:r>
                        <a:rPr lang="uk-UA" sz="1800" dirty="0">
                          <a:effectLst/>
                        </a:rPr>
                        <a:t>По</a:t>
                      </a:r>
                    </a:p>
                    <a:p>
                      <a:pPr algn="ctr">
                        <a:lnSpc>
                          <a:spcPct val="115000"/>
                        </a:lnSpc>
                        <a:spcAft>
                          <a:spcPts val="0"/>
                        </a:spcAft>
                      </a:pPr>
                      <a:r>
                        <a:rPr lang="uk-UA" sz="1800" dirty="0">
                          <a:effectLst/>
                        </a:rPr>
                        <a:t>факультету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tc>
                <a:tc>
                  <a:txBody>
                    <a:bodyPr/>
                    <a:lstStyle/>
                    <a:p>
                      <a:pPr algn="ctr">
                        <a:lnSpc>
                          <a:spcPct val="115000"/>
                        </a:lnSpc>
                        <a:spcAft>
                          <a:spcPts val="0"/>
                        </a:spcAft>
                      </a:pPr>
                      <a:r>
                        <a:rPr lang="uk-UA" sz="1800">
                          <a:effectLst/>
                        </a:rPr>
                        <a:t>По університету</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tc>
                <a:tc>
                  <a:txBody>
                    <a:bodyPr/>
                    <a:lstStyle/>
                    <a:p>
                      <a:pPr algn="ctr">
                        <a:lnSpc>
                          <a:spcPct val="115000"/>
                        </a:lnSpc>
                        <a:spcAft>
                          <a:spcPts val="0"/>
                        </a:spcAft>
                      </a:pPr>
                      <a:r>
                        <a:rPr lang="uk-UA" sz="1800">
                          <a:effectLst/>
                        </a:rPr>
                        <a:t>По</a:t>
                      </a:r>
                    </a:p>
                    <a:p>
                      <a:pPr algn="ctr">
                        <a:lnSpc>
                          <a:spcPct val="115000"/>
                        </a:lnSpc>
                        <a:spcAft>
                          <a:spcPts val="0"/>
                        </a:spcAft>
                      </a:pPr>
                      <a:r>
                        <a:rPr lang="uk-UA" sz="1800">
                          <a:effectLst/>
                        </a:rPr>
                        <a:t>факультету</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tc>
                <a:tc>
                  <a:txBody>
                    <a:bodyPr/>
                    <a:lstStyle/>
                    <a:p>
                      <a:pPr algn="ctr">
                        <a:lnSpc>
                          <a:spcPct val="115000"/>
                        </a:lnSpc>
                        <a:spcAft>
                          <a:spcPts val="0"/>
                        </a:spcAft>
                      </a:pPr>
                      <a:r>
                        <a:rPr lang="uk-UA" sz="1800">
                          <a:effectLst/>
                        </a:rPr>
                        <a:t>По університету</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tc>
                <a:tc>
                  <a:txBody>
                    <a:bodyPr/>
                    <a:lstStyle/>
                    <a:p>
                      <a:pPr algn="ctr">
                        <a:lnSpc>
                          <a:spcPct val="115000"/>
                        </a:lnSpc>
                        <a:spcAft>
                          <a:spcPts val="0"/>
                        </a:spcAft>
                      </a:pPr>
                      <a:r>
                        <a:rPr lang="uk-UA" sz="1800">
                          <a:effectLst/>
                        </a:rPr>
                        <a:t>По</a:t>
                      </a:r>
                    </a:p>
                    <a:p>
                      <a:pPr algn="ctr">
                        <a:lnSpc>
                          <a:spcPct val="115000"/>
                        </a:lnSpc>
                        <a:spcAft>
                          <a:spcPts val="0"/>
                        </a:spcAft>
                      </a:pPr>
                      <a:r>
                        <a:rPr lang="uk-UA" sz="1800">
                          <a:effectLst/>
                        </a:rPr>
                        <a:t>факультету</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nchor="ctr"/>
                </a:tc>
                <a:extLst>
                  <a:ext uri="{0D108BD9-81ED-4DB2-BD59-A6C34878D82A}">
                    <a16:rowId xmlns:a16="http://schemas.microsoft.com/office/drawing/2014/main" xmlns="" val="623890060"/>
                  </a:ext>
                </a:extLst>
              </a:tr>
              <a:tr h="950377">
                <a:tc>
                  <a:txBody>
                    <a:bodyPr/>
                    <a:lstStyle/>
                    <a:p>
                      <a:pPr algn="ctr">
                        <a:lnSpc>
                          <a:spcPct val="115000"/>
                        </a:lnSpc>
                        <a:spcAft>
                          <a:spcPts val="0"/>
                        </a:spcAft>
                      </a:pPr>
                      <a:r>
                        <a:rPr lang="uk-UA" sz="1800">
                          <a:effectLst/>
                        </a:rPr>
                        <a:t>А</a:t>
                      </a:r>
                      <a:r>
                        <a:rPr lang="ru-RU" sz="1800">
                          <a:effectLst/>
                        </a:rPr>
                        <a:t>бсолютна</a:t>
                      </a:r>
                      <a:r>
                        <a:rPr lang="uk-UA" sz="1800">
                          <a:effectLst/>
                        </a:rPr>
                        <a:t> успішність, %</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uk-UA" sz="1800">
                          <a:effectLst/>
                        </a:rPr>
                        <a:t>87,4</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uk-UA" sz="1800">
                          <a:effectLst/>
                        </a:rPr>
                        <a:t>79,1</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uk-UA" sz="1800">
                          <a:effectLst/>
                        </a:rPr>
                        <a:t>89,0</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uk-UA" sz="1800">
                          <a:effectLst/>
                        </a:rPr>
                        <a:t>92,6</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uk-UA" sz="1800">
                          <a:effectLst/>
                        </a:rPr>
                        <a:t>85,8</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uk-UA" sz="1800" dirty="0">
                          <a:effectLst/>
                        </a:rPr>
                        <a:t>84,3</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uk-UA" sz="1800" dirty="0">
                          <a:effectLst/>
                        </a:rPr>
                        <a:t>84,2</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uk-UA" sz="1800" dirty="0">
                          <a:effectLst/>
                        </a:rPr>
                        <a:t>77,8</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uk-UA" sz="1800" dirty="0">
                          <a:effectLst/>
                        </a:rPr>
                        <a:t>83,9</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uk-UA" sz="1800">
                          <a:effectLst/>
                        </a:rPr>
                        <a:t>77,2</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379527613"/>
                  </a:ext>
                </a:extLst>
              </a:tr>
              <a:tr h="950377">
                <a:tc>
                  <a:txBody>
                    <a:bodyPr/>
                    <a:lstStyle/>
                    <a:p>
                      <a:pPr algn="ctr">
                        <a:lnSpc>
                          <a:spcPct val="115000"/>
                        </a:lnSpc>
                        <a:spcAft>
                          <a:spcPts val="0"/>
                        </a:spcAft>
                      </a:pPr>
                      <a:r>
                        <a:rPr lang="uk-UA" sz="1800">
                          <a:effectLst/>
                        </a:rPr>
                        <a:t>Якість знань, %</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uk-UA" sz="1800">
                          <a:effectLst/>
                        </a:rPr>
                        <a:t>44,6</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uk-UA" sz="1800">
                          <a:effectLst/>
                        </a:rPr>
                        <a:t>33,9</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uk-UA" sz="1800">
                          <a:effectLst/>
                        </a:rPr>
                        <a:t>44,5</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uk-UA" sz="1800">
                          <a:effectLst/>
                        </a:rPr>
                        <a:t>37,0</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uk-UA" sz="1800">
                          <a:effectLst/>
                        </a:rPr>
                        <a:t>44,6</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0"/>
                        </a:spcAft>
                      </a:pPr>
                      <a:r>
                        <a:rPr lang="uk-UA" sz="1800">
                          <a:effectLst/>
                        </a:rPr>
                        <a:t>38,0</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uk-UA" sz="1800">
                          <a:effectLst/>
                        </a:rPr>
                        <a:t>43,6</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uk-UA" sz="1800">
                          <a:effectLst/>
                        </a:rPr>
                        <a:t>34,5</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uk-UA" sz="1800" dirty="0">
                          <a:effectLst/>
                        </a:rPr>
                        <a:t>38,6</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uk-UA" sz="1800" dirty="0">
                          <a:effectLst/>
                        </a:rPr>
                        <a:t>34,3</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704416624"/>
                  </a:ext>
                </a:extLst>
              </a:tr>
            </a:tbl>
          </a:graphicData>
        </a:graphic>
      </p:graphicFrame>
    </p:spTree>
    <p:extLst>
      <p:ext uri="{BB962C8B-B14F-4D97-AF65-F5344CB8AC3E}">
        <p14:creationId xmlns:p14="http://schemas.microsoft.com/office/powerpoint/2010/main" val="361789026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395536" y="548680"/>
            <a:ext cx="8207375" cy="864096"/>
          </a:xfrm>
        </p:spPr>
        <p:txBody>
          <a:bodyPr>
            <a:noAutofit/>
          </a:bodyPr>
          <a:lstStyle/>
          <a:p>
            <a:pPr marL="228600" algn="ctr">
              <a:lnSpc>
                <a:spcPct val="100000"/>
              </a:lnSpc>
              <a:spcAft>
                <a:spcPts val="0"/>
              </a:spcAft>
            </a:pPr>
            <a:r>
              <a:rPr lang="ru-RU" sz="2200" b="1" dirty="0" err="1">
                <a:solidFill>
                  <a:srgbClr val="002060"/>
                </a:solidFill>
                <a:latin typeface="Times New Roman"/>
                <a:ea typeface="Times New Roman"/>
              </a:rPr>
              <a:t>Випускники</a:t>
            </a:r>
            <a:r>
              <a:rPr lang="ru-RU" sz="2200" b="1" dirty="0">
                <a:solidFill>
                  <a:srgbClr val="002060"/>
                </a:solidFill>
                <a:latin typeface="Times New Roman"/>
                <a:ea typeface="Times New Roman"/>
              </a:rPr>
              <a:t> (%) </a:t>
            </a:r>
            <a:r>
              <a:rPr lang="ru-RU" sz="2200" b="1" dirty="0" err="1">
                <a:solidFill>
                  <a:srgbClr val="002060"/>
                </a:solidFill>
                <a:latin typeface="Times New Roman"/>
                <a:ea typeface="Times New Roman"/>
              </a:rPr>
              <a:t>денної</a:t>
            </a:r>
            <a:r>
              <a:rPr lang="ru-RU" sz="2200" b="1" dirty="0">
                <a:solidFill>
                  <a:srgbClr val="002060"/>
                </a:solidFill>
                <a:latin typeface="Times New Roman"/>
                <a:ea typeface="Times New Roman"/>
              </a:rPr>
              <a:t> </a:t>
            </a:r>
            <a:r>
              <a:rPr lang="ru-RU" sz="2200" b="1" dirty="0" err="1">
                <a:solidFill>
                  <a:srgbClr val="002060"/>
                </a:solidFill>
                <a:latin typeface="Times New Roman"/>
                <a:ea typeface="Times New Roman"/>
              </a:rPr>
              <a:t>форми</a:t>
            </a:r>
            <a:r>
              <a:rPr lang="ru-RU" sz="2200" b="1" dirty="0">
                <a:solidFill>
                  <a:srgbClr val="002060"/>
                </a:solidFill>
                <a:latin typeface="Times New Roman"/>
                <a:ea typeface="Times New Roman"/>
              </a:rPr>
              <a:t> </a:t>
            </a:r>
            <a:r>
              <a:rPr lang="ru-RU" sz="2200" b="1" dirty="0" err="1">
                <a:solidFill>
                  <a:srgbClr val="002060"/>
                </a:solidFill>
                <a:latin typeface="Times New Roman"/>
                <a:ea typeface="Times New Roman"/>
              </a:rPr>
              <a:t>навчання</a:t>
            </a:r>
            <a:r>
              <a:rPr lang="ru-RU" sz="2200" b="1" dirty="0">
                <a:solidFill>
                  <a:srgbClr val="002060"/>
                </a:solidFill>
                <a:latin typeface="Times New Roman"/>
                <a:ea typeface="Times New Roman"/>
              </a:rPr>
              <a:t> за ОР «Бакалавр» і «</a:t>
            </a:r>
            <a:r>
              <a:rPr lang="ru-RU" sz="2200" b="1" dirty="0" err="1">
                <a:solidFill>
                  <a:srgbClr val="002060"/>
                </a:solidFill>
                <a:latin typeface="Times New Roman"/>
                <a:ea typeface="Times New Roman"/>
              </a:rPr>
              <a:t>Магістр</a:t>
            </a:r>
            <a:r>
              <a:rPr lang="ru-RU" sz="2200" b="1" dirty="0">
                <a:solidFill>
                  <a:srgbClr val="002060"/>
                </a:solidFill>
                <a:latin typeface="Times New Roman"/>
                <a:ea typeface="Times New Roman"/>
              </a:rPr>
              <a:t>», </a:t>
            </a:r>
            <a:r>
              <a:rPr lang="ru-RU" sz="2200" b="1" dirty="0" err="1">
                <a:solidFill>
                  <a:srgbClr val="002060"/>
                </a:solidFill>
                <a:latin typeface="Times New Roman"/>
                <a:ea typeface="Times New Roman"/>
              </a:rPr>
              <a:t>які</a:t>
            </a:r>
            <a:r>
              <a:rPr lang="ru-RU" sz="2200" b="1" dirty="0">
                <a:solidFill>
                  <a:srgbClr val="002060"/>
                </a:solidFill>
                <a:latin typeface="Times New Roman"/>
                <a:ea typeface="Times New Roman"/>
              </a:rPr>
              <a:t> </a:t>
            </a:r>
            <a:r>
              <a:rPr lang="ru-RU" sz="2200" b="1" dirty="0" err="1">
                <a:solidFill>
                  <a:srgbClr val="002060"/>
                </a:solidFill>
                <a:latin typeface="Times New Roman"/>
                <a:ea typeface="Times New Roman"/>
              </a:rPr>
              <a:t>навчалися</a:t>
            </a:r>
            <a:r>
              <a:rPr lang="ru-RU" sz="2200" b="1" dirty="0">
                <a:solidFill>
                  <a:srgbClr val="002060"/>
                </a:solidFill>
                <a:latin typeface="Times New Roman"/>
                <a:ea typeface="Times New Roman"/>
              </a:rPr>
              <a:t> на «5», «5» і «4</a:t>
            </a:r>
            <a:r>
              <a:rPr lang="ru-RU" sz="2200" b="1" dirty="0" smtClean="0">
                <a:solidFill>
                  <a:srgbClr val="002060"/>
                </a:solidFill>
                <a:latin typeface="Times New Roman"/>
                <a:ea typeface="Times New Roman"/>
              </a:rPr>
              <a:t>»</a:t>
            </a:r>
            <a:endParaRPr lang="ru-RU" sz="2200" dirty="0">
              <a:solidFill>
                <a:srgbClr val="002060"/>
              </a:solidFill>
              <a:effectLst/>
              <a:latin typeface="Times New Roman"/>
              <a:ea typeface="Times New Roman"/>
            </a:endParaRPr>
          </a:p>
        </p:txBody>
      </p:sp>
      <p:sp>
        <p:nvSpPr>
          <p:cNvPr id="8" name="Rectangle 780"/>
          <p:cNvSpPr>
            <a:spLocks noChangeArrowheads="1"/>
          </p:cNvSpPr>
          <p:nvPr/>
        </p:nvSpPr>
        <p:spPr bwMode="auto">
          <a:xfrm>
            <a:off x="588963" y="6086475"/>
            <a:ext cx="184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uk-UA" altLang="ru-RU" sz="1200">
                <a:cs typeface="Times New Roman" pitchFamily="18" charset="0"/>
              </a:rPr>
              <a:t/>
            </a:r>
            <a:br>
              <a:rPr lang="uk-UA" altLang="ru-RU" sz="1200">
                <a:cs typeface="Times New Roman" pitchFamily="18" charset="0"/>
              </a:rPr>
            </a:br>
            <a:endParaRPr lang="uk-UA" altLang="ru-RU"/>
          </a:p>
        </p:txBody>
      </p:sp>
      <p:graphicFrame>
        <p:nvGraphicFramePr>
          <p:cNvPr id="2" name="Таблица 1"/>
          <p:cNvGraphicFramePr>
            <a:graphicFrameLocks noGrp="1"/>
          </p:cNvGraphicFramePr>
          <p:nvPr>
            <p:extLst>
              <p:ext uri="{D42A27DB-BD31-4B8C-83A1-F6EECF244321}">
                <p14:modId xmlns:p14="http://schemas.microsoft.com/office/powerpoint/2010/main" val="3632410412"/>
              </p:ext>
            </p:extLst>
          </p:nvPr>
        </p:nvGraphicFramePr>
        <p:xfrm>
          <a:off x="107503" y="2060849"/>
          <a:ext cx="8784976" cy="4025625"/>
        </p:xfrm>
        <a:graphic>
          <a:graphicData uri="http://schemas.openxmlformats.org/drawingml/2006/table">
            <a:tbl>
              <a:tblPr firstRow="1" firstCol="1" bandRow="1">
                <a:tableStyleId>{5C22544A-7EE6-4342-B048-85BDC9FD1C3A}</a:tableStyleId>
              </a:tblPr>
              <a:tblGrid>
                <a:gridCol w="1988161">
                  <a:extLst>
                    <a:ext uri="{9D8B030D-6E8A-4147-A177-3AD203B41FA5}">
                      <a16:colId xmlns:a16="http://schemas.microsoft.com/office/drawing/2014/main" xmlns="" val="2302292621"/>
                    </a:ext>
                  </a:extLst>
                </a:gridCol>
                <a:gridCol w="1123742">
                  <a:extLst>
                    <a:ext uri="{9D8B030D-6E8A-4147-A177-3AD203B41FA5}">
                      <a16:colId xmlns:a16="http://schemas.microsoft.com/office/drawing/2014/main" xmlns="" val="3831408474"/>
                    </a:ext>
                  </a:extLst>
                </a:gridCol>
                <a:gridCol w="1123742">
                  <a:extLst>
                    <a:ext uri="{9D8B030D-6E8A-4147-A177-3AD203B41FA5}">
                      <a16:colId xmlns:a16="http://schemas.microsoft.com/office/drawing/2014/main" xmlns="" val="3733238128"/>
                    </a:ext>
                  </a:extLst>
                </a:gridCol>
                <a:gridCol w="1138001">
                  <a:extLst>
                    <a:ext uri="{9D8B030D-6E8A-4147-A177-3AD203B41FA5}">
                      <a16:colId xmlns:a16="http://schemas.microsoft.com/office/drawing/2014/main" xmlns="" val="2421777641"/>
                    </a:ext>
                  </a:extLst>
                </a:gridCol>
                <a:gridCol w="1137110">
                  <a:extLst>
                    <a:ext uri="{9D8B030D-6E8A-4147-A177-3AD203B41FA5}">
                      <a16:colId xmlns:a16="http://schemas.microsoft.com/office/drawing/2014/main" xmlns="" val="4078326484"/>
                    </a:ext>
                  </a:extLst>
                </a:gridCol>
                <a:gridCol w="1137110">
                  <a:extLst>
                    <a:ext uri="{9D8B030D-6E8A-4147-A177-3AD203B41FA5}">
                      <a16:colId xmlns:a16="http://schemas.microsoft.com/office/drawing/2014/main" xmlns="" val="2656717656"/>
                    </a:ext>
                  </a:extLst>
                </a:gridCol>
                <a:gridCol w="1137110">
                  <a:extLst>
                    <a:ext uri="{9D8B030D-6E8A-4147-A177-3AD203B41FA5}">
                      <a16:colId xmlns:a16="http://schemas.microsoft.com/office/drawing/2014/main" xmlns="" val="3901856786"/>
                    </a:ext>
                  </a:extLst>
                </a:gridCol>
              </a:tblGrid>
              <a:tr h="406708">
                <a:tc rowSpan="2">
                  <a:txBody>
                    <a:bodyPr/>
                    <a:lstStyle/>
                    <a:p>
                      <a:pPr algn="ctr">
                        <a:lnSpc>
                          <a:spcPct val="115000"/>
                        </a:lnSpc>
                        <a:spcAft>
                          <a:spcPts val="0"/>
                        </a:spcAft>
                      </a:pPr>
                      <a:r>
                        <a:rPr lang="uk-UA" sz="2200" dirty="0">
                          <a:effectLst/>
                        </a:rPr>
                        <a:t> </a:t>
                      </a:r>
                    </a:p>
                    <a:p>
                      <a:pPr algn="ctr">
                        <a:lnSpc>
                          <a:spcPct val="115000"/>
                        </a:lnSpc>
                        <a:spcAft>
                          <a:spcPts val="0"/>
                        </a:spcAft>
                      </a:pPr>
                      <a:r>
                        <a:rPr lang="uk-UA" sz="2200" dirty="0">
                          <a:effectLst/>
                        </a:rPr>
                        <a:t>Навчальний рік / рівень вищої освіти</a:t>
                      </a:r>
                      <a:endParaRPr lang="uk-U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Aft>
                          <a:spcPts val="0"/>
                        </a:spcAft>
                      </a:pPr>
                      <a:r>
                        <a:rPr lang="uk-UA" sz="1800" dirty="0">
                          <a:effectLst/>
                        </a:rPr>
                        <a:t>2020-2021 </a:t>
                      </a:r>
                      <a:r>
                        <a:rPr lang="uk-UA" sz="1800" dirty="0" err="1">
                          <a:effectLst/>
                        </a:rPr>
                        <a:t>н.р</a:t>
                      </a:r>
                      <a:r>
                        <a:rPr lang="uk-UA" sz="1800" dirty="0">
                          <a:effectLst/>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uk-UA"/>
                    </a:p>
                  </a:txBody>
                  <a:tcPr/>
                </a:tc>
                <a:tc gridSpan="2">
                  <a:txBody>
                    <a:bodyPr/>
                    <a:lstStyle/>
                    <a:p>
                      <a:pPr algn="ctr">
                        <a:lnSpc>
                          <a:spcPct val="115000"/>
                        </a:lnSpc>
                        <a:spcAft>
                          <a:spcPts val="0"/>
                        </a:spcAft>
                      </a:pPr>
                      <a:r>
                        <a:rPr lang="uk-UA" sz="1800" dirty="0">
                          <a:effectLst/>
                        </a:rPr>
                        <a:t>2021-2022 </a:t>
                      </a:r>
                      <a:r>
                        <a:rPr lang="uk-UA" sz="1800" dirty="0" err="1">
                          <a:effectLst/>
                        </a:rPr>
                        <a:t>н.р</a:t>
                      </a:r>
                      <a:r>
                        <a:rPr lang="uk-UA" sz="1800" dirty="0">
                          <a:effectLst/>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uk-UA"/>
                    </a:p>
                  </a:txBody>
                  <a:tcPr/>
                </a:tc>
                <a:tc gridSpan="2">
                  <a:txBody>
                    <a:bodyPr/>
                    <a:lstStyle/>
                    <a:p>
                      <a:pPr algn="ctr">
                        <a:lnSpc>
                          <a:spcPct val="115000"/>
                        </a:lnSpc>
                        <a:spcAft>
                          <a:spcPts val="0"/>
                        </a:spcAft>
                      </a:pPr>
                      <a:r>
                        <a:rPr lang="uk-UA" sz="1800" dirty="0">
                          <a:effectLst/>
                        </a:rPr>
                        <a:t>2022-2023 </a:t>
                      </a:r>
                      <a:r>
                        <a:rPr lang="uk-UA" sz="1800" dirty="0" err="1">
                          <a:effectLst/>
                        </a:rPr>
                        <a:t>н.р</a:t>
                      </a:r>
                      <a:r>
                        <a:rPr lang="uk-UA" sz="1800" dirty="0">
                          <a:effectLst/>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uk-UA"/>
                    </a:p>
                  </a:txBody>
                  <a:tcPr/>
                </a:tc>
                <a:extLst>
                  <a:ext uri="{0D108BD9-81ED-4DB2-BD59-A6C34878D82A}">
                    <a16:rowId xmlns:a16="http://schemas.microsoft.com/office/drawing/2014/main" xmlns="" val="1466197628"/>
                  </a:ext>
                </a:extLst>
              </a:tr>
              <a:tr h="1936457">
                <a:tc vMerge="1">
                  <a:txBody>
                    <a:bodyPr/>
                    <a:lstStyle/>
                    <a:p>
                      <a:endParaRPr lang="uk-UA"/>
                    </a:p>
                  </a:txBody>
                  <a:tcPr/>
                </a:tc>
                <a:tc>
                  <a:txBody>
                    <a:bodyPr/>
                    <a:lstStyle/>
                    <a:p>
                      <a:pPr algn="ctr">
                        <a:lnSpc>
                          <a:spcPct val="115000"/>
                        </a:lnSpc>
                        <a:spcAft>
                          <a:spcPts val="0"/>
                        </a:spcAft>
                      </a:pPr>
                      <a:r>
                        <a:rPr lang="uk-UA" sz="1800" dirty="0">
                          <a:effectLst/>
                        </a:rPr>
                        <a:t>Всього</a:t>
                      </a:r>
                    </a:p>
                    <a:p>
                      <a:pPr algn="ctr">
                        <a:lnSpc>
                          <a:spcPct val="115000"/>
                        </a:lnSpc>
                        <a:spcAft>
                          <a:spcPts val="0"/>
                        </a:spcAft>
                      </a:pPr>
                      <a:r>
                        <a:rPr lang="uk-UA" sz="1800" dirty="0">
                          <a:effectLst/>
                        </a:rPr>
                        <a:t>студентів</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15000"/>
                        </a:lnSpc>
                        <a:spcAft>
                          <a:spcPts val="0"/>
                        </a:spcAft>
                      </a:pPr>
                      <a:r>
                        <a:rPr lang="uk-UA" sz="1800" dirty="0">
                          <a:effectLst/>
                        </a:rPr>
                        <a:t>К-сть </a:t>
                      </a:r>
                      <a:r>
                        <a:rPr lang="uk-UA" sz="1800" dirty="0" err="1">
                          <a:effectLst/>
                        </a:rPr>
                        <a:t>студ</a:t>
                      </a:r>
                      <a:r>
                        <a:rPr lang="uk-UA" sz="1800" dirty="0">
                          <a:effectLst/>
                        </a:rPr>
                        <a:t>., які </a:t>
                      </a:r>
                      <a:r>
                        <a:rPr lang="uk-UA" sz="1800" dirty="0" err="1" smtClean="0">
                          <a:effectLst/>
                        </a:rPr>
                        <a:t>навч</a:t>
                      </a:r>
                      <a:r>
                        <a:rPr lang="uk-UA" sz="1800" dirty="0" smtClean="0">
                          <a:effectLst/>
                        </a:rPr>
                        <a:t>. </a:t>
                      </a:r>
                      <a:r>
                        <a:rPr lang="uk-UA" sz="1800" dirty="0">
                          <a:effectLst/>
                        </a:rPr>
                        <a:t>на «5», «5» і «4»,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gn="ctr">
                        <a:lnSpc>
                          <a:spcPct val="115000"/>
                        </a:lnSpc>
                        <a:spcAft>
                          <a:spcPts val="0"/>
                        </a:spcAft>
                      </a:pPr>
                      <a:r>
                        <a:rPr lang="uk-UA" sz="1800" dirty="0">
                          <a:effectLst/>
                        </a:rPr>
                        <a:t>Всього</a:t>
                      </a:r>
                    </a:p>
                    <a:p>
                      <a:pPr algn="ctr">
                        <a:lnSpc>
                          <a:spcPct val="115000"/>
                        </a:lnSpc>
                        <a:spcAft>
                          <a:spcPts val="0"/>
                        </a:spcAft>
                      </a:pPr>
                      <a:r>
                        <a:rPr lang="uk-UA" sz="1800" dirty="0">
                          <a:effectLst/>
                        </a:rPr>
                        <a:t>студентів</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15000"/>
                        </a:lnSpc>
                        <a:spcAft>
                          <a:spcPts val="0"/>
                        </a:spcAft>
                      </a:pPr>
                      <a:r>
                        <a:rPr lang="uk-UA" sz="1800" dirty="0">
                          <a:effectLst/>
                        </a:rPr>
                        <a:t>К-сть </a:t>
                      </a:r>
                      <a:r>
                        <a:rPr lang="uk-UA" sz="1800" dirty="0" err="1">
                          <a:effectLst/>
                        </a:rPr>
                        <a:t>студ</a:t>
                      </a:r>
                      <a:r>
                        <a:rPr lang="uk-UA" sz="1800" dirty="0">
                          <a:effectLst/>
                        </a:rPr>
                        <a:t>., які </a:t>
                      </a:r>
                      <a:r>
                        <a:rPr lang="uk-UA" sz="1800" dirty="0" err="1" smtClean="0">
                          <a:effectLst/>
                        </a:rPr>
                        <a:t>навч</a:t>
                      </a:r>
                      <a:r>
                        <a:rPr lang="uk-UA" sz="1800" dirty="0" smtClean="0">
                          <a:effectLst/>
                        </a:rPr>
                        <a:t>. </a:t>
                      </a:r>
                      <a:r>
                        <a:rPr lang="uk-UA" sz="1800" dirty="0">
                          <a:effectLst/>
                        </a:rPr>
                        <a:t>на «5», «5» і «4,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gn="ctr">
                        <a:lnSpc>
                          <a:spcPct val="115000"/>
                        </a:lnSpc>
                        <a:spcAft>
                          <a:spcPts val="0"/>
                        </a:spcAft>
                      </a:pPr>
                      <a:r>
                        <a:rPr lang="uk-UA" sz="1800" dirty="0">
                          <a:effectLst/>
                        </a:rPr>
                        <a:t>Всього</a:t>
                      </a:r>
                    </a:p>
                    <a:p>
                      <a:pPr algn="ctr">
                        <a:lnSpc>
                          <a:spcPct val="115000"/>
                        </a:lnSpc>
                        <a:spcAft>
                          <a:spcPts val="0"/>
                        </a:spcAft>
                      </a:pPr>
                      <a:r>
                        <a:rPr lang="uk-UA" sz="1800" dirty="0">
                          <a:effectLst/>
                        </a:rPr>
                        <a:t>студентів</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gn="ctr">
                        <a:lnSpc>
                          <a:spcPct val="115000"/>
                        </a:lnSpc>
                        <a:spcAft>
                          <a:spcPts val="0"/>
                        </a:spcAft>
                      </a:pPr>
                      <a:r>
                        <a:rPr lang="uk-UA" sz="1800" dirty="0">
                          <a:effectLst/>
                        </a:rPr>
                        <a:t>К-сть </a:t>
                      </a:r>
                      <a:r>
                        <a:rPr lang="uk-UA" sz="1800" dirty="0" err="1">
                          <a:effectLst/>
                        </a:rPr>
                        <a:t>студ</a:t>
                      </a:r>
                      <a:r>
                        <a:rPr lang="uk-UA" sz="1800" dirty="0">
                          <a:effectLst/>
                        </a:rPr>
                        <a:t>., які </a:t>
                      </a:r>
                      <a:r>
                        <a:rPr lang="uk-UA" sz="1800" dirty="0" err="1" smtClean="0">
                          <a:effectLst/>
                        </a:rPr>
                        <a:t>навч</a:t>
                      </a:r>
                      <a:r>
                        <a:rPr lang="uk-UA" sz="1800" dirty="0" smtClean="0">
                          <a:effectLst/>
                        </a:rPr>
                        <a:t>. </a:t>
                      </a:r>
                      <a:r>
                        <a:rPr lang="uk-UA" sz="1800" dirty="0">
                          <a:effectLst/>
                        </a:rPr>
                        <a:t>на «5», «5» і «4,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extLst>
                  <a:ext uri="{0D108BD9-81ED-4DB2-BD59-A6C34878D82A}">
                    <a16:rowId xmlns:a16="http://schemas.microsoft.com/office/drawing/2014/main" xmlns="" val="3034991142"/>
                  </a:ext>
                </a:extLst>
              </a:tr>
              <a:tr h="841230">
                <a:tc>
                  <a:txBody>
                    <a:bodyPr/>
                    <a:lstStyle/>
                    <a:p>
                      <a:pPr algn="ctr">
                        <a:lnSpc>
                          <a:spcPct val="115000"/>
                        </a:lnSpc>
                        <a:spcAft>
                          <a:spcPts val="0"/>
                        </a:spcAft>
                      </a:pPr>
                      <a:r>
                        <a:rPr lang="uk-UA" sz="2200">
                          <a:effectLst/>
                        </a:rPr>
                        <a:t>«Бакалавр»</a:t>
                      </a:r>
                      <a:endParaRPr lang="uk-UA"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2200" dirty="0">
                          <a:effectLst/>
                        </a:rPr>
                        <a:t>138</a:t>
                      </a:r>
                      <a:endParaRPr lang="uk-U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200" dirty="0">
                          <a:effectLst/>
                        </a:rPr>
                        <a:t>26 (18,8)</a:t>
                      </a:r>
                      <a:endParaRPr lang="uk-U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200" dirty="0">
                          <a:effectLst/>
                        </a:rPr>
                        <a:t>131</a:t>
                      </a:r>
                      <a:endParaRPr lang="uk-U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200" dirty="0">
                          <a:effectLst/>
                        </a:rPr>
                        <a:t>28 (21,4)</a:t>
                      </a:r>
                      <a:endParaRPr lang="uk-U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200" dirty="0">
                          <a:effectLst/>
                        </a:rPr>
                        <a:t>144</a:t>
                      </a:r>
                      <a:endParaRPr lang="uk-U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200">
                          <a:effectLst/>
                        </a:rPr>
                        <a:t>25 (17,4)</a:t>
                      </a:r>
                      <a:endParaRPr lang="uk-UA"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31421479"/>
                  </a:ext>
                </a:extLst>
              </a:tr>
              <a:tr h="841230">
                <a:tc>
                  <a:txBody>
                    <a:bodyPr/>
                    <a:lstStyle/>
                    <a:p>
                      <a:pPr algn="ctr">
                        <a:lnSpc>
                          <a:spcPct val="115000"/>
                        </a:lnSpc>
                        <a:spcAft>
                          <a:spcPts val="0"/>
                        </a:spcAft>
                      </a:pPr>
                      <a:r>
                        <a:rPr lang="uk-UA" sz="2200">
                          <a:effectLst/>
                        </a:rPr>
                        <a:t>«Магістр»</a:t>
                      </a:r>
                      <a:endParaRPr lang="uk-UA"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2200">
                          <a:effectLst/>
                        </a:rPr>
                        <a:t>106</a:t>
                      </a:r>
                      <a:endParaRPr lang="uk-UA"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200">
                          <a:effectLst/>
                        </a:rPr>
                        <a:t>36 (35,8)</a:t>
                      </a:r>
                      <a:endParaRPr lang="uk-UA"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200" dirty="0">
                          <a:effectLst/>
                        </a:rPr>
                        <a:t>80</a:t>
                      </a:r>
                      <a:endParaRPr lang="uk-U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200">
                          <a:effectLst/>
                        </a:rPr>
                        <a:t>34 (42,5)</a:t>
                      </a:r>
                      <a:endParaRPr lang="uk-UA"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200" dirty="0">
                          <a:effectLst/>
                        </a:rPr>
                        <a:t>51</a:t>
                      </a:r>
                      <a:endParaRPr lang="uk-U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uk-UA" sz="2200" dirty="0">
                          <a:effectLst/>
                        </a:rPr>
                        <a:t>26 (51,0)</a:t>
                      </a:r>
                      <a:endParaRPr lang="uk-UA"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31220367"/>
                  </a:ext>
                </a:extLst>
              </a:tr>
            </a:tbl>
          </a:graphicData>
        </a:graphic>
      </p:graphicFrame>
    </p:spTree>
    <p:extLst>
      <p:ext uri="{BB962C8B-B14F-4D97-AF65-F5344CB8AC3E}">
        <p14:creationId xmlns:p14="http://schemas.microsoft.com/office/powerpoint/2010/main" val="243256295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2370" y="29758"/>
            <a:ext cx="8820472" cy="1166992"/>
          </a:xfrm>
        </p:spPr>
        <p:txBody>
          <a:bodyPr>
            <a:normAutofit fontScale="90000"/>
          </a:bodyPr>
          <a:lstStyle/>
          <a:p>
            <a:pPr algn="ctr"/>
            <a:r>
              <a:rPr lang="uk-UA" sz="2400" b="1" dirty="0">
                <a:solidFill>
                  <a:srgbClr val="002060"/>
                </a:solidFill>
                <a:latin typeface="Times New Roman"/>
                <a:ea typeface="Times New Roman"/>
              </a:rPr>
              <a:t>Зведена відомість порівняльного аналізу результатів навчальних досягнень студентів за підсумками сесії </a:t>
            </a:r>
            <a:r>
              <a:rPr lang="uk-UA" sz="2400" b="1" dirty="0" smtClean="0">
                <a:solidFill>
                  <a:srgbClr val="002060"/>
                </a:solidFill>
                <a:latin typeface="Times New Roman"/>
                <a:ea typeface="Times New Roman"/>
              </a:rPr>
              <a:t>та </a:t>
            </a:r>
            <a:r>
              <a:rPr lang="uk-UA" sz="2400" b="1" dirty="0">
                <a:solidFill>
                  <a:srgbClr val="002060"/>
                </a:solidFill>
                <a:latin typeface="Times New Roman"/>
                <a:ea typeface="Times New Roman"/>
              </a:rPr>
              <a:t>ректорського зрізу </a:t>
            </a:r>
            <a:endParaRPr lang="ru-RU" sz="2400" dirty="0">
              <a:solidFill>
                <a:srgbClr val="002060"/>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609149896"/>
              </p:ext>
            </p:extLst>
          </p:nvPr>
        </p:nvGraphicFramePr>
        <p:xfrm>
          <a:off x="0" y="908720"/>
          <a:ext cx="9126765" cy="5397524"/>
        </p:xfrm>
        <a:graphic>
          <a:graphicData uri="http://schemas.openxmlformats.org/drawingml/2006/table">
            <a:tbl>
              <a:tblPr firstRow="1" firstCol="1" bandRow="1" bandCol="1">
                <a:tableStyleId>{5C22544A-7EE6-4342-B048-85BDC9FD1C3A}</a:tableStyleId>
              </a:tblPr>
              <a:tblGrid>
                <a:gridCol w="251520">
                  <a:extLst>
                    <a:ext uri="{9D8B030D-6E8A-4147-A177-3AD203B41FA5}">
                      <a16:colId xmlns:a16="http://schemas.microsoft.com/office/drawing/2014/main" xmlns="" val="4071549838"/>
                    </a:ext>
                  </a:extLst>
                </a:gridCol>
                <a:gridCol w="1631199">
                  <a:extLst>
                    <a:ext uri="{9D8B030D-6E8A-4147-A177-3AD203B41FA5}">
                      <a16:colId xmlns:a16="http://schemas.microsoft.com/office/drawing/2014/main" xmlns="" val="942826339"/>
                    </a:ext>
                  </a:extLst>
                </a:gridCol>
                <a:gridCol w="1212800">
                  <a:extLst>
                    <a:ext uri="{9D8B030D-6E8A-4147-A177-3AD203B41FA5}">
                      <a16:colId xmlns:a16="http://schemas.microsoft.com/office/drawing/2014/main" xmlns="" val="3214716806"/>
                    </a:ext>
                  </a:extLst>
                </a:gridCol>
                <a:gridCol w="492266">
                  <a:extLst>
                    <a:ext uri="{9D8B030D-6E8A-4147-A177-3AD203B41FA5}">
                      <a16:colId xmlns:a16="http://schemas.microsoft.com/office/drawing/2014/main" xmlns="" val="200997744"/>
                    </a:ext>
                  </a:extLst>
                </a:gridCol>
                <a:gridCol w="686790">
                  <a:extLst>
                    <a:ext uri="{9D8B030D-6E8A-4147-A177-3AD203B41FA5}">
                      <a16:colId xmlns:a16="http://schemas.microsoft.com/office/drawing/2014/main" xmlns="" val="1670943945"/>
                    </a:ext>
                  </a:extLst>
                </a:gridCol>
                <a:gridCol w="773630">
                  <a:extLst>
                    <a:ext uri="{9D8B030D-6E8A-4147-A177-3AD203B41FA5}">
                      <a16:colId xmlns:a16="http://schemas.microsoft.com/office/drawing/2014/main" xmlns="" val="1844437041"/>
                    </a:ext>
                  </a:extLst>
                </a:gridCol>
                <a:gridCol w="773630">
                  <a:extLst>
                    <a:ext uri="{9D8B030D-6E8A-4147-A177-3AD203B41FA5}">
                      <a16:colId xmlns:a16="http://schemas.microsoft.com/office/drawing/2014/main" xmlns="" val="1809184181"/>
                    </a:ext>
                  </a:extLst>
                </a:gridCol>
                <a:gridCol w="492266">
                  <a:extLst>
                    <a:ext uri="{9D8B030D-6E8A-4147-A177-3AD203B41FA5}">
                      <a16:colId xmlns:a16="http://schemas.microsoft.com/office/drawing/2014/main" xmlns="" val="3329908019"/>
                    </a:ext>
                  </a:extLst>
                </a:gridCol>
                <a:gridCol w="703166">
                  <a:extLst>
                    <a:ext uri="{9D8B030D-6E8A-4147-A177-3AD203B41FA5}">
                      <a16:colId xmlns:a16="http://schemas.microsoft.com/office/drawing/2014/main" xmlns="" val="164890845"/>
                    </a:ext>
                  </a:extLst>
                </a:gridCol>
                <a:gridCol w="703166">
                  <a:extLst>
                    <a:ext uri="{9D8B030D-6E8A-4147-A177-3AD203B41FA5}">
                      <a16:colId xmlns:a16="http://schemas.microsoft.com/office/drawing/2014/main" xmlns="" val="4281090416"/>
                    </a:ext>
                  </a:extLst>
                </a:gridCol>
                <a:gridCol w="703166">
                  <a:extLst>
                    <a:ext uri="{9D8B030D-6E8A-4147-A177-3AD203B41FA5}">
                      <a16:colId xmlns:a16="http://schemas.microsoft.com/office/drawing/2014/main" xmlns="" val="1071055893"/>
                    </a:ext>
                  </a:extLst>
                </a:gridCol>
                <a:gridCol w="703166">
                  <a:extLst>
                    <a:ext uri="{9D8B030D-6E8A-4147-A177-3AD203B41FA5}">
                      <a16:colId xmlns:a16="http://schemas.microsoft.com/office/drawing/2014/main" xmlns="" val="456575816"/>
                    </a:ext>
                  </a:extLst>
                </a:gridCol>
              </a:tblGrid>
              <a:tr h="249924">
                <a:tc rowSpan="2">
                  <a:txBody>
                    <a:bodyPr/>
                    <a:lstStyle/>
                    <a:p>
                      <a:pPr algn="ctr">
                        <a:lnSpc>
                          <a:spcPct val="115000"/>
                        </a:lnSpc>
                        <a:spcAft>
                          <a:spcPts val="0"/>
                        </a:spcAft>
                      </a:pPr>
                      <a:r>
                        <a:rPr lang="uk-UA" sz="1200" dirty="0">
                          <a:effectLst/>
                        </a:rPr>
                        <a:t>№</a:t>
                      </a:r>
                    </a:p>
                    <a:p>
                      <a:pPr algn="ctr">
                        <a:lnSpc>
                          <a:spcPct val="115000"/>
                        </a:lnSpc>
                        <a:spcAft>
                          <a:spcPts val="0"/>
                        </a:spcAft>
                      </a:pPr>
                      <a:r>
                        <a:rPr lang="uk-UA" sz="1200" dirty="0">
                          <a:effectLst/>
                        </a:rPr>
                        <a:t>п/п</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rowSpan="2">
                  <a:txBody>
                    <a:bodyPr/>
                    <a:lstStyle/>
                    <a:p>
                      <a:pPr algn="ctr">
                        <a:lnSpc>
                          <a:spcPct val="115000"/>
                        </a:lnSpc>
                        <a:spcAft>
                          <a:spcPts val="0"/>
                        </a:spcAft>
                      </a:pPr>
                      <a:r>
                        <a:rPr lang="uk-UA" sz="1200" dirty="0">
                          <a:effectLst/>
                        </a:rPr>
                        <a:t>Спеціальність/ ОПП</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rowSpan="2">
                  <a:txBody>
                    <a:bodyPr/>
                    <a:lstStyle/>
                    <a:p>
                      <a:pPr algn="ctr">
                        <a:lnSpc>
                          <a:spcPct val="115000"/>
                        </a:lnSpc>
                        <a:spcAft>
                          <a:spcPts val="0"/>
                        </a:spcAft>
                      </a:pPr>
                      <a:r>
                        <a:rPr lang="uk-UA" sz="1200" dirty="0">
                          <a:effectLst/>
                        </a:rPr>
                        <a:t>Назва дисципліни</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rowSpan="2">
                  <a:txBody>
                    <a:bodyPr/>
                    <a:lstStyle/>
                    <a:p>
                      <a:pPr algn="ctr">
                        <a:lnSpc>
                          <a:spcPct val="115000"/>
                        </a:lnSpc>
                        <a:spcAft>
                          <a:spcPts val="0"/>
                        </a:spcAft>
                      </a:pPr>
                      <a:r>
                        <a:rPr lang="uk-UA" sz="1200">
                          <a:effectLst/>
                        </a:rPr>
                        <a:t>№ </a:t>
                      </a:r>
                    </a:p>
                    <a:p>
                      <a:pPr algn="ctr">
                        <a:lnSpc>
                          <a:spcPct val="115000"/>
                        </a:lnSpc>
                        <a:spcAft>
                          <a:spcPts val="0"/>
                        </a:spcAft>
                      </a:pPr>
                      <a:r>
                        <a:rPr lang="uk-UA" sz="1200">
                          <a:effectLst/>
                        </a:rPr>
                        <a:t>групи</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gridSpan="3">
                  <a:txBody>
                    <a:bodyPr/>
                    <a:lstStyle/>
                    <a:p>
                      <a:pPr algn="ctr">
                        <a:lnSpc>
                          <a:spcPct val="115000"/>
                        </a:lnSpc>
                        <a:spcAft>
                          <a:spcPts val="0"/>
                        </a:spcAft>
                      </a:pPr>
                      <a:r>
                        <a:rPr lang="uk-UA" sz="1200" dirty="0">
                          <a:effectLst/>
                        </a:rPr>
                        <a:t>Результати літньої </a:t>
                      </a:r>
                    </a:p>
                    <a:p>
                      <a:pPr algn="ctr">
                        <a:lnSpc>
                          <a:spcPct val="115000"/>
                        </a:lnSpc>
                        <a:spcAft>
                          <a:spcPts val="0"/>
                        </a:spcAft>
                      </a:pPr>
                      <a:r>
                        <a:rPr lang="uk-UA" sz="1200" dirty="0">
                          <a:effectLst/>
                        </a:rPr>
                        <a:t>екзаменаційної сесії:</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hMerge="1">
                  <a:txBody>
                    <a:bodyPr/>
                    <a:lstStyle/>
                    <a:p>
                      <a:endParaRPr lang="uk-UA"/>
                    </a:p>
                  </a:txBody>
                  <a:tcPr/>
                </a:tc>
                <a:tc hMerge="1">
                  <a:txBody>
                    <a:bodyPr/>
                    <a:lstStyle/>
                    <a:p>
                      <a:endParaRPr lang="uk-UA"/>
                    </a:p>
                  </a:txBody>
                  <a:tcPr/>
                </a:tc>
                <a:tc gridSpan="3">
                  <a:txBody>
                    <a:bodyPr/>
                    <a:lstStyle/>
                    <a:p>
                      <a:pPr algn="ctr">
                        <a:lnSpc>
                          <a:spcPct val="115000"/>
                        </a:lnSpc>
                        <a:spcAft>
                          <a:spcPts val="0"/>
                        </a:spcAft>
                      </a:pPr>
                      <a:r>
                        <a:rPr lang="uk-UA" sz="1200" dirty="0">
                          <a:effectLst/>
                        </a:rPr>
                        <a:t>Результати ККР:</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hMerge="1">
                  <a:txBody>
                    <a:bodyPr/>
                    <a:lstStyle/>
                    <a:p>
                      <a:endParaRPr lang="uk-UA"/>
                    </a:p>
                  </a:txBody>
                  <a:tcPr/>
                </a:tc>
                <a:tc hMerge="1">
                  <a:txBody>
                    <a:bodyPr/>
                    <a:lstStyle/>
                    <a:p>
                      <a:endParaRPr lang="uk-UA"/>
                    </a:p>
                  </a:txBody>
                  <a:tcPr/>
                </a:tc>
                <a:tc gridSpan="2">
                  <a:txBody>
                    <a:bodyPr/>
                    <a:lstStyle/>
                    <a:p>
                      <a:pPr algn="ctr">
                        <a:lnSpc>
                          <a:spcPct val="115000"/>
                        </a:lnSpc>
                        <a:spcAft>
                          <a:spcPts val="0"/>
                        </a:spcAft>
                      </a:pPr>
                      <a:r>
                        <a:rPr lang="uk-UA" sz="1200">
                          <a:effectLst/>
                        </a:rPr>
                        <a:t>Різниця:</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hMerge="1">
                  <a:txBody>
                    <a:bodyPr/>
                    <a:lstStyle/>
                    <a:p>
                      <a:endParaRPr lang="uk-UA"/>
                    </a:p>
                  </a:txBody>
                  <a:tcPr/>
                </a:tc>
                <a:extLst>
                  <a:ext uri="{0D108BD9-81ED-4DB2-BD59-A6C34878D82A}">
                    <a16:rowId xmlns:a16="http://schemas.microsoft.com/office/drawing/2014/main" xmlns="" val="1100088314"/>
                  </a:ext>
                </a:extLst>
              </a:tr>
              <a:tr h="612806">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ctr">
                        <a:lnSpc>
                          <a:spcPct val="115000"/>
                        </a:lnSpc>
                        <a:spcAft>
                          <a:spcPts val="0"/>
                        </a:spcAft>
                      </a:pPr>
                      <a:r>
                        <a:rPr lang="uk-UA" sz="1200" dirty="0">
                          <a:effectLst/>
                        </a:rPr>
                        <a:t>к-сть </a:t>
                      </a:r>
                      <a:r>
                        <a:rPr lang="uk-UA" sz="1200" dirty="0" err="1" smtClean="0">
                          <a:effectLst/>
                        </a:rPr>
                        <a:t>студ</a:t>
                      </a:r>
                      <a:r>
                        <a:rPr lang="uk-UA" sz="1200" dirty="0" smtClean="0">
                          <a:effectLst/>
                        </a:rPr>
                        <a:t>.</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dirty="0" smtClean="0">
                          <a:effectLst/>
                        </a:rPr>
                        <a:t>якість,</a:t>
                      </a:r>
                      <a:endParaRPr lang="uk-UA" sz="1200" dirty="0">
                        <a:effectLst/>
                      </a:endParaRPr>
                    </a:p>
                    <a:p>
                      <a:pPr algn="ctr">
                        <a:lnSpc>
                          <a:spcPct val="115000"/>
                        </a:lnSpc>
                        <a:spcAft>
                          <a:spcPts val="0"/>
                        </a:spcAft>
                      </a:pPr>
                      <a:r>
                        <a:rPr lang="uk-UA" sz="1200" dirty="0">
                          <a:effectLst/>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dirty="0" err="1" smtClean="0">
                          <a:effectLst/>
                        </a:rPr>
                        <a:t>абс</a:t>
                      </a:r>
                      <a:r>
                        <a:rPr lang="uk-UA" sz="1200" dirty="0" smtClean="0">
                          <a:effectLst/>
                        </a:rPr>
                        <a:t>.</a:t>
                      </a:r>
                      <a:endParaRPr lang="uk-UA" sz="1200" dirty="0">
                        <a:effectLst/>
                      </a:endParaRPr>
                    </a:p>
                    <a:p>
                      <a:pPr algn="ctr">
                        <a:lnSpc>
                          <a:spcPct val="115000"/>
                        </a:lnSpc>
                        <a:spcAft>
                          <a:spcPts val="0"/>
                        </a:spcAft>
                      </a:pPr>
                      <a:r>
                        <a:rPr lang="uk-UA" sz="1200" dirty="0" err="1" smtClean="0">
                          <a:effectLst/>
                        </a:rPr>
                        <a:t>усп</a:t>
                      </a:r>
                      <a:r>
                        <a:rPr lang="uk-UA" sz="1200" dirty="0" smtClean="0">
                          <a:effectLst/>
                        </a:rPr>
                        <a:t>.,</a:t>
                      </a:r>
                      <a:endParaRPr lang="uk-UA" sz="1200" dirty="0">
                        <a:effectLst/>
                      </a:endParaRPr>
                    </a:p>
                    <a:p>
                      <a:pPr algn="ctr">
                        <a:lnSpc>
                          <a:spcPct val="115000"/>
                        </a:lnSpc>
                        <a:spcAft>
                          <a:spcPts val="0"/>
                        </a:spcAft>
                      </a:pPr>
                      <a:r>
                        <a:rPr lang="uk-UA" sz="1200" dirty="0">
                          <a:effectLst/>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dirty="0" err="1">
                          <a:effectLst/>
                        </a:rPr>
                        <a:t>вик</a:t>
                      </a:r>
                      <a:r>
                        <a:rPr lang="uk-UA" sz="1200" dirty="0">
                          <a:effectLst/>
                        </a:rPr>
                        <a:t>.</a:t>
                      </a:r>
                    </a:p>
                    <a:p>
                      <a:pPr algn="ctr">
                        <a:lnSpc>
                          <a:spcPct val="115000"/>
                        </a:lnSpc>
                        <a:spcAft>
                          <a:spcPts val="0"/>
                        </a:spcAft>
                      </a:pPr>
                      <a:r>
                        <a:rPr lang="uk-UA" sz="1200" dirty="0">
                          <a:effectLst/>
                        </a:rPr>
                        <a:t>ККР,</a:t>
                      </a:r>
                    </a:p>
                    <a:p>
                      <a:pPr algn="ctr">
                        <a:lnSpc>
                          <a:spcPct val="115000"/>
                        </a:lnSpc>
                        <a:spcAft>
                          <a:spcPts val="0"/>
                        </a:spcAft>
                      </a:pPr>
                      <a:r>
                        <a:rPr lang="uk-UA" sz="1200" dirty="0">
                          <a:effectLst/>
                        </a:rPr>
                        <a:t>к-сть</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dirty="0" smtClean="0">
                          <a:effectLst/>
                        </a:rPr>
                        <a:t>якість,</a:t>
                      </a:r>
                      <a:endParaRPr lang="uk-UA" sz="1200" dirty="0">
                        <a:effectLst/>
                      </a:endParaRPr>
                    </a:p>
                    <a:p>
                      <a:pPr algn="ctr">
                        <a:lnSpc>
                          <a:spcPct val="115000"/>
                        </a:lnSpc>
                        <a:spcAft>
                          <a:spcPts val="0"/>
                        </a:spcAft>
                      </a:pPr>
                      <a:r>
                        <a:rPr lang="uk-UA" sz="1200" dirty="0">
                          <a:effectLst/>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dirty="0" err="1" smtClean="0">
                          <a:effectLst/>
                        </a:rPr>
                        <a:t>абс</a:t>
                      </a:r>
                      <a:r>
                        <a:rPr lang="uk-UA" sz="1200" dirty="0" smtClean="0">
                          <a:effectLst/>
                        </a:rPr>
                        <a:t>.</a:t>
                      </a:r>
                      <a:endParaRPr lang="uk-UA" sz="1200" dirty="0">
                        <a:effectLst/>
                      </a:endParaRPr>
                    </a:p>
                    <a:p>
                      <a:pPr algn="ctr">
                        <a:lnSpc>
                          <a:spcPct val="115000"/>
                        </a:lnSpc>
                        <a:spcAft>
                          <a:spcPts val="0"/>
                        </a:spcAft>
                      </a:pPr>
                      <a:r>
                        <a:rPr lang="uk-UA" sz="1200" dirty="0" err="1" smtClean="0">
                          <a:effectLst/>
                        </a:rPr>
                        <a:t>усп</a:t>
                      </a:r>
                      <a:r>
                        <a:rPr lang="uk-UA" sz="1200" dirty="0" smtClean="0">
                          <a:effectLst/>
                        </a:rPr>
                        <a:t>.,</a:t>
                      </a:r>
                      <a:endParaRPr lang="uk-UA" sz="1200" dirty="0">
                        <a:effectLst/>
                      </a:endParaRPr>
                    </a:p>
                    <a:p>
                      <a:pPr algn="ctr">
                        <a:lnSpc>
                          <a:spcPct val="115000"/>
                        </a:lnSpc>
                        <a:spcAft>
                          <a:spcPts val="0"/>
                        </a:spcAft>
                      </a:pPr>
                      <a:r>
                        <a:rPr lang="uk-UA" sz="1200" dirty="0">
                          <a:effectLst/>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dirty="0" smtClean="0">
                          <a:effectLst/>
                        </a:rPr>
                        <a:t>якість,</a:t>
                      </a:r>
                      <a:endParaRPr lang="uk-UA" sz="1200" dirty="0">
                        <a:effectLst/>
                      </a:endParaRPr>
                    </a:p>
                    <a:p>
                      <a:pPr algn="ctr">
                        <a:lnSpc>
                          <a:spcPct val="115000"/>
                        </a:lnSpc>
                        <a:spcAft>
                          <a:spcPts val="0"/>
                        </a:spcAft>
                      </a:pPr>
                      <a:r>
                        <a:rPr lang="uk-UA" sz="1200" dirty="0">
                          <a:effectLst/>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dirty="0" err="1" smtClean="0">
                          <a:effectLst/>
                        </a:rPr>
                        <a:t>абс</a:t>
                      </a:r>
                      <a:r>
                        <a:rPr lang="uk-UA" sz="1200" dirty="0" smtClean="0">
                          <a:effectLst/>
                        </a:rPr>
                        <a:t>.</a:t>
                      </a:r>
                      <a:endParaRPr lang="uk-UA" sz="1200" dirty="0">
                        <a:effectLst/>
                      </a:endParaRPr>
                    </a:p>
                    <a:p>
                      <a:pPr algn="ctr">
                        <a:lnSpc>
                          <a:spcPct val="115000"/>
                        </a:lnSpc>
                        <a:spcAft>
                          <a:spcPts val="0"/>
                        </a:spcAft>
                      </a:pPr>
                      <a:r>
                        <a:rPr lang="uk-UA" sz="1200" dirty="0" err="1" smtClean="0">
                          <a:effectLst/>
                        </a:rPr>
                        <a:t>усп</a:t>
                      </a:r>
                      <a:r>
                        <a:rPr lang="uk-UA" sz="1200" dirty="0" smtClean="0">
                          <a:effectLst/>
                        </a:rPr>
                        <a:t>.,</a:t>
                      </a:r>
                      <a:endParaRPr lang="uk-UA" sz="1200" dirty="0">
                        <a:effectLst/>
                      </a:endParaRPr>
                    </a:p>
                    <a:p>
                      <a:pPr algn="ctr">
                        <a:lnSpc>
                          <a:spcPct val="115000"/>
                        </a:lnSpc>
                        <a:spcAft>
                          <a:spcPts val="0"/>
                        </a:spcAft>
                      </a:pPr>
                      <a:r>
                        <a:rPr lang="uk-UA" sz="1200" dirty="0">
                          <a:effectLst/>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extLst>
                  <a:ext uri="{0D108BD9-81ED-4DB2-BD59-A6C34878D82A}">
                    <a16:rowId xmlns:a16="http://schemas.microsoft.com/office/drawing/2014/main" xmlns="" val="3424723304"/>
                  </a:ext>
                </a:extLst>
              </a:tr>
              <a:tr h="124963">
                <a:tc>
                  <a:txBody>
                    <a:bodyPr/>
                    <a:lstStyle/>
                    <a:p>
                      <a:pPr algn="ctr">
                        <a:lnSpc>
                          <a:spcPct val="115000"/>
                        </a:lnSpc>
                        <a:spcAft>
                          <a:spcPts val="0"/>
                        </a:spcAft>
                      </a:pPr>
                      <a:r>
                        <a:rPr lang="uk-UA" sz="1200">
                          <a:effectLst/>
                        </a:rPr>
                        <a:t>1</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rowSpan="2">
                  <a:txBody>
                    <a:bodyPr/>
                    <a:lstStyle/>
                    <a:p>
                      <a:pPr algn="ctr">
                        <a:lnSpc>
                          <a:spcPct val="115000"/>
                        </a:lnSpc>
                        <a:spcAft>
                          <a:spcPts val="0"/>
                        </a:spcAft>
                      </a:pPr>
                      <a:r>
                        <a:rPr lang="uk-UA" sz="1200" dirty="0">
                          <a:effectLst/>
                        </a:rPr>
                        <a:t>106. Географія (географія)</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a:effectLst/>
                        </a:rPr>
                        <a:t>Біогеографія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a:effectLst/>
                        </a:rPr>
                        <a:t>301</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12</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33,3</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66,7</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11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 36,3</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100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 +3,0</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solidFill>
                            <a:srgbClr val="FF0000"/>
                          </a:solidFill>
                          <a:effectLst/>
                        </a:rPr>
                        <a:t>+33,3</a:t>
                      </a:r>
                      <a:endParaRPr lang="uk-U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extLst>
                  <a:ext uri="{0D108BD9-81ED-4DB2-BD59-A6C34878D82A}">
                    <a16:rowId xmlns:a16="http://schemas.microsoft.com/office/drawing/2014/main" xmlns="" val="2844942522"/>
                  </a:ext>
                </a:extLst>
              </a:tr>
              <a:tr h="490244">
                <a:tc>
                  <a:txBody>
                    <a:bodyPr/>
                    <a:lstStyle/>
                    <a:p>
                      <a:pPr algn="ctr">
                        <a:lnSpc>
                          <a:spcPct val="115000"/>
                        </a:lnSpc>
                        <a:spcAft>
                          <a:spcPts val="0"/>
                        </a:spcAft>
                      </a:pPr>
                      <a:r>
                        <a:rPr lang="uk-UA" sz="1200">
                          <a:effectLst/>
                        </a:rPr>
                        <a:t>2 </a:t>
                      </a:r>
                    </a:p>
                    <a:p>
                      <a:pPr algn="ctr">
                        <a:lnSpc>
                          <a:spcPct val="115000"/>
                        </a:lnSpc>
                        <a:spcAft>
                          <a:spcPts val="0"/>
                        </a:spcAft>
                      </a:pPr>
                      <a:r>
                        <a:rPr lang="uk-UA" sz="1200">
                          <a:effectLst/>
                        </a:rPr>
                        <a:t>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vMerge="1">
                  <a:txBody>
                    <a:bodyPr/>
                    <a:lstStyle/>
                    <a:p>
                      <a:endParaRPr lang="uk-UA"/>
                    </a:p>
                  </a:txBody>
                  <a:tcPr/>
                </a:tc>
                <a:tc>
                  <a:txBody>
                    <a:bodyPr/>
                    <a:lstStyle/>
                    <a:p>
                      <a:pPr algn="ctr">
                        <a:lnSpc>
                          <a:spcPct val="115000"/>
                        </a:lnSpc>
                        <a:spcAft>
                          <a:spcPts val="0"/>
                        </a:spcAft>
                      </a:pPr>
                      <a:r>
                        <a:rPr lang="uk-UA" sz="1200">
                          <a:effectLst/>
                        </a:rPr>
                        <a:t>Фізична географія материків і океанів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a:effectLst/>
                        </a:rPr>
                        <a:t>301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12</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50,0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75,0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11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54,5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81,8</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+5,4</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+6,8</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extLst>
                  <a:ext uri="{0D108BD9-81ED-4DB2-BD59-A6C34878D82A}">
                    <a16:rowId xmlns:a16="http://schemas.microsoft.com/office/drawing/2014/main" xmlns="" val="3630530520"/>
                  </a:ext>
                </a:extLst>
              </a:tr>
              <a:tr h="367684">
                <a:tc>
                  <a:txBody>
                    <a:bodyPr/>
                    <a:lstStyle/>
                    <a:p>
                      <a:pPr algn="ctr">
                        <a:lnSpc>
                          <a:spcPct val="115000"/>
                        </a:lnSpc>
                        <a:spcAft>
                          <a:spcPts val="0"/>
                        </a:spcAft>
                      </a:pPr>
                      <a:r>
                        <a:rPr lang="uk-UA" sz="1200">
                          <a:effectLst/>
                        </a:rPr>
                        <a:t>3</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rowSpan="2">
                  <a:txBody>
                    <a:bodyPr/>
                    <a:lstStyle/>
                    <a:p>
                      <a:pPr algn="ctr">
                        <a:lnSpc>
                          <a:spcPct val="115000"/>
                        </a:lnSpc>
                        <a:spcAft>
                          <a:spcPts val="0"/>
                        </a:spcAft>
                      </a:pPr>
                      <a:r>
                        <a:rPr lang="uk-UA" sz="1200" dirty="0">
                          <a:effectLst/>
                        </a:rPr>
                        <a:t>106. Географія (регіональний розвиток і просторове планування)</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dirty="0">
                          <a:effectLst/>
                        </a:rPr>
                        <a:t>Ландшафтознавство- </a:t>
                      </a:r>
                    </a:p>
                    <a:p>
                      <a:pPr algn="ctr">
                        <a:lnSpc>
                          <a:spcPct val="115000"/>
                        </a:lnSpc>
                        <a:spcAft>
                          <a:spcPts val="0"/>
                        </a:spcAft>
                      </a:pPr>
                      <a:r>
                        <a:rPr lang="uk-UA" sz="1200" dirty="0">
                          <a:effectLst/>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a:effectLst/>
                        </a:rPr>
                        <a:t>302</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30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26,7</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80,0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25</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24,0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96,0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-2,7</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+16,0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extLst>
                  <a:ext uri="{0D108BD9-81ED-4DB2-BD59-A6C34878D82A}">
                    <a16:rowId xmlns:a16="http://schemas.microsoft.com/office/drawing/2014/main" xmlns="" val="2088237348"/>
                  </a:ext>
                </a:extLst>
              </a:tr>
              <a:tr h="245122">
                <a:tc>
                  <a:txBody>
                    <a:bodyPr/>
                    <a:lstStyle/>
                    <a:p>
                      <a:pPr algn="ctr">
                        <a:lnSpc>
                          <a:spcPct val="115000"/>
                        </a:lnSpc>
                        <a:spcAft>
                          <a:spcPts val="0"/>
                        </a:spcAft>
                      </a:pPr>
                      <a:r>
                        <a:rPr lang="uk-UA" sz="1200">
                          <a:effectLst/>
                        </a:rPr>
                        <a:t>4</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vMerge="1">
                  <a:txBody>
                    <a:bodyPr/>
                    <a:lstStyle/>
                    <a:p>
                      <a:endParaRPr lang="uk-UA"/>
                    </a:p>
                  </a:txBody>
                  <a:tcPr/>
                </a:tc>
                <a:tc>
                  <a:txBody>
                    <a:bodyPr/>
                    <a:lstStyle/>
                    <a:p>
                      <a:pPr algn="ctr">
                        <a:lnSpc>
                          <a:spcPct val="115000"/>
                        </a:lnSpc>
                        <a:spcAft>
                          <a:spcPts val="0"/>
                        </a:spcAft>
                      </a:pPr>
                      <a:r>
                        <a:rPr lang="uk-UA" sz="1200" dirty="0">
                          <a:effectLst/>
                        </a:rPr>
                        <a:t>Вступ до </a:t>
                      </a:r>
                      <a:r>
                        <a:rPr lang="uk-UA" sz="1200" dirty="0" err="1">
                          <a:effectLst/>
                        </a:rPr>
                        <a:t>регіоналістики</a:t>
                      </a:r>
                      <a:r>
                        <a:rPr lang="uk-UA" sz="1200" dirty="0">
                          <a:effectLst/>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dirty="0">
                          <a:effectLst/>
                        </a:rPr>
                        <a:t>202</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23</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43,5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91,3</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17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64,7</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82,4</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solidFill>
                            <a:srgbClr val="FF0000"/>
                          </a:solidFill>
                          <a:effectLst/>
                        </a:rPr>
                        <a:t>+21,2</a:t>
                      </a:r>
                      <a:endParaRPr lang="uk-U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-8,9</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extLst>
                  <a:ext uri="{0D108BD9-81ED-4DB2-BD59-A6C34878D82A}">
                    <a16:rowId xmlns:a16="http://schemas.microsoft.com/office/drawing/2014/main" xmlns="" val="3231045225"/>
                  </a:ext>
                </a:extLst>
              </a:tr>
              <a:tr h="490244">
                <a:tc>
                  <a:txBody>
                    <a:bodyPr/>
                    <a:lstStyle/>
                    <a:p>
                      <a:pPr algn="ctr">
                        <a:lnSpc>
                          <a:spcPct val="115000"/>
                        </a:lnSpc>
                        <a:spcAft>
                          <a:spcPts val="0"/>
                        </a:spcAft>
                      </a:pPr>
                      <a:r>
                        <a:rPr lang="uk-UA" sz="1200">
                          <a:effectLst/>
                        </a:rPr>
                        <a:t> 5</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a:effectLst/>
                        </a:rPr>
                        <a:t>103. Науки про Землю (гідрометеорологія)</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dirty="0">
                          <a:effectLst/>
                        </a:rPr>
                        <a:t>Історія розвитку Землі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dirty="0">
                          <a:effectLst/>
                        </a:rPr>
                        <a:t>207</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21</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14,3</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33,3</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16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 18,8</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100</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 +4,5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solidFill>
                            <a:srgbClr val="FF0000"/>
                          </a:solidFill>
                          <a:effectLst/>
                        </a:rPr>
                        <a:t>-66,7</a:t>
                      </a:r>
                      <a:endParaRPr lang="uk-U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extLst>
                  <a:ext uri="{0D108BD9-81ED-4DB2-BD59-A6C34878D82A}">
                    <a16:rowId xmlns:a16="http://schemas.microsoft.com/office/drawing/2014/main" xmlns="" val="874319861"/>
                  </a:ext>
                </a:extLst>
              </a:tr>
              <a:tr h="490244">
                <a:tc>
                  <a:txBody>
                    <a:bodyPr/>
                    <a:lstStyle/>
                    <a:p>
                      <a:pPr algn="ctr">
                        <a:lnSpc>
                          <a:spcPct val="115000"/>
                        </a:lnSpc>
                        <a:spcAft>
                          <a:spcPts val="0"/>
                        </a:spcAft>
                      </a:pPr>
                      <a:r>
                        <a:rPr lang="uk-UA" sz="1200" dirty="0" smtClean="0">
                          <a:effectLst/>
                          <a:latin typeface="+mn-lt"/>
                          <a:ea typeface="+mn-ea"/>
                          <a:cs typeface="+mn-cs"/>
                        </a:rPr>
                        <a:t>6</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rowSpan="2">
                  <a:txBody>
                    <a:bodyPr/>
                    <a:lstStyle/>
                    <a:p>
                      <a:pPr algn="ctr">
                        <a:lnSpc>
                          <a:spcPct val="115000"/>
                        </a:lnSpc>
                        <a:spcAft>
                          <a:spcPts val="0"/>
                        </a:spcAft>
                      </a:pPr>
                      <a:r>
                        <a:rPr lang="uk-UA" sz="1200">
                          <a:effectLst/>
                        </a:rPr>
                        <a:t>242. Туризм (міжнародний туризм)</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a:effectLst/>
                        </a:rPr>
                        <a:t>Інформаційні системи і технології у туризмі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a:effectLst/>
                        </a:rPr>
                        <a:t>310</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26</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50,0</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76,9</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22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54,5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81,8</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+4,5</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 </a:t>
                      </a:r>
                    </a:p>
                    <a:p>
                      <a:pPr algn="ctr">
                        <a:lnSpc>
                          <a:spcPct val="115000"/>
                        </a:lnSpc>
                        <a:spcAft>
                          <a:spcPts val="0"/>
                        </a:spcAft>
                      </a:pPr>
                      <a:r>
                        <a:rPr lang="uk-UA" sz="1600" dirty="0">
                          <a:effectLst/>
                        </a:rPr>
                        <a:t>+4,9</a:t>
                      </a:r>
                    </a:p>
                    <a:p>
                      <a:pPr algn="ctr">
                        <a:lnSpc>
                          <a:spcPct val="115000"/>
                        </a:lnSpc>
                        <a:spcAft>
                          <a:spcPts val="0"/>
                        </a:spcAft>
                      </a:pPr>
                      <a:r>
                        <a:rPr lang="uk-UA" sz="1600" dirty="0">
                          <a:effectLst/>
                        </a:rPr>
                        <a:t> </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extLst>
                  <a:ext uri="{0D108BD9-81ED-4DB2-BD59-A6C34878D82A}">
                    <a16:rowId xmlns:a16="http://schemas.microsoft.com/office/drawing/2014/main" xmlns="" val="2750803743"/>
                  </a:ext>
                </a:extLst>
              </a:tr>
              <a:tr h="490244">
                <a:tc>
                  <a:txBody>
                    <a:bodyPr/>
                    <a:lstStyle/>
                    <a:p>
                      <a:pPr algn="ctr">
                        <a:lnSpc>
                          <a:spcPct val="115000"/>
                        </a:lnSpc>
                        <a:spcAft>
                          <a:spcPts val="0"/>
                        </a:spcAft>
                      </a:pPr>
                      <a:r>
                        <a:rPr lang="uk-UA" sz="1200" dirty="0" smtClean="0">
                          <a:effectLst/>
                          <a:latin typeface="+mn-lt"/>
                          <a:ea typeface="+mn-ea"/>
                          <a:cs typeface="+mn-cs"/>
                        </a:rPr>
                        <a:t>7</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vMerge="1">
                  <a:txBody>
                    <a:bodyPr/>
                    <a:lstStyle/>
                    <a:p>
                      <a:endParaRPr lang="uk-UA"/>
                    </a:p>
                  </a:txBody>
                  <a:tcPr/>
                </a:tc>
                <a:tc>
                  <a:txBody>
                    <a:bodyPr/>
                    <a:lstStyle/>
                    <a:p>
                      <a:pPr algn="ctr">
                        <a:lnSpc>
                          <a:spcPct val="115000"/>
                        </a:lnSpc>
                        <a:spcAft>
                          <a:spcPts val="0"/>
                        </a:spcAft>
                      </a:pPr>
                      <a:r>
                        <a:rPr lang="uk-UA" sz="1200">
                          <a:effectLst/>
                        </a:rPr>
                        <a:t>Технологія туристичної діяльності</a:t>
                      </a:r>
                    </a:p>
                    <a:p>
                      <a:pPr algn="ctr">
                        <a:lnSpc>
                          <a:spcPct val="115000"/>
                        </a:lnSpc>
                        <a:spcAft>
                          <a:spcPts val="0"/>
                        </a:spcAft>
                      </a:pPr>
                      <a:r>
                        <a:rPr lang="uk-UA" sz="1200">
                          <a:effectLst/>
                        </a:rPr>
                        <a:t>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a:effectLst/>
                        </a:rPr>
                        <a:t>210</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28</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46,4</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 71,4</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23</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39,1</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100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-7,3</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+28,6</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extLst>
                  <a:ext uri="{0D108BD9-81ED-4DB2-BD59-A6C34878D82A}">
                    <a16:rowId xmlns:a16="http://schemas.microsoft.com/office/drawing/2014/main" xmlns="" val="1697715483"/>
                  </a:ext>
                </a:extLst>
              </a:tr>
            </a:tbl>
          </a:graphicData>
        </a:graphic>
      </p:graphicFrame>
    </p:spTree>
    <p:extLst>
      <p:ext uri="{BB962C8B-B14F-4D97-AF65-F5344CB8AC3E}">
        <p14:creationId xmlns:p14="http://schemas.microsoft.com/office/powerpoint/2010/main" val="403715987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67544" y="29760"/>
            <a:ext cx="7941568" cy="1166992"/>
          </a:xfrm>
        </p:spPr>
        <p:txBody>
          <a:bodyPr>
            <a:normAutofit fontScale="90000"/>
          </a:bodyPr>
          <a:lstStyle/>
          <a:p>
            <a:pPr algn="ctr"/>
            <a:r>
              <a:rPr lang="uk-UA" sz="2400" b="1" dirty="0">
                <a:solidFill>
                  <a:srgbClr val="002060"/>
                </a:solidFill>
                <a:latin typeface="Times New Roman"/>
                <a:ea typeface="Times New Roman"/>
              </a:rPr>
              <a:t>Зведена відомість порівняльного аналізу результатів навчальних досягнень студентів за підсумками сесії  </a:t>
            </a:r>
            <a:br>
              <a:rPr lang="uk-UA" sz="2400" b="1" dirty="0">
                <a:solidFill>
                  <a:srgbClr val="002060"/>
                </a:solidFill>
                <a:latin typeface="Times New Roman"/>
                <a:ea typeface="Times New Roman"/>
              </a:rPr>
            </a:br>
            <a:r>
              <a:rPr lang="uk-UA" sz="2400" b="1" dirty="0">
                <a:solidFill>
                  <a:srgbClr val="002060"/>
                </a:solidFill>
                <a:latin typeface="Times New Roman"/>
                <a:ea typeface="Times New Roman"/>
              </a:rPr>
              <a:t>та ректорського зрізу </a:t>
            </a:r>
            <a:endParaRPr lang="ru-RU" sz="2400" dirty="0">
              <a:solidFill>
                <a:srgbClr val="002060"/>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740597881"/>
              </p:ext>
            </p:extLst>
          </p:nvPr>
        </p:nvGraphicFramePr>
        <p:xfrm>
          <a:off x="251520" y="1628800"/>
          <a:ext cx="8784974" cy="4486656"/>
        </p:xfrm>
        <a:graphic>
          <a:graphicData uri="http://schemas.openxmlformats.org/drawingml/2006/table">
            <a:tbl>
              <a:tblPr firstRow="1" firstCol="1" bandRow="1" bandCol="1">
                <a:tableStyleId>{5C22544A-7EE6-4342-B048-85BDC9FD1C3A}</a:tableStyleId>
              </a:tblPr>
              <a:tblGrid>
                <a:gridCol w="504056">
                  <a:extLst>
                    <a:ext uri="{9D8B030D-6E8A-4147-A177-3AD203B41FA5}">
                      <a16:colId xmlns:a16="http://schemas.microsoft.com/office/drawing/2014/main" xmlns="" val="4071549838"/>
                    </a:ext>
                  </a:extLst>
                </a:gridCol>
                <a:gridCol w="1308156">
                  <a:extLst>
                    <a:ext uri="{9D8B030D-6E8A-4147-A177-3AD203B41FA5}">
                      <a16:colId xmlns:a16="http://schemas.microsoft.com/office/drawing/2014/main" xmlns="" val="942826339"/>
                    </a:ext>
                  </a:extLst>
                </a:gridCol>
                <a:gridCol w="1167382">
                  <a:extLst>
                    <a:ext uri="{9D8B030D-6E8A-4147-A177-3AD203B41FA5}">
                      <a16:colId xmlns:a16="http://schemas.microsoft.com/office/drawing/2014/main" xmlns="" val="3214716806"/>
                    </a:ext>
                  </a:extLst>
                </a:gridCol>
                <a:gridCol w="473831">
                  <a:extLst>
                    <a:ext uri="{9D8B030D-6E8A-4147-A177-3AD203B41FA5}">
                      <a16:colId xmlns:a16="http://schemas.microsoft.com/office/drawing/2014/main" xmlns="" val="200997744"/>
                    </a:ext>
                  </a:extLst>
                </a:gridCol>
                <a:gridCol w="661070">
                  <a:extLst>
                    <a:ext uri="{9D8B030D-6E8A-4147-A177-3AD203B41FA5}">
                      <a16:colId xmlns:a16="http://schemas.microsoft.com/office/drawing/2014/main" xmlns="" val="1670943945"/>
                    </a:ext>
                  </a:extLst>
                </a:gridCol>
                <a:gridCol w="744658">
                  <a:extLst>
                    <a:ext uri="{9D8B030D-6E8A-4147-A177-3AD203B41FA5}">
                      <a16:colId xmlns:a16="http://schemas.microsoft.com/office/drawing/2014/main" xmlns="" val="1844437041"/>
                    </a:ext>
                  </a:extLst>
                </a:gridCol>
                <a:gridCol w="744658">
                  <a:extLst>
                    <a:ext uri="{9D8B030D-6E8A-4147-A177-3AD203B41FA5}">
                      <a16:colId xmlns:a16="http://schemas.microsoft.com/office/drawing/2014/main" xmlns="" val="1809184181"/>
                    </a:ext>
                  </a:extLst>
                </a:gridCol>
                <a:gridCol w="473831">
                  <a:extLst>
                    <a:ext uri="{9D8B030D-6E8A-4147-A177-3AD203B41FA5}">
                      <a16:colId xmlns:a16="http://schemas.microsoft.com/office/drawing/2014/main" xmlns="" val="3329908019"/>
                    </a:ext>
                  </a:extLst>
                </a:gridCol>
                <a:gridCol w="676833">
                  <a:extLst>
                    <a:ext uri="{9D8B030D-6E8A-4147-A177-3AD203B41FA5}">
                      <a16:colId xmlns:a16="http://schemas.microsoft.com/office/drawing/2014/main" xmlns="" val="164890845"/>
                    </a:ext>
                  </a:extLst>
                </a:gridCol>
                <a:gridCol w="676833">
                  <a:extLst>
                    <a:ext uri="{9D8B030D-6E8A-4147-A177-3AD203B41FA5}">
                      <a16:colId xmlns:a16="http://schemas.microsoft.com/office/drawing/2014/main" xmlns="" val="4281090416"/>
                    </a:ext>
                  </a:extLst>
                </a:gridCol>
                <a:gridCol w="676833">
                  <a:extLst>
                    <a:ext uri="{9D8B030D-6E8A-4147-A177-3AD203B41FA5}">
                      <a16:colId xmlns:a16="http://schemas.microsoft.com/office/drawing/2014/main" xmlns="" val="1071055893"/>
                    </a:ext>
                  </a:extLst>
                </a:gridCol>
                <a:gridCol w="676833">
                  <a:extLst>
                    <a:ext uri="{9D8B030D-6E8A-4147-A177-3AD203B41FA5}">
                      <a16:colId xmlns:a16="http://schemas.microsoft.com/office/drawing/2014/main" xmlns="" val="456575816"/>
                    </a:ext>
                  </a:extLst>
                </a:gridCol>
              </a:tblGrid>
              <a:tr h="249924">
                <a:tc rowSpan="2">
                  <a:txBody>
                    <a:bodyPr/>
                    <a:lstStyle/>
                    <a:p>
                      <a:pPr algn="ctr">
                        <a:lnSpc>
                          <a:spcPct val="115000"/>
                        </a:lnSpc>
                        <a:spcAft>
                          <a:spcPts val="0"/>
                        </a:spcAft>
                      </a:pPr>
                      <a:r>
                        <a:rPr lang="uk-UA" sz="1200" dirty="0">
                          <a:effectLst/>
                        </a:rPr>
                        <a:t>№</a:t>
                      </a:r>
                    </a:p>
                    <a:p>
                      <a:pPr algn="ctr">
                        <a:lnSpc>
                          <a:spcPct val="115000"/>
                        </a:lnSpc>
                        <a:spcAft>
                          <a:spcPts val="0"/>
                        </a:spcAft>
                      </a:pPr>
                      <a:r>
                        <a:rPr lang="uk-UA" sz="1200" dirty="0">
                          <a:effectLst/>
                        </a:rPr>
                        <a:t>п/п</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rowSpan="2">
                  <a:txBody>
                    <a:bodyPr/>
                    <a:lstStyle/>
                    <a:p>
                      <a:pPr algn="ctr">
                        <a:lnSpc>
                          <a:spcPct val="115000"/>
                        </a:lnSpc>
                        <a:spcAft>
                          <a:spcPts val="0"/>
                        </a:spcAft>
                      </a:pPr>
                      <a:r>
                        <a:rPr lang="uk-UA" sz="1200" dirty="0">
                          <a:effectLst/>
                        </a:rPr>
                        <a:t>Спеціальність/ ОПП</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rowSpan="2">
                  <a:txBody>
                    <a:bodyPr/>
                    <a:lstStyle/>
                    <a:p>
                      <a:pPr algn="ctr">
                        <a:lnSpc>
                          <a:spcPct val="115000"/>
                        </a:lnSpc>
                        <a:spcAft>
                          <a:spcPts val="0"/>
                        </a:spcAft>
                      </a:pPr>
                      <a:r>
                        <a:rPr lang="uk-UA" sz="1200" dirty="0">
                          <a:effectLst/>
                        </a:rPr>
                        <a:t>Назва дисципліни</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rowSpan="2">
                  <a:txBody>
                    <a:bodyPr/>
                    <a:lstStyle/>
                    <a:p>
                      <a:pPr algn="ctr">
                        <a:lnSpc>
                          <a:spcPct val="115000"/>
                        </a:lnSpc>
                        <a:spcAft>
                          <a:spcPts val="0"/>
                        </a:spcAft>
                      </a:pPr>
                      <a:r>
                        <a:rPr lang="uk-UA" sz="1200" dirty="0">
                          <a:effectLst/>
                        </a:rPr>
                        <a:t>№ </a:t>
                      </a:r>
                    </a:p>
                    <a:p>
                      <a:pPr algn="ctr">
                        <a:lnSpc>
                          <a:spcPct val="115000"/>
                        </a:lnSpc>
                        <a:spcAft>
                          <a:spcPts val="0"/>
                        </a:spcAft>
                      </a:pPr>
                      <a:r>
                        <a:rPr lang="uk-UA" sz="1200" dirty="0" smtClean="0">
                          <a:effectLst/>
                        </a:rPr>
                        <a:t>гр.</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gridSpan="3">
                  <a:txBody>
                    <a:bodyPr/>
                    <a:lstStyle/>
                    <a:p>
                      <a:pPr algn="ctr">
                        <a:lnSpc>
                          <a:spcPct val="115000"/>
                        </a:lnSpc>
                        <a:spcAft>
                          <a:spcPts val="0"/>
                        </a:spcAft>
                      </a:pPr>
                      <a:r>
                        <a:rPr lang="uk-UA" sz="1200" dirty="0">
                          <a:effectLst/>
                        </a:rPr>
                        <a:t>Результати літньої </a:t>
                      </a:r>
                    </a:p>
                    <a:p>
                      <a:pPr algn="ctr">
                        <a:lnSpc>
                          <a:spcPct val="115000"/>
                        </a:lnSpc>
                        <a:spcAft>
                          <a:spcPts val="0"/>
                        </a:spcAft>
                      </a:pPr>
                      <a:r>
                        <a:rPr lang="uk-UA" sz="1200" dirty="0">
                          <a:effectLst/>
                        </a:rPr>
                        <a:t>екзаменаційної сесії:</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hMerge="1">
                  <a:txBody>
                    <a:bodyPr/>
                    <a:lstStyle/>
                    <a:p>
                      <a:endParaRPr lang="uk-UA"/>
                    </a:p>
                  </a:txBody>
                  <a:tcPr/>
                </a:tc>
                <a:tc hMerge="1">
                  <a:txBody>
                    <a:bodyPr/>
                    <a:lstStyle/>
                    <a:p>
                      <a:endParaRPr lang="uk-UA"/>
                    </a:p>
                  </a:txBody>
                  <a:tcPr/>
                </a:tc>
                <a:tc gridSpan="3">
                  <a:txBody>
                    <a:bodyPr/>
                    <a:lstStyle/>
                    <a:p>
                      <a:pPr algn="ctr">
                        <a:lnSpc>
                          <a:spcPct val="115000"/>
                        </a:lnSpc>
                        <a:spcAft>
                          <a:spcPts val="0"/>
                        </a:spcAft>
                      </a:pPr>
                      <a:r>
                        <a:rPr lang="uk-UA" sz="1200" dirty="0">
                          <a:effectLst/>
                        </a:rPr>
                        <a:t>Результати ККР:</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hMerge="1">
                  <a:txBody>
                    <a:bodyPr/>
                    <a:lstStyle/>
                    <a:p>
                      <a:endParaRPr lang="uk-UA"/>
                    </a:p>
                  </a:txBody>
                  <a:tcPr/>
                </a:tc>
                <a:tc hMerge="1">
                  <a:txBody>
                    <a:bodyPr/>
                    <a:lstStyle/>
                    <a:p>
                      <a:endParaRPr lang="uk-UA"/>
                    </a:p>
                  </a:txBody>
                  <a:tcPr/>
                </a:tc>
                <a:tc gridSpan="2">
                  <a:txBody>
                    <a:bodyPr/>
                    <a:lstStyle/>
                    <a:p>
                      <a:pPr algn="ctr">
                        <a:lnSpc>
                          <a:spcPct val="115000"/>
                        </a:lnSpc>
                        <a:spcAft>
                          <a:spcPts val="0"/>
                        </a:spcAft>
                      </a:pPr>
                      <a:r>
                        <a:rPr lang="uk-UA" sz="1200">
                          <a:effectLst/>
                        </a:rPr>
                        <a:t>Різниця:</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hMerge="1">
                  <a:txBody>
                    <a:bodyPr/>
                    <a:lstStyle/>
                    <a:p>
                      <a:endParaRPr lang="uk-UA"/>
                    </a:p>
                  </a:txBody>
                  <a:tcPr/>
                </a:tc>
                <a:extLst>
                  <a:ext uri="{0D108BD9-81ED-4DB2-BD59-A6C34878D82A}">
                    <a16:rowId xmlns:a16="http://schemas.microsoft.com/office/drawing/2014/main" xmlns="" val="1100088314"/>
                  </a:ext>
                </a:extLst>
              </a:tr>
              <a:tr h="612806">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tc>
                  <a:txBody>
                    <a:bodyPr/>
                    <a:lstStyle/>
                    <a:p>
                      <a:pPr algn="ctr">
                        <a:lnSpc>
                          <a:spcPct val="115000"/>
                        </a:lnSpc>
                        <a:spcAft>
                          <a:spcPts val="0"/>
                        </a:spcAft>
                      </a:pPr>
                      <a:r>
                        <a:rPr lang="uk-UA" sz="1200" dirty="0">
                          <a:effectLst/>
                        </a:rPr>
                        <a:t>к-сть </a:t>
                      </a:r>
                      <a:r>
                        <a:rPr lang="uk-UA" sz="1200" dirty="0" err="1" smtClean="0">
                          <a:effectLst/>
                        </a:rPr>
                        <a:t>студ</a:t>
                      </a:r>
                      <a:r>
                        <a:rPr lang="uk-UA" sz="1200" dirty="0" smtClean="0">
                          <a:effectLst/>
                        </a:rPr>
                        <a:t>.</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dirty="0" smtClean="0">
                          <a:effectLst/>
                        </a:rPr>
                        <a:t>якість,</a:t>
                      </a:r>
                      <a:endParaRPr lang="uk-UA" sz="1200" dirty="0">
                        <a:effectLst/>
                      </a:endParaRPr>
                    </a:p>
                    <a:p>
                      <a:pPr algn="ctr">
                        <a:lnSpc>
                          <a:spcPct val="115000"/>
                        </a:lnSpc>
                        <a:spcAft>
                          <a:spcPts val="0"/>
                        </a:spcAft>
                      </a:pPr>
                      <a:r>
                        <a:rPr lang="uk-UA" sz="1200" dirty="0">
                          <a:effectLst/>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dirty="0" err="1" smtClean="0">
                          <a:effectLst/>
                        </a:rPr>
                        <a:t>абс</a:t>
                      </a:r>
                      <a:r>
                        <a:rPr lang="uk-UA" sz="1200" dirty="0" smtClean="0">
                          <a:effectLst/>
                        </a:rPr>
                        <a:t>.</a:t>
                      </a:r>
                      <a:endParaRPr lang="uk-UA" sz="1200" dirty="0">
                        <a:effectLst/>
                      </a:endParaRPr>
                    </a:p>
                    <a:p>
                      <a:pPr algn="ctr">
                        <a:lnSpc>
                          <a:spcPct val="115000"/>
                        </a:lnSpc>
                        <a:spcAft>
                          <a:spcPts val="0"/>
                        </a:spcAft>
                      </a:pPr>
                      <a:r>
                        <a:rPr lang="uk-UA" sz="1200" dirty="0" err="1" smtClean="0">
                          <a:effectLst/>
                        </a:rPr>
                        <a:t>усп</a:t>
                      </a:r>
                      <a:r>
                        <a:rPr lang="uk-UA" sz="1200" dirty="0" smtClean="0">
                          <a:effectLst/>
                        </a:rPr>
                        <a:t>.,</a:t>
                      </a:r>
                      <a:endParaRPr lang="uk-UA" sz="1200" dirty="0">
                        <a:effectLst/>
                      </a:endParaRPr>
                    </a:p>
                    <a:p>
                      <a:pPr algn="ctr">
                        <a:lnSpc>
                          <a:spcPct val="115000"/>
                        </a:lnSpc>
                        <a:spcAft>
                          <a:spcPts val="0"/>
                        </a:spcAft>
                      </a:pPr>
                      <a:r>
                        <a:rPr lang="uk-UA" sz="1200" dirty="0">
                          <a:effectLst/>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dirty="0" err="1">
                          <a:effectLst/>
                        </a:rPr>
                        <a:t>вик</a:t>
                      </a:r>
                      <a:r>
                        <a:rPr lang="uk-UA" sz="1200" dirty="0">
                          <a:effectLst/>
                        </a:rPr>
                        <a:t>.</a:t>
                      </a:r>
                    </a:p>
                    <a:p>
                      <a:pPr algn="ctr">
                        <a:lnSpc>
                          <a:spcPct val="115000"/>
                        </a:lnSpc>
                        <a:spcAft>
                          <a:spcPts val="0"/>
                        </a:spcAft>
                      </a:pPr>
                      <a:r>
                        <a:rPr lang="uk-UA" sz="1200" dirty="0">
                          <a:effectLst/>
                        </a:rPr>
                        <a:t>ККР,</a:t>
                      </a:r>
                    </a:p>
                    <a:p>
                      <a:pPr algn="ctr">
                        <a:lnSpc>
                          <a:spcPct val="115000"/>
                        </a:lnSpc>
                        <a:spcAft>
                          <a:spcPts val="0"/>
                        </a:spcAft>
                      </a:pPr>
                      <a:r>
                        <a:rPr lang="uk-UA" sz="1200" dirty="0">
                          <a:effectLst/>
                        </a:rPr>
                        <a:t>к-сть</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dirty="0" smtClean="0">
                          <a:effectLst/>
                        </a:rPr>
                        <a:t>якість,</a:t>
                      </a:r>
                      <a:endParaRPr lang="uk-UA" sz="1200" dirty="0">
                        <a:effectLst/>
                      </a:endParaRPr>
                    </a:p>
                    <a:p>
                      <a:pPr algn="ctr">
                        <a:lnSpc>
                          <a:spcPct val="115000"/>
                        </a:lnSpc>
                        <a:spcAft>
                          <a:spcPts val="0"/>
                        </a:spcAft>
                      </a:pPr>
                      <a:r>
                        <a:rPr lang="uk-UA" sz="1200" dirty="0">
                          <a:effectLst/>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dirty="0" err="1" smtClean="0">
                          <a:effectLst/>
                        </a:rPr>
                        <a:t>абс</a:t>
                      </a:r>
                      <a:r>
                        <a:rPr lang="uk-UA" sz="1200" dirty="0" smtClean="0">
                          <a:effectLst/>
                        </a:rPr>
                        <a:t>.</a:t>
                      </a:r>
                      <a:endParaRPr lang="uk-UA" sz="1200" dirty="0">
                        <a:effectLst/>
                      </a:endParaRPr>
                    </a:p>
                    <a:p>
                      <a:pPr algn="ctr">
                        <a:lnSpc>
                          <a:spcPct val="115000"/>
                        </a:lnSpc>
                        <a:spcAft>
                          <a:spcPts val="0"/>
                        </a:spcAft>
                      </a:pPr>
                      <a:r>
                        <a:rPr lang="uk-UA" sz="1200" dirty="0" err="1" smtClean="0">
                          <a:effectLst/>
                        </a:rPr>
                        <a:t>усп</a:t>
                      </a:r>
                      <a:r>
                        <a:rPr lang="uk-UA" sz="1200" dirty="0" smtClean="0">
                          <a:effectLst/>
                        </a:rPr>
                        <a:t>.,</a:t>
                      </a:r>
                      <a:endParaRPr lang="uk-UA" sz="1200" dirty="0">
                        <a:effectLst/>
                      </a:endParaRPr>
                    </a:p>
                    <a:p>
                      <a:pPr algn="ctr">
                        <a:lnSpc>
                          <a:spcPct val="115000"/>
                        </a:lnSpc>
                        <a:spcAft>
                          <a:spcPts val="0"/>
                        </a:spcAft>
                      </a:pPr>
                      <a:r>
                        <a:rPr lang="uk-UA" sz="1200" dirty="0">
                          <a:effectLst/>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dirty="0" smtClean="0">
                          <a:effectLst/>
                        </a:rPr>
                        <a:t>якість,</a:t>
                      </a:r>
                      <a:endParaRPr lang="uk-UA" sz="1200" dirty="0">
                        <a:effectLst/>
                      </a:endParaRPr>
                    </a:p>
                    <a:p>
                      <a:pPr algn="ctr">
                        <a:lnSpc>
                          <a:spcPct val="115000"/>
                        </a:lnSpc>
                        <a:spcAft>
                          <a:spcPts val="0"/>
                        </a:spcAft>
                      </a:pPr>
                      <a:r>
                        <a:rPr lang="uk-UA" sz="1200" dirty="0">
                          <a:effectLst/>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dirty="0" err="1" smtClean="0">
                          <a:effectLst/>
                        </a:rPr>
                        <a:t>абс</a:t>
                      </a:r>
                      <a:r>
                        <a:rPr lang="uk-UA" sz="1200" dirty="0" smtClean="0">
                          <a:effectLst/>
                        </a:rPr>
                        <a:t>.</a:t>
                      </a:r>
                      <a:endParaRPr lang="uk-UA" sz="1200" dirty="0">
                        <a:effectLst/>
                      </a:endParaRPr>
                    </a:p>
                    <a:p>
                      <a:pPr algn="ctr">
                        <a:lnSpc>
                          <a:spcPct val="115000"/>
                        </a:lnSpc>
                        <a:spcAft>
                          <a:spcPts val="0"/>
                        </a:spcAft>
                      </a:pPr>
                      <a:r>
                        <a:rPr lang="uk-UA" sz="1200" dirty="0" err="1" smtClean="0">
                          <a:effectLst/>
                        </a:rPr>
                        <a:t>усп</a:t>
                      </a:r>
                      <a:r>
                        <a:rPr lang="uk-UA" sz="1200" dirty="0" smtClean="0">
                          <a:effectLst/>
                        </a:rPr>
                        <a:t>.,</a:t>
                      </a:r>
                      <a:endParaRPr lang="uk-UA" sz="1200" dirty="0">
                        <a:effectLst/>
                      </a:endParaRPr>
                    </a:p>
                    <a:p>
                      <a:pPr algn="ctr">
                        <a:lnSpc>
                          <a:spcPct val="115000"/>
                        </a:lnSpc>
                        <a:spcAft>
                          <a:spcPts val="0"/>
                        </a:spcAft>
                      </a:pPr>
                      <a:r>
                        <a:rPr lang="uk-UA" sz="1200" dirty="0">
                          <a:effectLst/>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extLst>
                  <a:ext uri="{0D108BD9-81ED-4DB2-BD59-A6C34878D82A}">
                    <a16:rowId xmlns:a16="http://schemas.microsoft.com/office/drawing/2014/main" xmlns="" val="3424723304"/>
                  </a:ext>
                </a:extLst>
              </a:tr>
              <a:tr h="387444">
                <a:tc>
                  <a:txBody>
                    <a:bodyPr/>
                    <a:lstStyle/>
                    <a:p>
                      <a:pPr algn="ctr">
                        <a:lnSpc>
                          <a:spcPct val="115000"/>
                        </a:lnSpc>
                        <a:spcAft>
                          <a:spcPts val="0"/>
                        </a:spcAft>
                      </a:pPr>
                      <a:r>
                        <a:rPr lang="uk-UA" sz="1200" dirty="0" smtClean="0">
                          <a:effectLst/>
                          <a:latin typeface="+mn-lt"/>
                          <a:ea typeface="+mn-ea"/>
                          <a:cs typeface="+mn-cs"/>
                        </a:rPr>
                        <a:t>8</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rowSpan="2">
                  <a:txBody>
                    <a:bodyPr/>
                    <a:lstStyle/>
                    <a:p>
                      <a:pPr algn="ctr">
                        <a:lnSpc>
                          <a:spcPct val="115000"/>
                        </a:lnSpc>
                        <a:spcAft>
                          <a:spcPts val="0"/>
                        </a:spcAft>
                      </a:pPr>
                      <a:r>
                        <a:rPr lang="uk-UA" sz="1200">
                          <a:effectLst/>
                        </a:rPr>
                        <a:t>242. Туризм (готельно-ресторанний сервіс та туроперейтинг)</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a:effectLst/>
                        </a:rPr>
                        <a:t>Планування, дизайн і</a:t>
                      </a:r>
                    </a:p>
                    <a:p>
                      <a:pPr algn="ctr">
                        <a:lnSpc>
                          <a:spcPct val="115000"/>
                        </a:lnSpc>
                        <a:spcAft>
                          <a:spcPts val="0"/>
                        </a:spcAft>
                      </a:pPr>
                      <a:r>
                        <a:rPr lang="uk-UA" sz="1200">
                          <a:effectLst/>
                        </a:rPr>
                        <a:t>устаткування -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a:effectLst/>
                        </a:rPr>
                        <a:t>312</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14</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28,6</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100</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9 </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33,3</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88,9</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+4,7</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-11,1</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extLst>
                  <a:ext uri="{0D108BD9-81ED-4DB2-BD59-A6C34878D82A}">
                    <a16:rowId xmlns:a16="http://schemas.microsoft.com/office/drawing/2014/main" xmlns="" val="3561404094"/>
                  </a:ext>
                </a:extLst>
              </a:tr>
              <a:tr h="367684">
                <a:tc>
                  <a:txBody>
                    <a:bodyPr/>
                    <a:lstStyle/>
                    <a:p>
                      <a:pPr algn="ctr">
                        <a:lnSpc>
                          <a:spcPct val="115000"/>
                        </a:lnSpc>
                        <a:spcAft>
                          <a:spcPts val="0"/>
                        </a:spcAft>
                      </a:pPr>
                      <a:r>
                        <a:rPr lang="uk-UA" sz="1200" dirty="0" smtClean="0">
                          <a:effectLst/>
                          <a:latin typeface="+mn-lt"/>
                          <a:ea typeface="+mn-ea"/>
                          <a:cs typeface="+mn-cs"/>
                        </a:rPr>
                        <a:t>9</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vMerge="1">
                  <a:txBody>
                    <a:bodyPr/>
                    <a:lstStyle/>
                    <a:p>
                      <a:endParaRPr lang="uk-UA"/>
                    </a:p>
                  </a:txBody>
                  <a:tcPr/>
                </a:tc>
                <a:tc>
                  <a:txBody>
                    <a:bodyPr/>
                    <a:lstStyle/>
                    <a:p>
                      <a:pPr algn="ctr">
                        <a:lnSpc>
                          <a:spcPct val="115000"/>
                        </a:lnSpc>
                        <a:spcAft>
                          <a:spcPts val="0"/>
                        </a:spcAft>
                      </a:pPr>
                      <a:r>
                        <a:rPr lang="uk-UA" sz="1200">
                          <a:effectLst/>
                        </a:rPr>
                        <a:t>Послуги гостинності в агротуризмі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a:effectLst/>
                        </a:rPr>
                        <a:t>312</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18</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33,3</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72,2</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12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58,3</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66,7</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solidFill>
                            <a:srgbClr val="FF0000"/>
                          </a:solidFill>
                          <a:effectLst/>
                        </a:rPr>
                        <a:t>+25,0</a:t>
                      </a:r>
                      <a:endParaRPr lang="uk-U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-5,5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extLst>
                  <a:ext uri="{0D108BD9-81ED-4DB2-BD59-A6C34878D82A}">
                    <a16:rowId xmlns:a16="http://schemas.microsoft.com/office/drawing/2014/main" xmlns="" val="3689760682"/>
                  </a:ext>
                </a:extLst>
              </a:tr>
              <a:tr h="367684">
                <a:tc>
                  <a:txBody>
                    <a:bodyPr/>
                    <a:lstStyle/>
                    <a:p>
                      <a:pPr algn="ctr">
                        <a:lnSpc>
                          <a:spcPct val="115000"/>
                        </a:lnSpc>
                        <a:spcAft>
                          <a:spcPts val="0"/>
                        </a:spcAft>
                      </a:pPr>
                      <a:r>
                        <a:rPr lang="uk-UA" sz="1200" dirty="0" smtClean="0">
                          <a:effectLst/>
                        </a:rPr>
                        <a:t>10</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rowSpan="2">
                  <a:txBody>
                    <a:bodyPr/>
                    <a:lstStyle/>
                    <a:p>
                      <a:pPr algn="ctr">
                        <a:lnSpc>
                          <a:spcPct val="115000"/>
                        </a:lnSpc>
                        <a:spcAft>
                          <a:spcPts val="0"/>
                        </a:spcAft>
                      </a:pPr>
                      <a:r>
                        <a:rPr lang="uk-UA" sz="1200">
                          <a:effectLst/>
                        </a:rPr>
                        <a:t>014. Середня освіта (географія)</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a:effectLst/>
                        </a:rPr>
                        <a:t>Методика викладання </a:t>
                      </a:r>
                    </a:p>
                    <a:p>
                      <a:pPr algn="ctr">
                        <a:lnSpc>
                          <a:spcPct val="115000"/>
                        </a:lnSpc>
                        <a:spcAft>
                          <a:spcPts val="0"/>
                        </a:spcAft>
                      </a:pPr>
                      <a:r>
                        <a:rPr lang="uk-UA" sz="1200">
                          <a:effectLst/>
                        </a:rPr>
                        <a:t>географії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a:effectLst/>
                        </a:rPr>
                        <a:t>403</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18</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33,3</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77,8</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18</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27,7</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100</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-5,6</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+22,2</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extLst>
                  <a:ext uri="{0D108BD9-81ED-4DB2-BD59-A6C34878D82A}">
                    <a16:rowId xmlns:a16="http://schemas.microsoft.com/office/drawing/2014/main" xmlns="" val="3935584772"/>
                  </a:ext>
                </a:extLst>
              </a:tr>
              <a:tr h="124963">
                <a:tc>
                  <a:txBody>
                    <a:bodyPr/>
                    <a:lstStyle/>
                    <a:p>
                      <a:pPr algn="ctr">
                        <a:lnSpc>
                          <a:spcPct val="115000"/>
                        </a:lnSpc>
                        <a:spcAft>
                          <a:spcPts val="0"/>
                        </a:spcAft>
                      </a:pPr>
                      <a:r>
                        <a:rPr lang="uk-UA" sz="1200" dirty="0" smtClean="0">
                          <a:effectLst/>
                        </a:rPr>
                        <a:t>11</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vMerge="1">
                  <a:txBody>
                    <a:bodyPr/>
                    <a:lstStyle/>
                    <a:p>
                      <a:endParaRPr lang="uk-UA"/>
                    </a:p>
                  </a:txBody>
                  <a:tcPr/>
                </a:tc>
                <a:tc>
                  <a:txBody>
                    <a:bodyPr/>
                    <a:lstStyle/>
                    <a:p>
                      <a:pPr algn="ctr">
                        <a:lnSpc>
                          <a:spcPct val="115000"/>
                        </a:lnSpc>
                        <a:spcAft>
                          <a:spcPts val="0"/>
                        </a:spcAft>
                      </a:pPr>
                      <a:r>
                        <a:rPr lang="uk-UA" sz="1200">
                          <a:effectLst/>
                        </a:rPr>
                        <a:t>Краєзнавство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a:effectLst/>
                        </a:rPr>
                        <a:t>403</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18</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33,3</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55,6</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7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14,3</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57,1</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solidFill>
                            <a:srgbClr val="FF0000"/>
                          </a:solidFill>
                          <a:effectLst/>
                        </a:rPr>
                        <a:t>-19,0</a:t>
                      </a:r>
                      <a:endParaRPr lang="uk-U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+1,5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extLst>
                  <a:ext uri="{0D108BD9-81ED-4DB2-BD59-A6C34878D82A}">
                    <a16:rowId xmlns:a16="http://schemas.microsoft.com/office/drawing/2014/main" xmlns="" val="2167071953"/>
                  </a:ext>
                </a:extLst>
              </a:tr>
              <a:tr h="367684">
                <a:tc>
                  <a:txBody>
                    <a:bodyPr/>
                    <a:lstStyle/>
                    <a:p>
                      <a:pPr algn="ctr">
                        <a:lnSpc>
                          <a:spcPct val="115000"/>
                        </a:lnSpc>
                        <a:spcAft>
                          <a:spcPts val="0"/>
                        </a:spcAft>
                      </a:pPr>
                      <a:r>
                        <a:rPr lang="uk-UA" sz="1200" dirty="0" smtClean="0">
                          <a:effectLst/>
                        </a:rPr>
                        <a:t>12</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rowSpan="2">
                  <a:txBody>
                    <a:bodyPr/>
                    <a:lstStyle/>
                    <a:p>
                      <a:pPr algn="ctr">
                        <a:lnSpc>
                          <a:spcPct val="115000"/>
                        </a:lnSpc>
                        <a:spcAft>
                          <a:spcPts val="0"/>
                        </a:spcAft>
                      </a:pPr>
                      <a:r>
                        <a:rPr lang="uk-UA" sz="1200">
                          <a:effectLst/>
                        </a:rPr>
                        <a:t>073. Менеджмент  (менеджмент туристичної індустрії)</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dirty="0">
                          <a:effectLst/>
                        </a:rPr>
                        <a:t>Економічний аналіз </a:t>
                      </a:r>
                    </a:p>
                    <a:p>
                      <a:pPr algn="ctr">
                        <a:lnSpc>
                          <a:spcPct val="115000"/>
                        </a:lnSpc>
                        <a:spcAft>
                          <a:spcPts val="0"/>
                        </a:spcAft>
                      </a:pPr>
                      <a:r>
                        <a:rPr lang="uk-UA" sz="1200" dirty="0">
                          <a:effectLst/>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a:effectLst/>
                        </a:rPr>
                        <a:t>404</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13</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46,2</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76,9</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11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27,3</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100</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solidFill>
                            <a:srgbClr val="FF0000"/>
                          </a:solidFill>
                          <a:effectLst/>
                        </a:rPr>
                        <a:t>-18,9</a:t>
                      </a:r>
                      <a:endParaRPr lang="uk-U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+23,1</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extLst>
                  <a:ext uri="{0D108BD9-81ED-4DB2-BD59-A6C34878D82A}">
                    <a16:rowId xmlns:a16="http://schemas.microsoft.com/office/drawing/2014/main" xmlns="" val="1300845562"/>
                  </a:ext>
                </a:extLst>
              </a:tr>
              <a:tr h="367684">
                <a:tc>
                  <a:txBody>
                    <a:bodyPr/>
                    <a:lstStyle/>
                    <a:p>
                      <a:pPr algn="ctr">
                        <a:lnSpc>
                          <a:spcPct val="115000"/>
                        </a:lnSpc>
                        <a:spcAft>
                          <a:spcPts val="0"/>
                        </a:spcAft>
                      </a:pPr>
                      <a:r>
                        <a:rPr lang="uk-UA" sz="1200">
                          <a:effectLst/>
                        </a:rPr>
                        <a:t>13</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vMerge="1">
                  <a:txBody>
                    <a:bodyPr/>
                    <a:lstStyle/>
                    <a:p>
                      <a:endParaRPr lang="uk-UA"/>
                    </a:p>
                  </a:txBody>
                  <a:tcPr/>
                </a:tc>
                <a:tc>
                  <a:txBody>
                    <a:bodyPr/>
                    <a:lstStyle/>
                    <a:p>
                      <a:pPr algn="ctr">
                        <a:lnSpc>
                          <a:spcPct val="115000"/>
                        </a:lnSpc>
                        <a:spcAft>
                          <a:spcPts val="0"/>
                        </a:spcAft>
                      </a:pPr>
                      <a:r>
                        <a:rPr lang="uk-UA" sz="1200">
                          <a:effectLst/>
                        </a:rPr>
                        <a:t>Менеджмент туристичної індустрії </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200">
                          <a:effectLst/>
                        </a:rPr>
                        <a:t>304</a:t>
                      </a:r>
                      <a:endParaRPr lang="uk-UA" sz="12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20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55,0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100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13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100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a:effectLst/>
                        </a:rPr>
                        <a:t>100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solidFill>
                            <a:srgbClr val="FF0000"/>
                          </a:solidFill>
                          <a:effectLst/>
                        </a:rPr>
                        <a:t>+45,0</a:t>
                      </a:r>
                      <a:endParaRPr lang="uk-U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tc>
                  <a:txBody>
                    <a:bodyPr/>
                    <a:lstStyle/>
                    <a:p>
                      <a:pPr algn="ctr">
                        <a:lnSpc>
                          <a:spcPct val="115000"/>
                        </a:lnSpc>
                        <a:spcAft>
                          <a:spcPts val="0"/>
                        </a:spcAft>
                      </a:pPr>
                      <a:r>
                        <a:rPr lang="uk-UA" sz="1600" dirty="0">
                          <a:effectLst/>
                        </a:rPr>
                        <a:t>0</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026" marR="28026" marT="0" marB="0" anchor="ctr"/>
                </a:tc>
                <a:extLst>
                  <a:ext uri="{0D108BD9-81ED-4DB2-BD59-A6C34878D82A}">
                    <a16:rowId xmlns:a16="http://schemas.microsoft.com/office/drawing/2014/main" xmlns="" val="2599219485"/>
                  </a:ext>
                </a:extLst>
              </a:tr>
            </a:tbl>
          </a:graphicData>
        </a:graphic>
      </p:graphicFrame>
    </p:spTree>
    <p:extLst>
      <p:ext uri="{BB962C8B-B14F-4D97-AF65-F5344CB8AC3E}">
        <p14:creationId xmlns:p14="http://schemas.microsoft.com/office/powerpoint/2010/main" val="18955415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476672"/>
            <a:ext cx="8640960" cy="1368152"/>
          </a:xfrm>
        </p:spPr>
        <p:txBody>
          <a:bodyPr>
            <a:normAutofit fontScale="90000"/>
          </a:bodyPr>
          <a:lstStyle/>
          <a:p>
            <a:pPr algn="ctr" eaLnBrk="1" hangingPunct="1"/>
            <a:r>
              <a:rPr lang="uk-UA" altLang="ru-RU" sz="2800" b="1" dirty="0" smtClean="0">
                <a:solidFill>
                  <a:srgbClr val="002060"/>
                </a:solidFill>
                <a:latin typeface="Times New Roman" pitchFamily="18" charset="0"/>
                <a:cs typeface="Times New Roman" pitchFamily="18" charset="0"/>
              </a:rPr>
              <a:t>Підготовка фахівців за освітніми програмами</a:t>
            </a:r>
            <a:br>
              <a:rPr lang="uk-UA" altLang="ru-RU" sz="2800" b="1" dirty="0" smtClean="0">
                <a:solidFill>
                  <a:srgbClr val="002060"/>
                </a:solidFill>
                <a:latin typeface="Times New Roman" pitchFamily="18" charset="0"/>
                <a:cs typeface="Times New Roman" pitchFamily="18" charset="0"/>
              </a:rPr>
            </a:br>
            <a:r>
              <a:rPr lang="uk-UA" altLang="ru-RU" sz="2800" b="1" dirty="0" smtClean="0">
                <a:solidFill>
                  <a:srgbClr val="002060"/>
                </a:solidFill>
                <a:latin typeface="Times New Roman" pitchFamily="18" charset="0"/>
                <a:cs typeface="Times New Roman" pitchFamily="18" charset="0"/>
              </a:rPr>
              <a:t>ступенів вищої освіти:</a:t>
            </a:r>
            <a:br>
              <a:rPr lang="uk-UA" altLang="ru-RU" sz="2800" b="1" dirty="0" smtClean="0">
                <a:solidFill>
                  <a:srgbClr val="002060"/>
                </a:solidFill>
                <a:latin typeface="Times New Roman" pitchFamily="18" charset="0"/>
                <a:cs typeface="Times New Roman" pitchFamily="18" charset="0"/>
              </a:rPr>
            </a:br>
            <a:r>
              <a:rPr lang="uk-UA" altLang="ru-RU" sz="2800" b="1" dirty="0" smtClean="0">
                <a:solidFill>
                  <a:srgbClr val="002060"/>
                </a:solidFill>
                <a:latin typeface="Times New Roman" pitchFamily="18" charset="0"/>
                <a:cs typeface="Times New Roman" pitchFamily="18" charset="0"/>
              </a:rPr>
              <a:t>бакалавр, </a:t>
            </a:r>
            <a:r>
              <a:rPr lang="uk-UA" altLang="ru-RU" sz="2800" b="1" dirty="0">
                <a:solidFill>
                  <a:srgbClr val="002060"/>
                </a:solidFill>
                <a:latin typeface="Times New Roman" pitchFamily="18" charset="0"/>
                <a:cs typeface="Times New Roman" pitchFamily="18" charset="0"/>
              </a:rPr>
              <a:t>м</a:t>
            </a:r>
            <a:r>
              <a:rPr lang="uk-UA" altLang="ru-RU" sz="2800" b="1" dirty="0" smtClean="0">
                <a:solidFill>
                  <a:srgbClr val="002060"/>
                </a:solidFill>
                <a:latin typeface="Times New Roman" pitchFamily="18" charset="0"/>
                <a:cs typeface="Times New Roman" pitchFamily="18" charset="0"/>
              </a:rPr>
              <a:t>агістр, доктор філософії</a:t>
            </a:r>
            <a:endParaRPr lang="ru-RU" altLang="ru-RU" sz="2800" b="1" dirty="0" smtClean="0">
              <a:solidFill>
                <a:srgbClr val="002060"/>
              </a:solidFill>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37107075"/>
              </p:ext>
            </p:extLst>
          </p:nvPr>
        </p:nvGraphicFramePr>
        <p:xfrm>
          <a:off x="359532" y="1849221"/>
          <a:ext cx="8424936" cy="2838672"/>
        </p:xfrm>
        <a:graphic>
          <a:graphicData uri="http://schemas.openxmlformats.org/drawingml/2006/table">
            <a:tbl>
              <a:tblPr>
                <a:tableStyleId>{69CF1AB2-1976-4502-BF36-3FF5EA218861}</a:tableStyleId>
              </a:tblPr>
              <a:tblGrid>
                <a:gridCol w="2556284">
                  <a:extLst>
                    <a:ext uri="{9D8B030D-6E8A-4147-A177-3AD203B41FA5}">
                      <a16:colId xmlns:a16="http://schemas.microsoft.com/office/drawing/2014/main" xmlns="" val="20000"/>
                    </a:ext>
                  </a:extLst>
                </a:gridCol>
                <a:gridCol w="2592288">
                  <a:extLst>
                    <a:ext uri="{9D8B030D-6E8A-4147-A177-3AD203B41FA5}">
                      <a16:colId xmlns:a16="http://schemas.microsoft.com/office/drawing/2014/main" xmlns="" val="20001"/>
                    </a:ext>
                  </a:extLst>
                </a:gridCol>
                <a:gridCol w="3276364">
                  <a:extLst>
                    <a:ext uri="{9D8B030D-6E8A-4147-A177-3AD203B41FA5}">
                      <a16:colId xmlns:a16="http://schemas.microsoft.com/office/drawing/2014/main" xmlns="" val="20002"/>
                    </a:ext>
                  </a:extLst>
                </a:gridCol>
              </a:tblGrid>
              <a:tr h="1314218">
                <a:tc gridSpan="2">
                  <a:txBody>
                    <a:body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uk-UA" sz="2400" b="1" u="none" strike="noStrike" cap="none" normalizeH="0" baseline="0" dirty="0" smtClean="0">
                          <a:ln>
                            <a:noFill/>
                          </a:ln>
                          <a:effectLst/>
                          <a:latin typeface="Times New Roman" pitchFamily="18" charset="0"/>
                          <a:cs typeface="Times New Roman" pitchFamily="18" charset="0"/>
                        </a:rPr>
                        <a:t>Освітньо-професійні програми</a:t>
                      </a:r>
                    </a:p>
                    <a:p>
                      <a:pPr marL="0" marR="0" lvl="0" indent="0" algn="ctr" defTabSz="685800" rtl="0" eaLnBrk="1" fontAlgn="base" latinLnBrk="0" hangingPunct="1">
                        <a:lnSpc>
                          <a:spcPct val="115000"/>
                        </a:lnSpc>
                        <a:spcBef>
                          <a:spcPct val="0"/>
                        </a:spcBef>
                        <a:spcAft>
                          <a:spcPct val="0"/>
                        </a:spcAft>
                        <a:buClrTx/>
                        <a:buSzTx/>
                        <a:buFontTx/>
                        <a:buNone/>
                        <a:tabLst/>
                      </a:pPr>
                      <a:r>
                        <a:rPr kumimoji="0" lang="uk-UA" sz="2400" b="1" u="none" strike="noStrike" cap="none" normalizeH="0" baseline="0" dirty="0" smtClean="0">
                          <a:ln>
                            <a:noFill/>
                          </a:ln>
                          <a:effectLst/>
                          <a:latin typeface="Times New Roman" pitchFamily="18" charset="0"/>
                          <a:cs typeface="Times New Roman" pitchFamily="18" charset="0"/>
                        </a:rPr>
                        <a:t>ступеня вищої освіти</a:t>
                      </a:r>
                      <a:endPar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791" marR="7791" marT="7793" marB="0" anchor="ctr" horzOverflow="overflow"/>
                </a:tc>
                <a:tc hMerge="1">
                  <a:txBody>
                    <a:bodyPr/>
                    <a:lstStyle/>
                    <a:p>
                      <a:pPr marL="0" marR="0" lvl="0" indent="0" algn="ctr" defTabSz="685800" rtl="0" eaLnBrk="1" fontAlgn="base" latinLnBrk="0" hangingPunct="1">
                        <a:lnSpc>
                          <a:spcPct val="115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791" marR="7791" marT="7793" marB="0"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3"/>
                      <a:tile tx="0" ty="0" sx="100000" sy="100000" flip="none" algn="tl"/>
                    </a:blipFill>
                  </a:tcPr>
                </a:tc>
                <a:tc>
                  <a:txBody>
                    <a:bodyPr/>
                    <a:lstStyle/>
                    <a:p>
                      <a:pPr marL="0" marR="0" lvl="0" indent="0" algn="ctr" defTabSz="685800" rtl="0" eaLnBrk="1" fontAlgn="base" latinLnBrk="0" hangingPunct="1">
                        <a:lnSpc>
                          <a:spcPct val="115000"/>
                        </a:lnSpc>
                        <a:spcBef>
                          <a:spcPct val="0"/>
                        </a:spcBef>
                        <a:spcAft>
                          <a:spcPct val="0"/>
                        </a:spcAft>
                        <a:buClrTx/>
                        <a:buSzTx/>
                        <a:buFontTx/>
                        <a:buNone/>
                        <a:tabLst/>
                      </a:pPr>
                      <a:r>
                        <a:rPr lang="uk-UA" sz="2400" b="1" dirty="0" err="1" smtClean="0">
                          <a:effectLst/>
                          <a:latin typeface="Times New Roman" pitchFamily="18" charset="0"/>
                          <a:cs typeface="Times New Roman" pitchFamily="18" charset="0"/>
                        </a:rPr>
                        <a:t>Освітньо</a:t>
                      </a:r>
                      <a:r>
                        <a:rPr lang="uk-UA" sz="2400" b="1" dirty="0" smtClean="0">
                          <a:effectLst/>
                          <a:latin typeface="Times New Roman" pitchFamily="18" charset="0"/>
                          <a:cs typeface="Times New Roman" pitchFamily="18" charset="0"/>
                        </a:rPr>
                        <a:t>-наукові</a:t>
                      </a:r>
                      <a:r>
                        <a:rPr lang="uk-UA" sz="2400" b="1" baseline="0" dirty="0" smtClean="0">
                          <a:effectLst/>
                          <a:latin typeface="Times New Roman" pitchFamily="18" charset="0"/>
                          <a:cs typeface="Times New Roman" pitchFamily="18" charset="0"/>
                        </a:rPr>
                        <a:t> </a:t>
                      </a:r>
                      <a:r>
                        <a:rPr lang="uk-UA" sz="2400" b="1" dirty="0" smtClean="0">
                          <a:effectLst/>
                          <a:latin typeface="Times New Roman" pitchFamily="18" charset="0"/>
                          <a:cs typeface="Times New Roman" pitchFamily="18" charset="0"/>
                        </a:rPr>
                        <a:t>програми</a:t>
                      </a:r>
                      <a:endPar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791" marR="7791" marT="7793" marB="0" anchor="ctr" horzOverflow="overflow"/>
                </a:tc>
                <a:extLst>
                  <a:ext uri="{0D108BD9-81ED-4DB2-BD59-A6C34878D82A}">
                    <a16:rowId xmlns:a16="http://schemas.microsoft.com/office/drawing/2014/main" xmlns="" val="10000"/>
                  </a:ext>
                </a:extLst>
              </a:tr>
              <a:tr h="535205">
                <a:tc>
                  <a:txBody>
                    <a:body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uk-UA" sz="2400" u="none" strike="noStrike" cap="none" normalizeH="0" baseline="0" dirty="0" smtClean="0">
                          <a:ln>
                            <a:noFill/>
                          </a:ln>
                          <a:effectLst/>
                          <a:latin typeface="Times New Roman" pitchFamily="18" charset="0"/>
                          <a:cs typeface="Times New Roman" pitchFamily="18" charset="0"/>
                        </a:rPr>
                        <a:t>Бакалавр</a:t>
                      </a:r>
                      <a:endParaRPr kumimoji="0" 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defRPr/>
                      </a:pPr>
                      <a:r>
                        <a:rPr kumimoji="0" lang="uk-UA" sz="2400" u="none" strike="noStrike" cap="none" normalizeH="0" baseline="0" dirty="0" smtClean="0">
                          <a:ln>
                            <a:noFill/>
                          </a:ln>
                          <a:effectLst/>
                          <a:latin typeface="Times New Roman" pitchFamily="18" charset="0"/>
                          <a:cs typeface="Times New Roman" pitchFamily="18" charset="0"/>
                        </a:rPr>
                        <a:t>Магістр</a:t>
                      </a:r>
                      <a:endParaRPr kumimoji="0" lang="ru-RU"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defRPr/>
                      </a:pPr>
                      <a:r>
                        <a:rPr kumimoji="0" lang="uk-UA" sz="2400" u="none" strike="noStrike" cap="none" normalizeH="0" baseline="0" dirty="0" smtClean="0">
                          <a:ln>
                            <a:noFill/>
                          </a:ln>
                          <a:effectLst/>
                          <a:latin typeface="Times New Roman" pitchFamily="18" charset="0"/>
                          <a:cs typeface="Times New Roman" pitchFamily="18" charset="0"/>
                        </a:rPr>
                        <a:t>Доктор філософії</a:t>
                      </a:r>
                      <a:endPar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791" marR="7791" marT="7793" marB="0" anchor="ctr" horzOverflow="overflow"/>
                </a:tc>
                <a:extLst>
                  <a:ext uri="{0D108BD9-81ED-4DB2-BD59-A6C34878D82A}">
                    <a16:rowId xmlns:a16="http://schemas.microsoft.com/office/drawing/2014/main" xmlns="" val="10001"/>
                  </a:ext>
                </a:extLst>
              </a:tr>
              <a:tr h="598849">
                <a:tc>
                  <a:txBody>
                    <a:body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uk-UA" sz="2800" b="1" u="none" strike="noStrike" cap="none" normalizeH="0" baseline="0" dirty="0" smtClean="0">
                          <a:ln>
                            <a:noFill/>
                          </a:ln>
                          <a:solidFill>
                            <a:srgbClr val="FF0000"/>
                          </a:solidFill>
                          <a:effectLst/>
                          <a:latin typeface="Times New Roman" pitchFamily="18" charset="0"/>
                          <a:cs typeface="Times New Roman" pitchFamily="18" charset="0"/>
                        </a:rPr>
                        <a:t>9</a:t>
                      </a:r>
                    </a:p>
                    <a:p>
                      <a:pPr marL="0" marR="0" lvl="0" indent="0" algn="ctr" defTabSz="685800" rtl="0" eaLnBrk="1" fontAlgn="base" latinLnBrk="0" hangingPunct="1">
                        <a:lnSpc>
                          <a:spcPct val="115000"/>
                        </a:lnSpc>
                        <a:spcBef>
                          <a:spcPct val="0"/>
                        </a:spcBef>
                        <a:spcAft>
                          <a:spcPct val="0"/>
                        </a:spcAft>
                        <a:buClrTx/>
                        <a:buSzTx/>
                        <a:buFontTx/>
                        <a:buNone/>
                        <a:tabLst/>
                      </a:pPr>
                      <a:r>
                        <a:rPr kumimoji="0" lang="uk-UA" sz="2800" u="none" strike="noStrike" cap="none" normalizeH="0" baseline="0" dirty="0" smtClean="0">
                          <a:ln>
                            <a:noFill/>
                          </a:ln>
                          <a:effectLst/>
                          <a:latin typeface="Times New Roman" pitchFamily="18" charset="0"/>
                          <a:cs typeface="Times New Roman" pitchFamily="18" charset="0"/>
                        </a:rPr>
                        <a:t>734 </a:t>
                      </a:r>
                    </a:p>
                  </a:txBody>
                  <a:tcPr marL="7791" marR="7791" marT="7793" marB="0" anchor="ctr" horzOverflow="overflow"/>
                </a:tc>
                <a:tc>
                  <a:txBody>
                    <a:bodyPr/>
                    <a:lstStyle/>
                    <a:p>
                      <a:pPr marL="36513" marR="0" lvl="0" indent="0" algn="ctr" defTabSz="685800" rtl="0" eaLnBrk="1" fontAlgn="base" latinLnBrk="0" hangingPunct="1">
                        <a:lnSpc>
                          <a:spcPct val="115000"/>
                        </a:lnSpc>
                        <a:spcBef>
                          <a:spcPct val="0"/>
                        </a:spcBef>
                        <a:spcAft>
                          <a:spcPct val="0"/>
                        </a:spcAft>
                        <a:buClrTx/>
                        <a:buSzTx/>
                        <a:buFontTx/>
                        <a:buNone/>
                        <a:tabLst/>
                      </a:pPr>
                      <a:r>
                        <a:rPr kumimoji="0" lang="uk-UA" sz="2800" b="1" u="none" strike="noStrike" cap="none" normalizeH="0" baseline="0" dirty="0" smtClean="0">
                          <a:ln>
                            <a:noFill/>
                          </a:ln>
                          <a:solidFill>
                            <a:srgbClr val="FF0000"/>
                          </a:solidFill>
                          <a:effectLst/>
                          <a:latin typeface="Times New Roman" pitchFamily="18" charset="0"/>
                          <a:cs typeface="Times New Roman" pitchFamily="18" charset="0"/>
                        </a:rPr>
                        <a:t>7</a:t>
                      </a:r>
                    </a:p>
                    <a:p>
                      <a:pPr marL="36513" marR="0" lvl="0" indent="0" algn="ctr" defTabSz="685800" rtl="0" eaLnBrk="1" fontAlgn="base" latinLnBrk="0" hangingPunct="1">
                        <a:lnSpc>
                          <a:spcPct val="115000"/>
                        </a:lnSpc>
                        <a:spcBef>
                          <a:spcPct val="0"/>
                        </a:spcBef>
                        <a:spcAft>
                          <a:spcPct val="0"/>
                        </a:spcAft>
                        <a:buClrTx/>
                        <a:buSzTx/>
                        <a:buFontTx/>
                        <a:buNone/>
                        <a:tabLst/>
                      </a:pPr>
                      <a:r>
                        <a:rPr kumimoji="0" lang="uk-UA" sz="2800" u="none" strike="noStrike" cap="none" normalizeH="0" baseline="0" dirty="0" smtClean="0">
                          <a:ln>
                            <a:noFill/>
                          </a:ln>
                          <a:effectLst/>
                          <a:latin typeface="Times New Roman" pitchFamily="18" charset="0"/>
                          <a:cs typeface="Times New Roman" pitchFamily="18" charset="0"/>
                        </a:rPr>
                        <a:t>295</a:t>
                      </a:r>
                    </a:p>
                  </a:txBody>
                  <a:tcPr marL="7791" marR="7791" marT="7793" marB="0" anchor="ctr" horzOverflow="overflow"/>
                </a:tc>
                <a:tc>
                  <a:txBody>
                    <a:bodyPr/>
                    <a:lstStyle/>
                    <a:p>
                      <a:pPr marL="36513" marR="0" lvl="0" indent="0" algn="ctr" defTabSz="685800" rtl="0" eaLnBrk="1" fontAlgn="base" latinLnBrk="0" hangingPunct="1">
                        <a:lnSpc>
                          <a:spcPct val="115000"/>
                        </a:lnSpc>
                        <a:spcBef>
                          <a:spcPct val="0"/>
                        </a:spcBef>
                        <a:spcAft>
                          <a:spcPct val="0"/>
                        </a:spcAft>
                        <a:buClrTx/>
                        <a:buSzTx/>
                        <a:buFontTx/>
                        <a:buNone/>
                        <a:tabLst/>
                      </a:pPr>
                      <a:r>
                        <a:rPr kumimoji="0" lang="uk-UA" sz="2800" b="1" u="none" strike="noStrike" cap="none" normalizeH="0" baseline="0" dirty="0" smtClean="0">
                          <a:ln>
                            <a:noFill/>
                          </a:ln>
                          <a:solidFill>
                            <a:srgbClr val="FF0000"/>
                          </a:solidFill>
                          <a:effectLst/>
                          <a:latin typeface="Times New Roman" pitchFamily="18" charset="0"/>
                          <a:cs typeface="Times New Roman" pitchFamily="18" charset="0"/>
                        </a:rPr>
                        <a:t>1</a:t>
                      </a:r>
                    </a:p>
                    <a:p>
                      <a:pPr marL="36513" marR="0" lvl="0" indent="0" algn="ctr" defTabSz="685800" rtl="0" eaLnBrk="1" fontAlgn="base" latinLnBrk="0" hangingPunct="1">
                        <a:lnSpc>
                          <a:spcPct val="115000"/>
                        </a:lnSpc>
                        <a:spcBef>
                          <a:spcPct val="0"/>
                        </a:spcBef>
                        <a:spcAft>
                          <a:spcPct val="0"/>
                        </a:spcAft>
                        <a:buClrTx/>
                        <a:buSzTx/>
                        <a:buFontTx/>
                        <a:buNone/>
                        <a:tabLst/>
                      </a:pPr>
                      <a:r>
                        <a:rPr kumimoji="0" lang="uk-UA" sz="2800" u="none" strike="noStrike" cap="none" normalizeH="0" baseline="0" dirty="0" smtClean="0">
                          <a:ln>
                            <a:noFill/>
                          </a:ln>
                          <a:effectLst/>
                          <a:latin typeface="Times New Roman" pitchFamily="18" charset="0"/>
                          <a:cs typeface="Times New Roman" pitchFamily="18" charset="0"/>
                        </a:rPr>
                        <a:t>32</a:t>
                      </a:r>
                    </a:p>
                  </a:txBody>
                  <a:tcPr marL="7791" marR="7791" marT="7793" marB="0" anchor="ctr" horzOverflow="overflow"/>
                </a:tc>
                <a:extLst>
                  <a:ext uri="{0D108BD9-81ED-4DB2-BD59-A6C34878D82A}">
                    <a16:rowId xmlns:a16="http://schemas.microsoft.com/office/drawing/2014/main" xmlns="" val="10002"/>
                  </a:ext>
                </a:extLst>
              </a:tr>
            </a:tbl>
          </a:graphicData>
        </a:graphic>
      </p:graphicFrame>
      <p:sp>
        <p:nvSpPr>
          <p:cNvPr id="2" name="Прямоугольник 1"/>
          <p:cNvSpPr/>
          <p:nvPr/>
        </p:nvSpPr>
        <p:spPr>
          <a:xfrm>
            <a:off x="359532" y="4869160"/>
            <a:ext cx="8244916" cy="1938992"/>
          </a:xfrm>
          <a:prstGeom prst="rect">
            <a:avLst/>
          </a:prstGeom>
        </p:spPr>
        <p:txBody>
          <a:bodyPr wrap="square">
            <a:spAutoFit/>
          </a:bodyPr>
          <a:lstStyle/>
          <a:p>
            <a:pPr algn="just"/>
            <a:r>
              <a:rPr lang="uk-UA" sz="2400" dirty="0" smtClean="0">
                <a:solidFill>
                  <a:schemeClr val="accent2">
                    <a:lumMod val="50000"/>
                  </a:schemeClr>
                </a:solidFill>
                <a:latin typeface="Times New Roman" panose="02020603050405020304" pitchFamily="18" charset="0"/>
                <a:ea typeface="Calibri" panose="020F0502020204030204" pitchFamily="34" charset="0"/>
              </a:rPr>
              <a:t>Всього ОП – </a:t>
            </a:r>
            <a:r>
              <a:rPr lang="uk-UA" sz="2400" b="1" dirty="0" smtClean="0">
                <a:solidFill>
                  <a:schemeClr val="accent2">
                    <a:lumMod val="50000"/>
                  </a:schemeClr>
                </a:solidFill>
                <a:latin typeface="Times New Roman" panose="02020603050405020304" pitchFamily="18" charset="0"/>
                <a:ea typeface="Calibri" panose="020F0502020204030204" pitchFamily="34" charset="0"/>
              </a:rPr>
              <a:t>17 </a:t>
            </a:r>
          </a:p>
          <a:p>
            <a:pPr algn="just"/>
            <a:r>
              <a:rPr lang="uk-UA" sz="2400" dirty="0" smtClean="0">
                <a:solidFill>
                  <a:schemeClr val="accent2">
                    <a:lumMod val="50000"/>
                  </a:schemeClr>
                </a:solidFill>
                <a:latin typeface="Times New Roman" panose="02020603050405020304" pitchFamily="18" charset="0"/>
                <a:ea typeface="Calibri" panose="020F0502020204030204" pitchFamily="34" charset="0"/>
              </a:rPr>
              <a:t>Акредитовано </a:t>
            </a:r>
            <a:r>
              <a:rPr lang="uk-UA" sz="2400" b="1" dirty="0">
                <a:solidFill>
                  <a:schemeClr val="accent2">
                    <a:lumMod val="50000"/>
                  </a:schemeClr>
                </a:solidFill>
                <a:latin typeface="Times New Roman" panose="02020603050405020304" pitchFamily="18" charset="0"/>
                <a:ea typeface="Calibri" panose="020F0502020204030204" pitchFamily="34" charset="0"/>
              </a:rPr>
              <a:t>9</a:t>
            </a:r>
            <a:r>
              <a:rPr lang="uk-UA" sz="2400" dirty="0">
                <a:solidFill>
                  <a:schemeClr val="accent2">
                    <a:lumMod val="50000"/>
                  </a:schemeClr>
                </a:solidFill>
                <a:latin typeface="Times New Roman" panose="02020603050405020304" pitchFamily="18" charset="0"/>
                <a:ea typeface="Calibri" panose="020F0502020204030204" pitchFamily="34" charset="0"/>
              </a:rPr>
              <a:t> ОП</a:t>
            </a:r>
            <a:r>
              <a:rPr lang="ru-RU" sz="2400" dirty="0">
                <a:solidFill>
                  <a:schemeClr val="accent2">
                    <a:lumMod val="50000"/>
                  </a:schemeClr>
                </a:solidFill>
                <a:latin typeface="Times New Roman" panose="02020603050405020304" pitchFamily="18" charset="0"/>
                <a:ea typeface="Calibri" panose="020F0502020204030204" pitchFamily="34" charset="0"/>
              </a:rPr>
              <a:t> (4</a:t>
            </a:r>
            <a:r>
              <a:rPr lang="uk-UA" sz="2400" dirty="0">
                <a:solidFill>
                  <a:schemeClr val="accent2">
                    <a:lumMod val="50000"/>
                  </a:schemeClr>
                </a:solidFill>
                <a:latin typeface="Times New Roman" panose="02020603050405020304" pitchFamily="18" charset="0"/>
                <a:ea typeface="Calibri" panose="020F0502020204030204" pitchFamily="34" charset="0"/>
              </a:rPr>
              <a:t> ОР Бакалавр і 5 ОР магістр);  </a:t>
            </a:r>
            <a:endParaRPr lang="uk-UA" sz="2400" dirty="0" smtClean="0">
              <a:solidFill>
                <a:schemeClr val="accent2">
                  <a:lumMod val="50000"/>
                </a:schemeClr>
              </a:solidFill>
              <a:latin typeface="Times New Roman" panose="02020603050405020304" pitchFamily="18" charset="0"/>
              <a:ea typeface="Calibri" panose="020F0502020204030204" pitchFamily="34" charset="0"/>
            </a:endParaRPr>
          </a:p>
          <a:p>
            <a:pPr algn="just"/>
            <a:r>
              <a:rPr lang="uk-UA" sz="2400" dirty="0" smtClean="0">
                <a:solidFill>
                  <a:schemeClr val="accent2">
                    <a:lumMod val="50000"/>
                  </a:schemeClr>
                </a:solidFill>
                <a:latin typeface="Times New Roman" panose="02020603050405020304" pitchFamily="18" charset="0"/>
                <a:ea typeface="Calibri" panose="020F0502020204030204" pitchFamily="34" charset="0"/>
              </a:rPr>
              <a:t>у </a:t>
            </a:r>
            <a:r>
              <a:rPr lang="uk-UA" sz="2400" dirty="0">
                <a:solidFill>
                  <a:schemeClr val="accent2">
                    <a:lumMod val="50000"/>
                  </a:schemeClr>
                </a:solidFill>
                <a:latin typeface="Times New Roman" panose="02020603050405020304" pitchFamily="18" charset="0"/>
                <a:ea typeface="Calibri" panose="020F0502020204030204" pitchFamily="34" charset="0"/>
              </a:rPr>
              <a:t>2023-2024 </a:t>
            </a:r>
            <a:r>
              <a:rPr lang="uk-UA" sz="2400" dirty="0" err="1">
                <a:solidFill>
                  <a:schemeClr val="accent2">
                    <a:lumMod val="50000"/>
                  </a:schemeClr>
                </a:solidFill>
                <a:latin typeface="Times New Roman" panose="02020603050405020304" pitchFamily="18" charset="0"/>
                <a:ea typeface="Calibri" panose="020F0502020204030204" pitchFamily="34" charset="0"/>
              </a:rPr>
              <a:t>н.р</a:t>
            </a:r>
            <a:r>
              <a:rPr lang="uk-UA" sz="2400" dirty="0">
                <a:solidFill>
                  <a:schemeClr val="accent2">
                    <a:lumMod val="50000"/>
                  </a:schemeClr>
                </a:solidFill>
                <a:latin typeface="Times New Roman" panose="02020603050405020304" pitchFamily="18" charset="0"/>
                <a:ea typeface="Calibri" panose="020F0502020204030204" pitchFamily="34" charset="0"/>
              </a:rPr>
              <a:t>. </a:t>
            </a:r>
            <a:r>
              <a:rPr lang="uk-UA" sz="2400" dirty="0" smtClean="0">
                <a:solidFill>
                  <a:schemeClr val="accent2">
                    <a:lumMod val="50000"/>
                  </a:schemeClr>
                </a:solidFill>
                <a:latin typeface="Times New Roman" panose="02020603050405020304" pitchFamily="18" charset="0"/>
                <a:ea typeface="Calibri" panose="020F0502020204030204" pitchFamily="34" charset="0"/>
              </a:rPr>
              <a:t>заплановано акредитації:</a:t>
            </a:r>
          </a:p>
          <a:p>
            <a:pPr marL="342900" indent="-342900" algn="just">
              <a:buFontTx/>
              <a:buChar char="-"/>
            </a:pPr>
            <a:r>
              <a:rPr lang="uk-UA" sz="2400" dirty="0" smtClean="0">
                <a:solidFill>
                  <a:schemeClr val="accent2">
                    <a:lumMod val="50000"/>
                  </a:schemeClr>
                </a:solidFill>
                <a:latin typeface="Times New Roman" panose="02020603050405020304" pitchFamily="18" charset="0"/>
                <a:ea typeface="Calibri" panose="020F0502020204030204" pitchFamily="34" charset="0"/>
              </a:rPr>
              <a:t>2 ОП (перший семестр),</a:t>
            </a:r>
          </a:p>
          <a:p>
            <a:pPr marL="342900" indent="-342900" algn="just">
              <a:buFontTx/>
              <a:buChar char="-"/>
            </a:pPr>
            <a:r>
              <a:rPr lang="uk-UA" sz="2400" dirty="0" smtClean="0">
                <a:solidFill>
                  <a:schemeClr val="accent2">
                    <a:lumMod val="50000"/>
                  </a:schemeClr>
                </a:solidFill>
                <a:latin typeface="Times New Roman" panose="02020603050405020304" pitchFamily="18" charset="0"/>
                <a:ea typeface="Calibri" panose="020F0502020204030204" pitchFamily="34" charset="0"/>
              </a:rPr>
              <a:t>4 </a:t>
            </a:r>
            <a:r>
              <a:rPr lang="uk-UA" sz="2400" dirty="0">
                <a:solidFill>
                  <a:schemeClr val="accent2">
                    <a:lumMod val="50000"/>
                  </a:schemeClr>
                </a:solidFill>
                <a:latin typeface="Times New Roman" panose="02020603050405020304" pitchFamily="18" charset="0"/>
                <a:ea typeface="Calibri" panose="020F0502020204030204" pitchFamily="34" charset="0"/>
              </a:rPr>
              <a:t>ОП </a:t>
            </a:r>
            <a:r>
              <a:rPr lang="uk-UA" sz="2400" dirty="0" smtClean="0">
                <a:solidFill>
                  <a:schemeClr val="accent2">
                    <a:lumMod val="50000"/>
                  </a:schemeClr>
                </a:solidFill>
                <a:latin typeface="Times New Roman" panose="02020603050405020304" pitchFamily="18" charset="0"/>
                <a:ea typeface="Calibri" panose="020F0502020204030204" pitchFamily="34" charset="0"/>
              </a:rPr>
              <a:t>(другий семестр). </a:t>
            </a:r>
            <a:endParaRPr lang="uk-UA" sz="2400" dirty="0">
              <a:solidFill>
                <a:schemeClr val="accent2">
                  <a:lumMod val="50000"/>
                </a:schemeClr>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00063" y="0"/>
            <a:ext cx="8229600" cy="548680"/>
          </a:xfrm>
        </p:spPr>
        <p:txBody>
          <a:bodyPr rtlCol="0">
            <a:normAutofit/>
          </a:bodyPr>
          <a:lstStyle/>
          <a:p>
            <a:pPr algn="ctr" eaLnBrk="1" fontAlgn="auto" hangingPunct="1">
              <a:spcAft>
                <a:spcPts val="0"/>
              </a:spcAft>
              <a:defRPr/>
            </a:pPr>
            <a:r>
              <a:rPr lang="uk-UA" altLang="ru-RU" sz="2400" b="1" dirty="0" smtClean="0">
                <a:solidFill>
                  <a:schemeClr val="dk1"/>
                </a:solidFill>
                <a:latin typeface="Times New Roman" panose="02020603050405020304" pitchFamily="18" charset="0"/>
                <a:ea typeface="+mn-ea"/>
                <a:cs typeface="Times New Roman" panose="02020603050405020304" pitchFamily="18" charset="0"/>
              </a:rPr>
              <a:t>Тематика НДР по кафедрах </a:t>
            </a:r>
            <a:endParaRPr lang="ru-RU" altLang="ru-RU" sz="2400" b="1" dirty="0">
              <a:solidFill>
                <a:schemeClr val="dk1"/>
              </a:solidFill>
              <a:latin typeface="Times New Roman" panose="02020603050405020304" pitchFamily="18" charset="0"/>
              <a:ea typeface="+mn-ea"/>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267820935"/>
              </p:ext>
            </p:extLst>
          </p:nvPr>
        </p:nvGraphicFramePr>
        <p:xfrm>
          <a:off x="188703" y="590043"/>
          <a:ext cx="8852320" cy="6169152"/>
        </p:xfrm>
        <a:graphic>
          <a:graphicData uri="http://schemas.openxmlformats.org/drawingml/2006/table">
            <a:tbl>
              <a:tblPr firstRow="1" firstCol="1" bandRow="1">
                <a:tableStyleId>{5C22544A-7EE6-4342-B048-85BDC9FD1C3A}</a:tableStyleId>
              </a:tblPr>
              <a:tblGrid>
                <a:gridCol w="2263211">
                  <a:extLst>
                    <a:ext uri="{9D8B030D-6E8A-4147-A177-3AD203B41FA5}">
                      <a16:colId xmlns:a16="http://schemas.microsoft.com/office/drawing/2014/main" xmlns="" val="3746332914"/>
                    </a:ext>
                  </a:extLst>
                </a:gridCol>
                <a:gridCol w="5340656">
                  <a:extLst>
                    <a:ext uri="{9D8B030D-6E8A-4147-A177-3AD203B41FA5}">
                      <a16:colId xmlns:a16="http://schemas.microsoft.com/office/drawing/2014/main" xmlns="" val="1115386200"/>
                    </a:ext>
                  </a:extLst>
                </a:gridCol>
                <a:gridCol w="1248453">
                  <a:extLst>
                    <a:ext uri="{9D8B030D-6E8A-4147-A177-3AD203B41FA5}">
                      <a16:colId xmlns:a16="http://schemas.microsoft.com/office/drawing/2014/main" xmlns="" val="1876663795"/>
                    </a:ext>
                  </a:extLst>
                </a:gridCol>
              </a:tblGrid>
              <a:tr h="26315">
                <a:tc>
                  <a:txBody>
                    <a:bodyPr/>
                    <a:lstStyle/>
                    <a:p>
                      <a:pPr algn="ctr">
                        <a:lnSpc>
                          <a:spcPct val="115000"/>
                        </a:lnSpc>
                        <a:spcAft>
                          <a:spcPts val="0"/>
                        </a:spcAft>
                      </a:pPr>
                      <a:r>
                        <a:rPr lang="uk-UA" sz="1600" dirty="0">
                          <a:effectLst/>
                        </a:rPr>
                        <a:t>Кафедра</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94" marR="28794" marT="0" marB="0"/>
                </a:tc>
                <a:tc>
                  <a:txBody>
                    <a:bodyPr/>
                    <a:lstStyle/>
                    <a:p>
                      <a:pPr algn="ctr">
                        <a:lnSpc>
                          <a:spcPct val="115000"/>
                        </a:lnSpc>
                        <a:spcAft>
                          <a:spcPts val="0"/>
                        </a:spcAft>
                      </a:pPr>
                      <a:r>
                        <a:rPr lang="uk-UA" sz="1600">
                          <a:effectLst/>
                        </a:rPr>
                        <a:t>Назва теми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794" marR="28794" marT="0" marB="0"/>
                </a:tc>
                <a:tc>
                  <a:txBody>
                    <a:bodyPr/>
                    <a:lstStyle/>
                    <a:p>
                      <a:pPr algn="ctr">
                        <a:lnSpc>
                          <a:spcPct val="115000"/>
                        </a:lnSpc>
                        <a:spcAft>
                          <a:spcPts val="0"/>
                        </a:spcAft>
                      </a:pPr>
                      <a:r>
                        <a:rPr lang="uk-UA" sz="1600" dirty="0" smtClean="0">
                          <a:effectLst/>
                        </a:rPr>
                        <a:t>Роки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94" marR="28794" marT="0" marB="0"/>
                </a:tc>
                <a:extLst>
                  <a:ext uri="{0D108BD9-81ED-4DB2-BD59-A6C34878D82A}">
                    <a16:rowId xmlns:a16="http://schemas.microsoft.com/office/drawing/2014/main" xmlns="" val="4028050092"/>
                  </a:ext>
                </a:extLst>
              </a:tr>
              <a:tr h="1030187">
                <a:tc>
                  <a:txBody>
                    <a:bodyPr/>
                    <a:lstStyle/>
                    <a:p>
                      <a:pPr indent="-3175">
                        <a:lnSpc>
                          <a:spcPct val="115000"/>
                        </a:lnSpc>
                        <a:spcAft>
                          <a:spcPts val="0"/>
                        </a:spcAft>
                      </a:pPr>
                      <a:r>
                        <a:rPr lang="uk-UA" sz="1600" dirty="0" smtClean="0">
                          <a:effectLst/>
                        </a:rPr>
                        <a:t>Географії </a:t>
                      </a:r>
                      <a:r>
                        <a:rPr lang="uk-UA" sz="1600" dirty="0">
                          <a:effectLst/>
                        </a:rPr>
                        <a:t>та менеджменту туризму</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94" marR="28794" marT="0" marB="0"/>
                </a:tc>
                <a:tc>
                  <a:txBody>
                    <a:bodyPr/>
                    <a:lstStyle/>
                    <a:p>
                      <a:pPr indent="114300" algn="l">
                        <a:lnSpc>
                          <a:spcPct val="115000"/>
                        </a:lnSpc>
                        <a:spcAft>
                          <a:spcPts val="0"/>
                        </a:spcAft>
                      </a:pPr>
                      <a:r>
                        <a:rPr lang="uk-UA" sz="1600" dirty="0">
                          <a:effectLst/>
                        </a:rPr>
                        <a:t>Інтеграція туристичних </a:t>
                      </a:r>
                      <a:r>
                        <a:rPr lang="uk-UA" sz="1600" dirty="0" err="1">
                          <a:effectLst/>
                        </a:rPr>
                        <a:t>дестинацій</a:t>
                      </a:r>
                      <a:r>
                        <a:rPr lang="uk-UA" sz="1600" dirty="0">
                          <a:effectLst/>
                        </a:rPr>
                        <a:t> (локацій) Чернівецької області в міжнародний туризм </a:t>
                      </a:r>
                    </a:p>
                    <a:p>
                      <a:pPr indent="114300" algn="l">
                        <a:lnSpc>
                          <a:spcPct val="115000"/>
                        </a:lnSpc>
                        <a:spcAft>
                          <a:spcPts val="0"/>
                        </a:spcAft>
                      </a:pPr>
                      <a:r>
                        <a:rPr lang="uk-UA" sz="1600" dirty="0">
                          <a:effectLst/>
                        </a:rPr>
                        <a:t> </a:t>
                      </a:r>
                    </a:p>
                    <a:p>
                      <a:pPr indent="114300" algn="l">
                        <a:lnSpc>
                          <a:spcPct val="115000"/>
                        </a:lnSpc>
                        <a:spcAft>
                          <a:spcPts val="0"/>
                        </a:spcAft>
                      </a:pPr>
                      <a:r>
                        <a:rPr lang="uk-UA" sz="1600" dirty="0">
                          <a:effectLst/>
                        </a:rPr>
                        <a:t>Оцінка стану та перспектив розвитку мережі екскурсійних маршрутів Буковиною (на прикладі території Чернівецької області України та </a:t>
                      </a:r>
                      <a:r>
                        <a:rPr lang="uk-UA" sz="1600" dirty="0" err="1">
                          <a:effectLst/>
                        </a:rPr>
                        <a:t>Сучавського</a:t>
                      </a:r>
                      <a:r>
                        <a:rPr lang="uk-UA" sz="1600" dirty="0">
                          <a:effectLst/>
                        </a:rPr>
                        <a:t> повіту Румунії)</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94" marR="28794" marT="0" marB="0"/>
                </a:tc>
                <a:tc>
                  <a:txBody>
                    <a:bodyPr/>
                    <a:lstStyle/>
                    <a:p>
                      <a:pPr algn="ctr">
                        <a:lnSpc>
                          <a:spcPct val="115000"/>
                        </a:lnSpc>
                        <a:spcAft>
                          <a:spcPts val="0"/>
                        </a:spcAft>
                      </a:pPr>
                      <a:r>
                        <a:rPr lang="uk-UA" sz="1600" dirty="0">
                          <a:effectLst/>
                        </a:rPr>
                        <a:t>2021-2025</a:t>
                      </a:r>
                    </a:p>
                    <a:p>
                      <a:pPr algn="ctr">
                        <a:lnSpc>
                          <a:spcPct val="115000"/>
                        </a:lnSpc>
                        <a:spcAft>
                          <a:spcPts val="0"/>
                        </a:spcAft>
                      </a:pPr>
                      <a:r>
                        <a:rPr lang="uk-UA" sz="1600" dirty="0">
                          <a:effectLst/>
                        </a:rPr>
                        <a:t> </a:t>
                      </a:r>
                    </a:p>
                    <a:p>
                      <a:pPr algn="ctr">
                        <a:lnSpc>
                          <a:spcPct val="115000"/>
                        </a:lnSpc>
                        <a:spcAft>
                          <a:spcPts val="0"/>
                        </a:spcAft>
                      </a:pPr>
                      <a:r>
                        <a:rPr lang="uk-UA" sz="1600" dirty="0">
                          <a:effectLst/>
                        </a:rPr>
                        <a:t> </a:t>
                      </a:r>
                    </a:p>
                    <a:p>
                      <a:pPr algn="ctr">
                        <a:lnSpc>
                          <a:spcPct val="115000"/>
                        </a:lnSpc>
                        <a:spcAft>
                          <a:spcPts val="0"/>
                        </a:spcAft>
                      </a:pPr>
                      <a:r>
                        <a:rPr lang="uk-UA" sz="1600" dirty="0">
                          <a:effectLst/>
                        </a:rPr>
                        <a:t> </a:t>
                      </a:r>
                    </a:p>
                    <a:p>
                      <a:pPr algn="ctr">
                        <a:lnSpc>
                          <a:spcPct val="115000"/>
                        </a:lnSpc>
                        <a:spcAft>
                          <a:spcPts val="0"/>
                        </a:spcAft>
                      </a:pPr>
                      <a:r>
                        <a:rPr lang="uk-UA" sz="1600" dirty="0">
                          <a:effectLst/>
                        </a:rPr>
                        <a:t> </a:t>
                      </a:r>
                    </a:p>
                    <a:p>
                      <a:pPr algn="ctr">
                        <a:lnSpc>
                          <a:spcPct val="115000"/>
                        </a:lnSpc>
                        <a:spcAft>
                          <a:spcPts val="0"/>
                        </a:spcAft>
                      </a:pPr>
                      <a:r>
                        <a:rPr lang="uk-UA" sz="1600" dirty="0">
                          <a:effectLst/>
                        </a:rPr>
                        <a:t>2022-2026</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94" marR="28794" marT="0" marB="0"/>
                </a:tc>
                <a:extLst>
                  <a:ext uri="{0D108BD9-81ED-4DB2-BD59-A6C34878D82A}">
                    <a16:rowId xmlns:a16="http://schemas.microsoft.com/office/drawing/2014/main" xmlns="" val="4287834154"/>
                  </a:ext>
                </a:extLst>
              </a:tr>
              <a:tr h="824149">
                <a:tc>
                  <a:txBody>
                    <a:bodyPr/>
                    <a:lstStyle/>
                    <a:p>
                      <a:pPr indent="-3175">
                        <a:lnSpc>
                          <a:spcPct val="115000"/>
                        </a:lnSpc>
                        <a:spcAft>
                          <a:spcPts val="0"/>
                        </a:spcAft>
                      </a:pPr>
                      <a:r>
                        <a:rPr lang="uk-UA" sz="1600" dirty="0" smtClean="0">
                          <a:effectLst/>
                        </a:rPr>
                        <a:t>Географії </a:t>
                      </a:r>
                      <a:r>
                        <a:rPr lang="uk-UA" sz="1600" dirty="0">
                          <a:effectLst/>
                        </a:rPr>
                        <a:t>України та </a:t>
                      </a:r>
                      <a:r>
                        <a:rPr lang="uk-UA" sz="1600" dirty="0" err="1">
                          <a:effectLst/>
                        </a:rPr>
                        <a:t>регіоналістики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94" marR="28794" marT="0" marB="0"/>
                </a:tc>
                <a:tc>
                  <a:txBody>
                    <a:bodyPr/>
                    <a:lstStyle/>
                    <a:p>
                      <a:pPr indent="114300" algn="l">
                        <a:lnSpc>
                          <a:spcPct val="115000"/>
                        </a:lnSpc>
                        <a:spcAft>
                          <a:spcPts val="0"/>
                        </a:spcAft>
                      </a:pPr>
                      <a:r>
                        <a:rPr lang="ru-RU" sz="1600" dirty="0" err="1">
                          <a:effectLst/>
                        </a:rPr>
                        <a:t>Просторове</a:t>
                      </a:r>
                      <a:r>
                        <a:rPr lang="ru-RU" sz="1600" dirty="0">
                          <a:effectLst/>
                        </a:rPr>
                        <a:t> </a:t>
                      </a:r>
                      <a:r>
                        <a:rPr lang="ru-RU" sz="1600" dirty="0" err="1">
                          <a:effectLst/>
                        </a:rPr>
                        <a:t>планування</a:t>
                      </a:r>
                      <a:r>
                        <a:rPr lang="ru-RU" sz="1600" dirty="0">
                          <a:effectLst/>
                        </a:rPr>
                        <a:t> і </a:t>
                      </a:r>
                      <a:r>
                        <a:rPr lang="ru-RU" sz="1600" dirty="0" err="1">
                          <a:effectLst/>
                        </a:rPr>
                        <a:t>трансформаційні</a:t>
                      </a:r>
                      <a:r>
                        <a:rPr lang="ru-RU" sz="1600" dirty="0">
                          <a:effectLst/>
                        </a:rPr>
                        <a:t> </a:t>
                      </a:r>
                      <a:r>
                        <a:rPr lang="ru-RU" sz="1600" dirty="0" err="1">
                          <a:effectLst/>
                        </a:rPr>
                        <a:t>процеси</a:t>
                      </a:r>
                      <a:r>
                        <a:rPr lang="ru-RU" sz="1600" dirty="0">
                          <a:effectLst/>
                        </a:rPr>
                        <a:t> </a:t>
                      </a:r>
                      <a:r>
                        <a:rPr lang="ru-RU" sz="1600" dirty="0" err="1">
                          <a:effectLst/>
                        </a:rPr>
                        <a:t>регіонального</a:t>
                      </a:r>
                      <a:r>
                        <a:rPr lang="ru-RU" sz="1600" dirty="0">
                          <a:effectLst/>
                        </a:rPr>
                        <a:t> </a:t>
                      </a:r>
                      <a:r>
                        <a:rPr lang="ru-RU" sz="1600" dirty="0" err="1">
                          <a:effectLst/>
                        </a:rPr>
                        <a:t>розвитку</a:t>
                      </a:r>
                      <a:r>
                        <a:rPr lang="ru-RU" sz="1600" dirty="0">
                          <a:effectLst/>
                        </a:rPr>
                        <a:t> Карпато-</a:t>
                      </a:r>
                      <a:r>
                        <a:rPr lang="ru-RU" sz="1600" dirty="0" err="1">
                          <a:effectLst/>
                        </a:rPr>
                        <a:t>Подільських</a:t>
                      </a:r>
                      <a:r>
                        <a:rPr lang="ru-RU" sz="1600" dirty="0">
                          <a:effectLst/>
                        </a:rPr>
                        <a:t> областей </a:t>
                      </a:r>
                      <a:r>
                        <a:rPr lang="ru-RU" sz="1600" dirty="0" err="1">
                          <a:effectLst/>
                        </a:rPr>
                        <a:t>України</a:t>
                      </a:r>
                      <a:endParaRPr lang="uk-UA" sz="1600" dirty="0">
                        <a:effectLst/>
                      </a:endParaRPr>
                    </a:p>
                    <a:p>
                      <a:pPr indent="114300" algn="l">
                        <a:lnSpc>
                          <a:spcPct val="115000"/>
                        </a:lnSpc>
                        <a:spcAft>
                          <a:spcPts val="0"/>
                        </a:spcAft>
                      </a:pPr>
                      <a:r>
                        <a:rPr lang="ru-RU" sz="1600" dirty="0">
                          <a:effectLst/>
                        </a:rPr>
                        <a:t> </a:t>
                      </a:r>
                      <a:r>
                        <a:rPr lang="ru-RU" sz="1600" dirty="0" err="1" smtClean="0">
                          <a:effectLst/>
                        </a:rPr>
                        <a:t>Ландшафти</a:t>
                      </a:r>
                      <a:r>
                        <a:rPr lang="ru-RU" sz="1600" dirty="0" smtClean="0">
                          <a:effectLst/>
                        </a:rPr>
                        <a:t> </a:t>
                      </a:r>
                      <a:r>
                        <a:rPr lang="ru-RU" sz="1600" dirty="0">
                          <a:effectLst/>
                        </a:rPr>
                        <a:t>русел і </a:t>
                      </a:r>
                      <a:r>
                        <a:rPr lang="ru-RU" sz="1600" dirty="0" err="1">
                          <a:effectLst/>
                        </a:rPr>
                        <a:t>заплав</a:t>
                      </a:r>
                      <a:r>
                        <a:rPr lang="ru-RU" sz="1600" dirty="0">
                          <a:effectLst/>
                        </a:rPr>
                        <a:t> </a:t>
                      </a:r>
                      <a:r>
                        <a:rPr lang="ru-RU" sz="1600" dirty="0" err="1">
                          <a:effectLst/>
                        </a:rPr>
                        <a:t>річок</a:t>
                      </a:r>
                      <a:r>
                        <a:rPr lang="ru-RU" sz="1600" dirty="0">
                          <a:effectLst/>
                        </a:rPr>
                        <a:t> </a:t>
                      </a:r>
                      <a:r>
                        <a:rPr lang="ru-RU" sz="1600" dirty="0" err="1">
                          <a:effectLst/>
                        </a:rPr>
                        <a:t>південно-східного</a:t>
                      </a:r>
                      <a:r>
                        <a:rPr lang="ru-RU" sz="1600" dirty="0">
                          <a:effectLst/>
                        </a:rPr>
                        <a:t> </a:t>
                      </a:r>
                      <a:r>
                        <a:rPr lang="ru-RU" sz="1600" dirty="0" err="1">
                          <a:effectLst/>
                        </a:rPr>
                        <a:t>Передкарпаття</a:t>
                      </a:r>
                      <a:r>
                        <a:rPr lang="ru-RU" sz="1600" dirty="0">
                          <a:effectLst/>
                        </a:rPr>
                        <a:t>: стан, </a:t>
                      </a:r>
                      <a:r>
                        <a:rPr lang="ru-RU" sz="1600" dirty="0" err="1">
                          <a:effectLst/>
                        </a:rPr>
                        <a:t>конфлікти</a:t>
                      </a:r>
                      <a:r>
                        <a:rPr lang="ru-RU" sz="1600" dirty="0">
                          <a:effectLst/>
                        </a:rPr>
                        <a:t>, </a:t>
                      </a:r>
                      <a:r>
                        <a:rPr lang="ru-RU" sz="1600" dirty="0" err="1">
                          <a:effectLst/>
                        </a:rPr>
                        <a:t>ризики</a:t>
                      </a:r>
                      <a:r>
                        <a:rPr lang="ru-RU" sz="1600" dirty="0">
                          <a:effectLst/>
                        </a:rPr>
                        <a:t>, </a:t>
                      </a:r>
                      <a:r>
                        <a:rPr lang="ru-RU" sz="1600" dirty="0" err="1">
                          <a:effectLst/>
                        </a:rPr>
                        <a:t>оптимізація</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94" marR="28794" marT="0" marB="0"/>
                </a:tc>
                <a:tc>
                  <a:txBody>
                    <a:bodyPr/>
                    <a:lstStyle/>
                    <a:p>
                      <a:pPr algn="ctr">
                        <a:lnSpc>
                          <a:spcPct val="115000"/>
                        </a:lnSpc>
                        <a:spcAft>
                          <a:spcPts val="0"/>
                        </a:spcAft>
                      </a:pPr>
                      <a:r>
                        <a:rPr lang="uk-UA" sz="1600">
                          <a:effectLst/>
                        </a:rPr>
                        <a:t>2021-2025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28794" marR="28794" marT="0" marB="0"/>
                </a:tc>
                <a:extLst>
                  <a:ext uri="{0D108BD9-81ED-4DB2-BD59-A6C34878D82A}">
                    <a16:rowId xmlns:a16="http://schemas.microsoft.com/office/drawing/2014/main" xmlns="" val="35866236"/>
                  </a:ext>
                </a:extLst>
              </a:tr>
              <a:tr h="684658">
                <a:tc>
                  <a:txBody>
                    <a:bodyPr/>
                    <a:lstStyle/>
                    <a:p>
                      <a:pPr indent="-3175">
                        <a:lnSpc>
                          <a:spcPct val="115000"/>
                        </a:lnSpc>
                        <a:spcAft>
                          <a:spcPts val="0"/>
                        </a:spcAft>
                      </a:pPr>
                      <a:r>
                        <a:rPr lang="uk-UA" sz="1600" dirty="0" smtClean="0">
                          <a:effectLst/>
                        </a:rPr>
                        <a:t>Економічної </a:t>
                      </a:r>
                      <a:r>
                        <a:rPr lang="uk-UA" sz="1600" dirty="0">
                          <a:effectLst/>
                        </a:rPr>
                        <a:t>географії та екологічного менеджменту</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94" marR="28794" marT="0" marB="0"/>
                </a:tc>
                <a:tc>
                  <a:txBody>
                    <a:bodyPr/>
                    <a:lstStyle/>
                    <a:p>
                      <a:pPr indent="114300" algn="l">
                        <a:lnSpc>
                          <a:spcPct val="115000"/>
                        </a:lnSpc>
                        <a:spcAft>
                          <a:spcPts val="0"/>
                        </a:spcAft>
                      </a:pPr>
                      <a:r>
                        <a:rPr lang="uk-UA" sz="1600" dirty="0">
                          <a:effectLst/>
                        </a:rPr>
                        <a:t>Менеджмент туристичних ресурсів та оцінка суспільно-</a:t>
                      </a:r>
                      <a:r>
                        <a:rPr lang="uk-UA" sz="1600" dirty="0" err="1">
                          <a:effectLst/>
                        </a:rPr>
                        <a:t>географічої</a:t>
                      </a:r>
                      <a:r>
                        <a:rPr lang="uk-UA" sz="1600" dirty="0">
                          <a:effectLst/>
                        </a:rPr>
                        <a:t> спадщини вчених  Чернівецького вузівського центру</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94" marR="28794" marT="0" marB="0"/>
                </a:tc>
                <a:tc>
                  <a:txBody>
                    <a:bodyPr/>
                    <a:lstStyle/>
                    <a:p>
                      <a:pPr algn="ctr">
                        <a:lnSpc>
                          <a:spcPct val="115000"/>
                        </a:lnSpc>
                        <a:spcAft>
                          <a:spcPts val="0"/>
                        </a:spcAft>
                      </a:pPr>
                      <a:r>
                        <a:rPr lang="uk-UA" sz="1600" dirty="0">
                          <a:effectLst/>
                        </a:rPr>
                        <a:t>2021-2025</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94" marR="28794" marT="0" marB="0"/>
                </a:tc>
                <a:extLst>
                  <a:ext uri="{0D108BD9-81ED-4DB2-BD59-A6C34878D82A}">
                    <a16:rowId xmlns:a16="http://schemas.microsoft.com/office/drawing/2014/main" xmlns="" val="703957131"/>
                  </a:ext>
                </a:extLst>
              </a:tr>
              <a:tr h="516693">
                <a:tc>
                  <a:txBody>
                    <a:bodyPr/>
                    <a:lstStyle/>
                    <a:p>
                      <a:pPr indent="-3175">
                        <a:lnSpc>
                          <a:spcPct val="115000"/>
                        </a:lnSpc>
                        <a:spcAft>
                          <a:spcPts val="0"/>
                        </a:spcAft>
                      </a:pPr>
                      <a:r>
                        <a:rPr lang="uk-UA" sz="1600" dirty="0" smtClean="0">
                          <a:effectLst/>
                        </a:rPr>
                        <a:t>Фізичної </a:t>
                      </a:r>
                      <a:r>
                        <a:rPr lang="uk-UA" sz="1600" dirty="0">
                          <a:effectLst/>
                        </a:rPr>
                        <a:t>географії, геоморфології та палеогеографії</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94" marR="28794" marT="0" marB="0"/>
                </a:tc>
                <a:tc>
                  <a:txBody>
                    <a:bodyPr/>
                    <a:lstStyle/>
                    <a:p>
                      <a:pPr indent="114300" algn="l">
                        <a:lnSpc>
                          <a:spcPct val="115000"/>
                        </a:lnSpc>
                        <a:spcAft>
                          <a:spcPts val="0"/>
                        </a:spcAft>
                      </a:pPr>
                      <a:r>
                        <a:rPr lang="uk-UA" sz="1600" dirty="0">
                          <a:effectLst/>
                        </a:rPr>
                        <a:t>Реакція ландшафтів західного регіону України на глобальні кліматичні зміни та </a:t>
                      </a:r>
                      <a:r>
                        <a:rPr lang="uk-UA" sz="1600" dirty="0" err="1">
                          <a:effectLst/>
                        </a:rPr>
                        <a:t>антропопресію</a:t>
                      </a:r>
                      <a:r>
                        <a:rPr lang="uk-UA" sz="1600" dirty="0">
                          <a:effectLst/>
                        </a:rPr>
                        <a:t> </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94" marR="28794" marT="0" marB="0"/>
                </a:tc>
                <a:tc>
                  <a:txBody>
                    <a:bodyPr/>
                    <a:lstStyle/>
                    <a:p>
                      <a:pPr algn="ctr">
                        <a:lnSpc>
                          <a:spcPct val="115000"/>
                        </a:lnSpc>
                        <a:spcAft>
                          <a:spcPts val="0"/>
                        </a:spcAft>
                      </a:pPr>
                      <a:r>
                        <a:rPr lang="uk-UA" sz="1600" dirty="0">
                          <a:effectLst/>
                        </a:rPr>
                        <a:t>2021-2025</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94" marR="28794" marT="0" marB="0"/>
                </a:tc>
                <a:extLst>
                  <a:ext uri="{0D108BD9-81ED-4DB2-BD59-A6C34878D82A}">
                    <a16:rowId xmlns:a16="http://schemas.microsoft.com/office/drawing/2014/main" xmlns="" val="4169226498"/>
                  </a:ext>
                </a:extLst>
              </a:tr>
              <a:tr h="516693">
                <a:tc>
                  <a:txBody>
                    <a:bodyPr/>
                    <a:lstStyle/>
                    <a:p>
                      <a:pPr indent="-3175">
                        <a:lnSpc>
                          <a:spcPct val="115000"/>
                        </a:lnSpc>
                        <a:spcAft>
                          <a:spcPts val="0"/>
                        </a:spcAft>
                      </a:pPr>
                      <a:r>
                        <a:rPr lang="uk-UA" sz="1600" dirty="0" smtClean="0">
                          <a:effectLst/>
                        </a:rPr>
                        <a:t>Геодезії</a:t>
                      </a:r>
                      <a:r>
                        <a:rPr lang="uk-UA" sz="1600" dirty="0">
                          <a:effectLst/>
                        </a:rPr>
                        <a:t>, картографії та управління територіями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94" marR="28794" marT="0" marB="0"/>
                </a:tc>
                <a:tc>
                  <a:txBody>
                    <a:bodyPr/>
                    <a:lstStyle/>
                    <a:p>
                      <a:pPr indent="114300" algn="l">
                        <a:lnSpc>
                          <a:spcPct val="115000"/>
                        </a:lnSpc>
                        <a:spcAft>
                          <a:spcPts val="0"/>
                        </a:spcAft>
                      </a:pPr>
                      <a:r>
                        <a:rPr lang="uk-UA" sz="1600" dirty="0">
                          <a:effectLst/>
                        </a:rPr>
                        <a:t>Моніторинг землекористувань із застосуванням </a:t>
                      </a:r>
                      <a:r>
                        <a:rPr lang="uk-UA" sz="1600" dirty="0" err="1">
                          <a:effectLst/>
                        </a:rPr>
                        <a:t>картографо</a:t>
                      </a:r>
                      <a:r>
                        <a:rPr lang="uk-UA" sz="1600" dirty="0">
                          <a:effectLst/>
                        </a:rPr>
                        <a:t>-геодезичних технологій в Західноукраїнському регіоні</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94" marR="28794" marT="0" marB="0"/>
                </a:tc>
                <a:tc>
                  <a:txBody>
                    <a:bodyPr/>
                    <a:lstStyle/>
                    <a:p>
                      <a:pPr algn="ctr">
                        <a:lnSpc>
                          <a:spcPct val="115000"/>
                        </a:lnSpc>
                        <a:spcAft>
                          <a:spcPts val="0"/>
                        </a:spcAft>
                      </a:pPr>
                      <a:r>
                        <a:rPr lang="uk-UA" sz="1600" dirty="0">
                          <a:effectLst/>
                        </a:rPr>
                        <a:t>2020-2024</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94" marR="28794" marT="0" marB="0"/>
                </a:tc>
                <a:extLst>
                  <a:ext uri="{0D108BD9-81ED-4DB2-BD59-A6C34878D82A}">
                    <a16:rowId xmlns:a16="http://schemas.microsoft.com/office/drawing/2014/main" xmlns="" val="3237637153"/>
                  </a:ext>
                </a:extLst>
              </a:tr>
            </a:tbl>
          </a:graphicData>
        </a:graphic>
      </p:graphicFrame>
    </p:spTree>
    <p:extLst>
      <p:ext uri="{BB962C8B-B14F-4D97-AF65-F5344CB8AC3E}">
        <p14:creationId xmlns:p14="http://schemas.microsoft.com/office/powerpoint/2010/main" val="11425270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23528" y="465138"/>
            <a:ext cx="8229600" cy="465138"/>
          </a:xfrm>
        </p:spPr>
        <p:txBody>
          <a:bodyPr rtlCol="0">
            <a:normAutofit/>
          </a:bodyPr>
          <a:lstStyle/>
          <a:p>
            <a:pPr algn="ctr">
              <a:defRPr/>
            </a:pPr>
            <a:r>
              <a:rPr lang="uk-UA" sz="2400" b="1" dirty="0">
                <a:solidFill>
                  <a:srgbClr val="0070C0"/>
                </a:solidFill>
                <a:latin typeface="Times New Roman" panose="02020603050405020304" pitchFamily="18" charset="0"/>
                <a:ea typeface="Calibri" panose="020F0502020204030204" pitchFamily="34" charset="0"/>
              </a:rPr>
              <a:t>Науковий </a:t>
            </a:r>
            <a:r>
              <a:rPr lang="uk-UA" sz="2400" b="1" dirty="0" smtClean="0">
                <a:solidFill>
                  <a:srgbClr val="0070C0"/>
                </a:solidFill>
                <a:latin typeface="Times New Roman" panose="02020603050405020304" pitchFamily="18" charset="0"/>
                <a:ea typeface="Calibri" panose="020F0502020204030204" pitchFamily="34" charset="0"/>
              </a:rPr>
              <a:t>вісник. Серія </a:t>
            </a:r>
            <a:r>
              <a:rPr lang="uk-UA" sz="2400" b="1" dirty="0">
                <a:solidFill>
                  <a:srgbClr val="0070C0"/>
                </a:solidFill>
                <a:latin typeface="Times New Roman" panose="02020603050405020304" pitchFamily="18" charset="0"/>
                <a:ea typeface="Calibri" panose="020F0502020204030204" pitchFamily="34" charset="0"/>
              </a:rPr>
              <a:t>«Географія»</a:t>
            </a:r>
            <a:endParaRPr lang="ru-RU" altLang="ru-RU" sz="2400" b="1" dirty="0">
              <a:solidFill>
                <a:srgbClr val="0070C0"/>
              </a:solidFill>
              <a:latin typeface="Times New Roman" panose="02020603050405020304" pitchFamily="18" charset="0"/>
              <a:ea typeface="+mn-ea"/>
              <a:cs typeface="Times New Roman" panose="02020603050405020304" pitchFamily="18" charset="0"/>
            </a:endParaRPr>
          </a:p>
        </p:txBody>
      </p:sp>
      <p:sp>
        <p:nvSpPr>
          <p:cNvPr id="2" name="Прямоугольник 1"/>
          <p:cNvSpPr/>
          <p:nvPr/>
        </p:nvSpPr>
        <p:spPr>
          <a:xfrm>
            <a:off x="323529" y="1305342"/>
            <a:ext cx="8136904" cy="4893647"/>
          </a:xfrm>
          <a:prstGeom prst="rect">
            <a:avLst/>
          </a:prstGeom>
        </p:spPr>
        <p:txBody>
          <a:bodyPr wrap="square">
            <a:spAutoFit/>
          </a:bodyPr>
          <a:lstStyle/>
          <a:p>
            <a:pPr algn="just"/>
            <a:r>
              <a:rPr lang="uk-UA" sz="2400" dirty="0">
                <a:latin typeface="Times New Roman" panose="02020603050405020304" pitchFamily="18" charset="0"/>
                <a:ea typeface="Calibri" panose="020F0502020204030204" pitchFamily="34" charset="0"/>
              </a:rPr>
              <a:t>Для представлення своїх наукових здобутків науковій спільноті на факультеті видається Науковий вісник Чернівецького національного університету імені Юрія Федьковича, серія «Географія». Він успішно пройшов реєстрацію та відповідно до наказу МОН від 06 червня 2022 року № 530 включений до переліку наукових фахових видань України – </a:t>
            </a:r>
            <a:r>
              <a:rPr lang="uk-UA" sz="2400" b="1" dirty="0">
                <a:latin typeface="Times New Roman" panose="02020603050405020304" pitchFamily="18" charset="0"/>
                <a:ea typeface="Calibri" panose="020F0502020204030204" pitchFamily="34" charset="0"/>
              </a:rPr>
              <a:t>категорія «Б»</a:t>
            </a:r>
            <a:r>
              <a:rPr lang="uk-UA" sz="2400" dirty="0">
                <a:latin typeface="Times New Roman" panose="02020603050405020304" pitchFamily="18" charset="0"/>
                <a:ea typeface="Calibri" panose="020F0502020204030204" pitchFamily="34" charset="0"/>
              </a:rPr>
              <a:t> (103 – Науки про Землю, 106 – Географія). </a:t>
            </a:r>
            <a:endParaRPr lang="uk-UA" sz="2400" dirty="0" smtClean="0">
              <a:latin typeface="Times New Roman" panose="02020603050405020304" pitchFamily="18" charset="0"/>
              <a:ea typeface="Calibri" panose="020F0502020204030204" pitchFamily="34" charset="0"/>
            </a:endParaRPr>
          </a:p>
          <a:p>
            <a:pPr algn="just"/>
            <a:r>
              <a:rPr lang="uk-UA" sz="2400" b="1" dirty="0" smtClean="0">
                <a:latin typeface="Times New Roman" panose="02020603050405020304" pitchFamily="18" charset="0"/>
                <a:ea typeface="Calibri" panose="020F0502020204030204" pitchFamily="34" charset="0"/>
              </a:rPr>
              <a:t>Наукове видання </a:t>
            </a:r>
            <a:r>
              <a:rPr lang="uk-UA" sz="2400" b="1" dirty="0">
                <a:latin typeface="Times New Roman" panose="02020603050405020304" pitchFamily="18" charset="0"/>
                <a:ea typeface="Calibri" panose="020F0502020204030204" pitchFamily="34" charset="0"/>
              </a:rPr>
              <a:t>індексується </a:t>
            </a:r>
            <a:r>
              <a:rPr lang="uk-UA" sz="2400" dirty="0">
                <a:latin typeface="Times New Roman" panose="02020603050405020304" pitchFamily="18" charset="0"/>
                <a:ea typeface="Calibri" panose="020F0502020204030204" pitchFamily="34" charset="0"/>
              </a:rPr>
              <a:t>такими </a:t>
            </a:r>
            <a:r>
              <a:rPr lang="uk-UA" sz="2400" b="1" dirty="0">
                <a:latin typeface="Times New Roman" panose="02020603050405020304" pitchFamily="18" charset="0"/>
                <a:ea typeface="Calibri" panose="020F0502020204030204" pitchFamily="34" charset="0"/>
              </a:rPr>
              <a:t>науко метричними базами </a:t>
            </a:r>
            <a:r>
              <a:rPr lang="uk-UA" sz="2400" dirty="0">
                <a:latin typeface="Times New Roman" panose="02020603050405020304" pitchFamily="18" charset="0"/>
                <a:ea typeface="Calibri" panose="020F0502020204030204" pitchFamily="34" charset="0"/>
              </a:rPr>
              <a:t>– </a:t>
            </a:r>
            <a:r>
              <a:rPr lang="uk-UA" sz="2400" dirty="0" err="1">
                <a:latin typeface="Times New Roman" panose="02020603050405020304" pitchFamily="18" charset="0"/>
                <a:ea typeface="Calibri" panose="020F0502020204030204" pitchFamily="34" charset="0"/>
              </a:rPr>
              <a:t>International</a:t>
            </a:r>
            <a:r>
              <a:rPr lang="uk-UA" sz="2400" dirty="0">
                <a:latin typeface="Times New Roman" panose="02020603050405020304" pitchFamily="18" charset="0"/>
                <a:ea typeface="Calibri" panose="020F0502020204030204" pitchFamily="34" charset="0"/>
              </a:rPr>
              <a:t> Standard </a:t>
            </a:r>
            <a:r>
              <a:rPr lang="uk-UA" sz="2400" dirty="0" err="1">
                <a:latin typeface="Times New Roman" panose="02020603050405020304" pitchFamily="18" charset="0"/>
                <a:ea typeface="Calibri" panose="020F0502020204030204" pitchFamily="34" charset="0"/>
              </a:rPr>
              <a:t>Serial</a:t>
            </a:r>
            <a:r>
              <a:rPr lang="uk-UA" sz="2400" dirty="0">
                <a:latin typeface="Times New Roman" panose="02020603050405020304" pitchFamily="18" charset="0"/>
                <a:ea typeface="Calibri" panose="020F0502020204030204" pitchFamily="34" charset="0"/>
              </a:rPr>
              <a:t> </a:t>
            </a:r>
            <a:r>
              <a:rPr lang="uk-UA" sz="2400" dirty="0" err="1">
                <a:latin typeface="Times New Roman" panose="02020603050405020304" pitchFamily="18" charset="0"/>
                <a:ea typeface="Calibri" panose="020F0502020204030204" pitchFamily="34" charset="0"/>
              </a:rPr>
              <a:t>Number</a:t>
            </a:r>
            <a:r>
              <a:rPr lang="uk-UA" sz="2400" dirty="0">
                <a:latin typeface="Times New Roman" panose="02020603050405020304" pitchFamily="18" charset="0"/>
                <a:ea typeface="Calibri" panose="020F0502020204030204" pitchFamily="34" charset="0"/>
              </a:rPr>
              <a:t>, </a:t>
            </a:r>
            <a:r>
              <a:rPr lang="uk-UA" sz="2400" dirty="0" err="1">
                <a:latin typeface="Times New Roman" panose="02020603050405020304" pitchFamily="18" charset="0"/>
                <a:ea typeface="Calibri" panose="020F0502020204030204" pitchFamily="34" charset="0"/>
              </a:rPr>
              <a:t>Crossref</a:t>
            </a:r>
            <a:r>
              <a:rPr lang="uk-UA" sz="2400" dirty="0">
                <a:latin typeface="Times New Roman" panose="02020603050405020304" pitchFamily="18" charset="0"/>
                <a:ea typeface="Calibri" panose="020F0502020204030204" pitchFamily="34" charset="0"/>
              </a:rPr>
              <a:t>, </a:t>
            </a:r>
            <a:r>
              <a:rPr lang="uk-UA" sz="2400" dirty="0" err="1">
                <a:latin typeface="Times New Roman" panose="02020603050405020304" pitchFamily="18" charset="0"/>
                <a:ea typeface="Calibri" panose="020F0502020204030204" pitchFamily="34" charset="0"/>
              </a:rPr>
              <a:t>Google</a:t>
            </a:r>
            <a:r>
              <a:rPr lang="uk-UA" sz="2400" dirty="0">
                <a:latin typeface="Times New Roman" panose="02020603050405020304" pitchFamily="18" charset="0"/>
                <a:ea typeface="Calibri" panose="020F0502020204030204" pitchFamily="34" charset="0"/>
              </a:rPr>
              <a:t> </a:t>
            </a:r>
            <a:r>
              <a:rPr lang="uk-UA" sz="2400" dirty="0" err="1">
                <a:latin typeface="Times New Roman" panose="02020603050405020304" pitchFamily="18" charset="0"/>
                <a:ea typeface="Calibri" panose="020F0502020204030204" pitchFamily="34" charset="0"/>
              </a:rPr>
              <a:t>Scholar</a:t>
            </a:r>
            <a:r>
              <a:rPr lang="uk-UA" sz="2400" dirty="0">
                <a:latin typeface="Times New Roman" panose="02020603050405020304" pitchFamily="18" charset="0"/>
                <a:ea typeface="Calibri" panose="020F0502020204030204" pitchFamily="34" charset="0"/>
              </a:rPr>
              <a:t>, DOAJ, </a:t>
            </a:r>
            <a:r>
              <a:rPr lang="uk-UA" sz="2400" dirty="0" err="1">
                <a:latin typeface="Times New Roman" panose="02020603050405020304" pitchFamily="18" charset="0"/>
                <a:ea typeface="Calibri" panose="020F0502020204030204" pitchFamily="34" charset="0"/>
              </a:rPr>
              <a:t>CiteFactor</a:t>
            </a:r>
            <a:r>
              <a:rPr lang="uk-UA" sz="2400" dirty="0">
                <a:latin typeface="Times New Roman" panose="02020603050405020304" pitchFamily="18" charset="0"/>
                <a:ea typeface="Calibri" panose="020F0502020204030204" pitchFamily="34" charset="0"/>
              </a:rPr>
              <a:t>. </a:t>
            </a:r>
            <a:endParaRPr lang="uk-UA" sz="2400" dirty="0" smtClean="0">
              <a:latin typeface="Times New Roman" panose="02020603050405020304" pitchFamily="18" charset="0"/>
              <a:ea typeface="Calibri" panose="020F0502020204030204" pitchFamily="34" charset="0"/>
            </a:endParaRPr>
          </a:p>
          <a:p>
            <a:pPr algn="just"/>
            <a:r>
              <a:rPr lang="uk-UA" sz="2400" dirty="0" smtClean="0">
                <a:latin typeface="Times New Roman" panose="02020603050405020304" pitchFamily="18" charset="0"/>
                <a:ea typeface="Calibri" panose="020F0502020204030204" pitchFamily="34" charset="0"/>
              </a:rPr>
              <a:t>Також </a:t>
            </a:r>
            <a:r>
              <a:rPr lang="uk-UA" sz="2400" dirty="0">
                <a:latin typeface="Times New Roman" panose="02020603050405020304" pitchFamily="18" charset="0"/>
                <a:ea typeface="Calibri" panose="020F0502020204030204" pitchFamily="34" charset="0"/>
              </a:rPr>
              <a:t>в квітні 2023 року його включено ще до однієї бази – EBSCO. </a:t>
            </a:r>
            <a:endParaRPr lang="uk-UA" sz="2400" dirty="0"/>
          </a:p>
        </p:txBody>
      </p:sp>
    </p:spTree>
    <p:extLst>
      <p:ext uri="{BB962C8B-B14F-4D97-AF65-F5344CB8AC3E}">
        <p14:creationId xmlns:p14="http://schemas.microsoft.com/office/powerpoint/2010/main" val="212376605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00063" y="0"/>
            <a:ext cx="8229600" cy="465138"/>
          </a:xfrm>
        </p:spPr>
        <p:txBody>
          <a:bodyPr rtlCol="0">
            <a:normAutofit/>
          </a:bodyPr>
          <a:lstStyle/>
          <a:p>
            <a:pPr algn="ctr" eaLnBrk="1" fontAlgn="auto" hangingPunct="1">
              <a:spcAft>
                <a:spcPts val="0"/>
              </a:spcAft>
              <a:defRPr/>
            </a:pPr>
            <a:r>
              <a:rPr lang="uk-UA" altLang="ru-RU" sz="2400" b="1" dirty="0">
                <a:solidFill>
                  <a:schemeClr val="dk1"/>
                </a:solidFill>
                <a:latin typeface="Times New Roman" panose="02020603050405020304" pitchFamily="18" charset="0"/>
                <a:ea typeface="+mn-ea"/>
                <a:cs typeface="Times New Roman" panose="02020603050405020304" pitchFamily="18" charset="0"/>
              </a:rPr>
              <a:t>Показник науково-дослідної роботи </a:t>
            </a:r>
            <a:r>
              <a:rPr lang="uk-UA" altLang="ru-RU" sz="2400" b="1" dirty="0" smtClean="0">
                <a:solidFill>
                  <a:schemeClr val="dk1"/>
                </a:solidFill>
                <a:latin typeface="Times New Roman" panose="02020603050405020304" pitchFamily="18" charset="0"/>
                <a:ea typeface="+mn-ea"/>
                <a:cs typeface="Times New Roman" panose="02020603050405020304" pitchFamily="18" charset="0"/>
              </a:rPr>
              <a:t>викладачів</a:t>
            </a:r>
            <a:endParaRPr lang="ru-RU" altLang="ru-RU" sz="2400" b="1" dirty="0">
              <a:solidFill>
                <a:schemeClr val="dk1"/>
              </a:solidFill>
              <a:latin typeface="Times New Roman" panose="02020603050405020304" pitchFamily="18" charset="0"/>
              <a:ea typeface="+mn-ea"/>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967290135"/>
              </p:ext>
            </p:extLst>
          </p:nvPr>
        </p:nvGraphicFramePr>
        <p:xfrm>
          <a:off x="75956" y="456397"/>
          <a:ext cx="9022209" cy="6282172"/>
        </p:xfrm>
        <a:graphic>
          <a:graphicData uri="http://schemas.openxmlformats.org/drawingml/2006/table">
            <a:tbl>
              <a:tblPr firstRow="1" firstCol="1" lastRow="1" lastCol="1" bandRow="1" bandCol="1">
                <a:tableStyleId>{5C22544A-7EE6-4342-B048-85BDC9FD1C3A}</a:tableStyleId>
              </a:tblPr>
              <a:tblGrid>
                <a:gridCol w="432048">
                  <a:extLst>
                    <a:ext uri="{9D8B030D-6E8A-4147-A177-3AD203B41FA5}">
                      <a16:colId xmlns:a16="http://schemas.microsoft.com/office/drawing/2014/main" xmlns="" val="1987511187"/>
                    </a:ext>
                  </a:extLst>
                </a:gridCol>
                <a:gridCol w="3629287">
                  <a:extLst>
                    <a:ext uri="{9D8B030D-6E8A-4147-A177-3AD203B41FA5}">
                      <a16:colId xmlns:a16="http://schemas.microsoft.com/office/drawing/2014/main" xmlns="" val="3456255405"/>
                    </a:ext>
                  </a:extLst>
                </a:gridCol>
                <a:gridCol w="1017187">
                  <a:extLst>
                    <a:ext uri="{9D8B030D-6E8A-4147-A177-3AD203B41FA5}">
                      <a16:colId xmlns:a16="http://schemas.microsoft.com/office/drawing/2014/main" xmlns="" val="3607788862"/>
                    </a:ext>
                  </a:extLst>
                </a:gridCol>
                <a:gridCol w="1685837">
                  <a:extLst>
                    <a:ext uri="{9D8B030D-6E8A-4147-A177-3AD203B41FA5}">
                      <a16:colId xmlns:a16="http://schemas.microsoft.com/office/drawing/2014/main" xmlns="" val="4232815536"/>
                    </a:ext>
                  </a:extLst>
                </a:gridCol>
                <a:gridCol w="2257850">
                  <a:extLst>
                    <a:ext uri="{9D8B030D-6E8A-4147-A177-3AD203B41FA5}">
                      <a16:colId xmlns:a16="http://schemas.microsoft.com/office/drawing/2014/main" xmlns="" val="3370965490"/>
                    </a:ext>
                  </a:extLst>
                </a:gridCol>
              </a:tblGrid>
              <a:tr h="925474">
                <a:tc>
                  <a:txBody>
                    <a:bodyPr/>
                    <a:lstStyle/>
                    <a:p>
                      <a:pPr algn="ctr">
                        <a:lnSpc>
                          <a:spcPct val="115000"/>
                        </a:lnSpc>
                        <a:spcAft>
                          <a:spcPts val="0"/>
                        </a:spcAft>
                      </a:pPr>
                      <a:r>
                        <a:rPr lang="uk-UA" sz="1800" dirty="0">
                          <a:effectLst/>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41275" algn="ctr">
                        <a:lnSpc>
                          <a:spcPct val="115000"/>
                        </a:lnSpc>
                        <a:spcAft>
                          <a:spcPts val="0"/>
                        </a:spcAft>
                      </a:pPr>
                      <a:r>
                        <a:rPr lang="uk-UA" sz="1800" dirty="0">
                          <a:effectLst/>
                        </a:rPr>
                        <a:t>Кафедра</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gn="ctr">
                        <a:lnSpc>
                          <a:spcPct val="115000"/>
                        </a:lnSpc>
                        <a:spcAft>
                          <a:spcPts val="0"/>
                        </a:spcAft>
                      </a:pPr>
                      <a:r>
                        <a:rPr lang="uk-UA" sz="1800" dirty="0" err="1" smtClean="0">
                          <a:effectLst/>
                        </a:rPr>
                        <a:t>Моногр</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gn="ctr">
                        <a:lnSpc>
                          <a:spcPct val="115000"/>
                        </a:lnSpc>
                        <a:spcAft>
                          <a:spcPts val="0"/>
                        </a:spcAft>
                      </a:pPr>
                      <a:r>
                        <a:rPr lang="uk-UA" sz="1800" dirty="0">
                          <a:effectLst/>
                        </a:rPr>
                        <a:t>Підручники, навчальні посібники, </a:t>
                      </a:r>
                      <a:r>
                        <a:rPr lang="uk-UA" sz="1800" dirty="0" smtClean="0">
                          <a:effectLst/>
                        </a:rPr>
                        <a:t>метод. роб.</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algn="ctr">
                        <a:lnSpc>
                          <a:spcPct val="115000"/>
                        </a:lnSpc>
                        <a:spcAft>
                          <a:spcPts val="0"/>
                        </a:spcAft>
                      </a:pPr>
                      <a:r>
                        <a:rPr lang="uk-UA" sz="1800" dirty="0">
                          <a:effectLst/>
                        </a:rPr>
                        <a:t>Публікації у фахових </a:t>
                      </a:r>
                      <a:r>
                        <a:rPr lang="uk-UA" sz="1800" dirty="0" smtClean="0">
                          <a:effectLst/>
                        </a:rPr>
                        <a:t>вітчизн. </a:t>
                      </a:r>
                      <a:r>
                        <a:rPr lang="uk-UA" sz="1800" dirty="0">
                          <a:effectLst/>
                        </a:rPr>
                        <a:t>та </a:t>
                      </a:r>
                      <a:r>
                        <a:rPr lang="uk-UA" sz="1800" dirty="0" err="1" smtClean="0">
                          <a:effectLst/>
                        </a:rPr>
                        <a:t>міжнар</a:t>
                      </a:r>
                      <a:r>
                        <a:rPr lang="uk-UA" sz="1800" dirty="0" smtClean="0">
                          <a:effectLst/>
                        </a:rPr>
                        <a:t>. </a:t>
                      </a:r>
                      <a:r>
                        <a:rPr lang="uk-UA" sz="1800" dirty="0" err="1" smtClean="0">
                          <a:effectLst/>
                        </a:rPr>
                        <a:t>рейт</a:t>
                      </a:r>
                      <a:r>
                        <a:rPr lang="uk-UA" sz="1800" dirty="0" smtClean="0">
                          <a:effectLst/>
                        </a:rPr>
                        <a:t>. виданнях</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extLst>
                  <a:ext uri="{0D108BD9-81ED-4DB2-BD59-A6C34878D82A}">
                    <a16:rowId xmlns:a16="http://schemas.microsoft.com/office/drawing/2014/main" xmlns="" val="80475144"/>
                  </a:ext>
                </a:extLst>
              </a:tr>
              <a:tr h="477328">
                <a:tc>
                  <a:txBody>
                    <a:bodyPr/>
                    <a:lstStyle/>
                    <a:p>
                      <a:pPr algn="ctr">
                        <a:lnSpc>
                          <a:spcPct val="115000"/>
                        </a:lnSpc>
                        <a:spcAft>
                          <a:spcPts val="0"/>
                        </a:spcAft>
                      </a:pPr>
                      <a:r>
                        <a:rPr lang="uk-UA" sz="1800" dirty="0" smtClean="0">
                          <a:effectLst/>
                        </a:rPr>
                        <a:t>1</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41275" algn="ctr">
                        <a:lnSpc>
                          <a:spcPct val="115000"/>
                        </a:lnSpc>
                        <a:spcAft>
                          <a:spcPts val="0"/>
                        </a:spcAft>
                      </a:pPr>
                      <a:r>
                        <a:rPr lang="ru-RU" sz="1800" dirty="0">
                          <a:effectLst/>
                        </a:rPr>
                        <a:t>Кафедра </a:t>
                      </a:r>
                      <a:r>
                        <a:rPr lang="ru-RU" sz="1800" dirty="0" err="1">
                          <a:effectLst/>
                        </a:rPr>
                        <a:t>географії</a:t>
                      </a:r>
                      <a:r>
                        <a:rPr lang="ru-RU" sz="1800" dirty="0">
                          <a:effectLst/>
                        </a:rPr>
                        <a:t> та менеджменту туризму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nchor="b"/>
                </a:tc>
                <a:tc>
                  <a:txBody>
                    <a:bodyPr/>
                    <a:lstStyle/>
                    <a:p>
                      <a:pPr indent="27940" algn="ctr">
                        <a:lnSpc>
                          <a:spcPct val="115000"/>
                        </a:lnSpc>
                        <a:spcAft>
                          <a:spcPts val="0"/>
                        </a:spcAft>
                      </a:pPr>
                      <a:r>
                        <a:rPr lang="uk-UA" sz="1800" dirty="0">
                          <a:effectLst/>
                        </a:rPr>
                        <a:t>2</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27940" algn="ctr">
                        <a:lnSpc>
                          <a:spcPct val="115000"/>
                        </a:lnSpc>
                        <a:spcAft>
                          <a:spcPts val="0"/>
                        </a:spcAft>
                      </a:pPr>
                      <a:r>
                        <a:rPr lang="uk-UA" sz="1800">
                          <a:effectLst/>
                        </a:rPr>
                        <a:t>13</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27940" algn="ctr">
                        <a:lnSpc>
                          <a:spcPct val="115000"/>
                        </a:lnSpc>
                        <a:spcAft>
                          <a:spcPts val="0"/>
                        </a:spcAft>
                      </a:pPr>
                      <a:r>
                        <a:rPr lang="uk-UA" sz="1800">
                          <a:effectLst/>
                        </a:rPr>
                        <a:t>14</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extLst>
                  <a:ext uri="{0D108BD9-81ED-4DB2-BD59-A6C34878D82A}">
                    <a16:rowId xmlns:a16="http://schemas.microsoft.com/office/drawing/2014/main" xmlns="" val="3263103667"/>
                  </a:ext>
                </a:extLst>
              </a:tr>
              <a:tr h="477328">
                <a:tc>
                  <a:txBody>
                    <a:bodyPr/>
                    <a:lstStyle/>
                    <a:p>
                      <a:pPr algn="ctr">
                        <a:lnSpc>
                          <a:spcPct val="115000"/>
                        </a:lnSpc>
                        <a:spcAft>
                          <a:spcPts val="0"/>
                        </a:spcAft>
                      </a:pPr>
                      <a:r>
                        <a:rPr lang="uk-UA" sz="1800" dirty="0" smtClean="0">
                          <a:effectLst/>
                        </a:rPr>
                        <a:t>2</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41275" algn="ctr">
                        <a:lnSpc>
                          <a:spcPct val="115000"/>
                        </a:lnSpc>
                        <a:spcAft>
                          <a:spcPts val="0"/>
                        </a:spcAft>
                      </a:pPr>
                      <a:r>
                        <a:rPr lang="ru-RU" sz="1800">
                          <a:effectLst/>
                        </a:rPr>
                        <a:t>Кафедра географiї України та регіоналістики</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nchor="b"/>
                </a:tc>
                <a:tc>
                  <a:txBody>
                    <a:bodyPr/>
                    <a:lstStyle/>
                    <a:p>
                      <a:pPr indent="27940" algn="ctr">
                        <a:lnSpc>
                          <a:spcPct val="115000"/>
                        </a:lnSpc>
                        <a:spcAft>
                          <a:spcPts val="0"/>
                        </a:spcAft>
                      </a:pPr>
                      <a:r>
                        <a:rPr lang="uk-UA" sz="1800" dirty="0">
                          <a:effectLst/>
                        </a:rPr>
                        <a:t>3</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27940" algn="ctr">
                        <a:lnSpc>
                          <a:spcPct val="115000"/>
                        </a:lnSpc>
                        <a:spcAft>
                          <a:spcPts val="0"/>
                        </a:spcAft>
                      </a:pPr>
                      <a:r>
                        <a:rPr lang="uk-UA" sz="1800">
                          <a:effectLst/>
                        </a:rPr>
                        <a:t>6</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27940" algn="ctr">
                        <a:lnSpc>
                          <a:spcPct val="115000"/>
                        </a:lnSpc>
                        <a:spcAft>
                          <a:spcPts val="0"/>
                        </a:spcAft>
                      </a:pPr>
                      <a:r>
                        <a:rPr lang="uk-UA" sz="1800">
                          <a:effectLst/>
                        </a:rPr>
                        <a:t>33</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extLst>
                  <a:ext uri="{0D108BD9-81ED-4DB2-BD59-A6C34878D82A}">
                    <a16:rowId xmlns:a16="http://schemas.microsoft.com/office/drawing/2014/main" xmlns="" val="1271589135"/>
                  </a:ext>
                </a:extLst>
              </a:tr>
              <a:tr h="636438">
                <a:tc>
                  <a:txBody>
                    <a:bodyPr/>
                    <a:lstStyle/>
                    <a:p>
                      <a:pPr algn="ctr">
                        <a:lnSpc>
                          <a:spcPct val="115000"/>
                        </a:lnSpc>
                        <a:spcAft>
                          <a:spcPts val="0"/>
                        </a:spcAft>
                      </a:pPr>
                      <a:r>
                        <a:rPr lang="uk-UA" sz="1800" dirty="0" smtClean="0">
                          <a:effectLst/>
                        </a:rPr>
                        <a:t>3</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41275" algn="ctr">
                        <a:lnSpc>
                          <a:spcPct val="115000"/>
                        </a:lnSpc>
                        <a:spcAft>
                          <a:spcPts val="0"/>
                        </a:spcAft>
                      </a:pPr>
                      <a:r>
                        <a:rPr lang="ru-RU" sz="1800">
                          <a:effectLst/>
                        </a:rPr>
                        <a:t>Кафедра геодезiї, картографії та управління територіями</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nchor="b"/>
                </a:tc>
                <a:tc>
                  <a:txBody>
                    <a:bodyPr/>
                    <a:lstStyle/>
                    <a:p>
                      <a:pPr indent="27940" algn="ctr">
                        <a:lnSpc>
                          <a:spcPct val="115000"/>
                        </a:lnSpc>
                        <a:spcAft>
                          <a:spcPts val="0"/>
                        </a:spcAft>
                      </a:pPr>
                      <a:r>
                        <a:rPr lang="uk-UA" sz="1800">
                          <a:effectLst/>
                        </a:rPr>
                        <a:t>5</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27940" algn="ctr">
                        <a:lnSpc>
                          <a:spcPct val="115000"/>
                        </a:lnSpc>
                        <a:spcAft>
                          <a:spcPts val="0"/>
                        </a:spcAft>
                      </a:pPr>
                      <a:r>
                        <a:rPr lang="uk-UA" sz="1800" dirty="0">
                          <a:effectLst/>
                        </a:rPr>
                        <a:t>15</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27940" algn="ctr">
                        <a:lnSpc>
                          <a:spcPct val="115000"/>
                        </a:lnSpc>
                        <a:spcAft>
                          <a:spcPts val="0"/>
                        </a:spcAft>
                      </a:pPr>
                      <a:r>
                        <a:rPr lang="uk-UA" sz="1800">
                          <a:effectLst/>
                        </a:rPr>
                        <a:t>12</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extLst>
                  <a:ext uri="{0D108BD9-81ED-4DB2-BD59-A6C34878D82A}">
                    <a16:rowId xmlns:a16="http://schemas.microsoft.com/office/drawing/2014/main" xmlns="" val="221831350"/>
                  </a:ext>
                </a:extLst>
              </a:tr>
              <a:tr h="477328">
                <a:tc>
                  <a:txBody>
                    <a:bodyPr/>
                    <a:lstStyle/>
                    <a:p>
                      <a:pPr algn="ctr">
                        <a:lnSpc>
                          <a:spcPct val="115000"/>
                        </a:lnSpc>
                        <a:spcAft>
                          <a:spcPts val="0"/>
                        </a:spcAft>
                      </a:pPr>
                      <a:r>
                        <a:rPr lang="uk-UA" sz="1800" dirty="0" smtClean="0">
                          <a:effectLst/>
                        </a:rPr>
                        <a:t>4</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41275" algn="ctr">
                        <a:lnSpc>
                          <a:spcPct val="115000"/>
                        </a:lnSpc>
                        <a:spcAft>
                          <a:spcPts val="0"/>
                        </a:spcAft>
                      </a:pPr>
                      <a:r>
                        <a:rPr lang="ru-RU" sz="1800">
                          <a:effectLst/>
                        </a:rPr>
                        <a:t>Кафедра гідрометеорології та водних ресурсів</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nchor="b"/>
                </a:tc>
                <a:tc>
                  <a:txBody>
                    <a:bodyPr/>
                    <a:lstStyle/>
                    <a:p>
                      <a:pPr indent="27940" algn="ctr">
                        <a:lnSpc>
                          <a:spcPct val="115000"/>
                        </a:lnSpc>
                        <a:spcAft>
                          <a:spcPts val="0"/>
                        </a:spcAft>
                      </a:pPr>
                      <a:r>
                        <a:rPr lang="uk-UA" sz="1800">
                          <a:effectLst/>
                        </a:rPr>
                        <a:t>3</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27940" algn="ctr">
                        <a:lnSpc>
                          <a:spcPct val="115000"/>
                        </a:lnSpc>
                        <a:spcAft>
                          <a:spcPts val="0"/>
                        </a:spcAft>
                      </a:pPr>
                      <a:r>
                        <a:rPr lang="uk-UA" sz="1800" dirty="0">
                          <a:effectLst/>
                        </a:rPr>
                        <a:t>5</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27940" algn="ctr">
                        <a:lnSpc>
                          <a:spcPct val="115000"/>
                        </a:lnSpc>
                        <a:spcAft>
                          <a:spcPts val="0"/>
                        </a:spcAft>
                      </a:pPr>
                      <a:r>
                        <a:rPr lang="uk-UA" sz="1800" dirty="0">
                          <a:effectLst/>
                        </a:rPr>
                        <a:t>6</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extLst>
                  <a:ext uri="{0D108BD9-81ED-4DB2-BD59-A6C34878D82A}">
                    <a16:rowId xmlns:a16="http://schemas.microsoft.com/office/drawing/2014/main" xmlns="" val="1610485094"/>
                  </a:ext>
                </a:extLst>
              </a:tr>
              <a:tr h="769574">
                <a:tc>
                  <a:txBody>
                    <a:bodyPr/>
                    <a:lstStyle/>
                    <a:p>
                      <a:pPr algn="ctr">
                        <a:lnSpc>
                          <a:spcPct val="115000"/>
                        </a:lnSpc>
                        <a:spcAft>
                          <a:spcPts val="0"/>
                        </a:spcAft>
                      </a:pPr>
                      <a:r>
                        <a:rPr lang="uk-UA" sz="1800" dirty="0" smtClean="0">
                          <a:effectLst/>
                        </a:rPr>
                        <a:t>5</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41275" algn="ctr">
                        <a:lnSpc>
                          <a:spcPct val="115000"/>
                        </a:lnSpc>
                        <a:spcAft>
                          <a:spcPts val="0"/>
                        </a:spcAft>
                      </a:pPr>
                      <a:r>
                        <a:rPr lang="ru-RU" sz="1800">
                          <a:effectLst/>
                        </a:rPr>
                        <a:t>Кафедра економiчної географiї та екологічного менеджменту</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nchor="b"/>
                </a:tc>
                <a:tc>
                  <a:txBody>
                    <a:bodyPr/>
                    <a:lstStyle/>
                    <a:p>
                      <a:pPr indent="27940" algn="ctr">
                        <a:lnSpc>
                          <a:spcPct val="115000"/>
                        </a:lnSpc>
                        <a:spcAft>
                          <a:spcPts val="0"/>
                        </a:spcAft>
                      </a:pPr>
                      <a:r>
                        <a:rPr lang="uk-UA" sz="1800">
                          <a:effectLst/>
                        </a:rPr>
                        <a:t>4</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27940" algn="ctr">
                        <a:lnSpc>
                          <a:spcPct val="115000"/>
                        </a:lnSpc>
                        <a:spcAft>
                          <a:spcPts val="0"/>
                        </a:spcAft>
                      </a:pPr>
                      <a:r>
                        <a:rPr lang="uk-UA" sz="1800">
                          <a:effectLst/>
                        </a:rPr>
                        <a:t>4</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27940" algn="ctr">
                        <a:lnSpc>
                          <a:spcPct val="115000"/>
                        </a:lnSpc>
                        <a:spcAft>
                          <a:spcPts val="0"/>
                        </a:spcAft>
                      </a:pPr>
                      <a:r>
                        <a:rPr lang="uk-UA" sz="1800" dirty="0">
                          <a:effectLst/>
                        </a:rPr>
                        <a:t>80</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extLst>
                  <a:ext uri="{0D108BD9-81ED-4DB2-BD59-A6C34878D82A}">
                    <a16:rowId xmlns:a16="http://schemas.microsoft.com/office/drawing/2014/main" xmlns="" val="174922537"/>
                  </a:ext>
                </a:extLst>
              </a:tr>
              <a:tr h="769574">
                <a:tc>
                  <a:txBody>
                    <a:bodyPr/>
                    <a:lstStyle/>
                    <a:p>
                      <a:pPr algn="ctr">
                        <a:lnSpc>
                          <a:spcPct val="115000"/>
                        </a:lnSpc>
                        <a:spcAft>
                          <a:spcPts val="0"/>
                        </a:spcAft>
                      </a:pPr>
                      <a:r>
                        <a:rPr lang="uk-UA" sz="1800" dirty="0" smtClean="0">
                          <a:effectLst/>
                        </a:rPr>
                        <a:t>6</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41275" algn="ctr">
                        <a:lnSpc>
                          <a:spcPct val="115000"/>
                        </a:lnSpc>
                        <a:spcAft>
                          <a:spcPts val="0"/>
                        </a:spcAft>
                      </a:pPr>
                      <a:r>
                        <a:rPr lang="ru-RU" sz="1800" dirty="0">
                          <a:effectLst/>
                        </a:rPr>
                        <a:t>Кафедра </a:t>
                      </a:r>
                      <a:r>
                        <a:rPr lang="ru-RU" sz="1800" dirty="0" err="1">
                          <a:effectLst/>
                        </a:rPr>
                        <a:t>соціальної</a:t>
                      </a:r>
                      <a:r>
                        <a:rPr lang="ru-RU" sz="1800" dirty="0">
                          <a:effectLst/>
                        </a:rPr>
                        <a:t> </a:t>
                      </a:r>
                      <a:r>
                        <a:rPr lang="ru-RU" sz="1800" dirty="0" err="1">
                          <a:effectLst/>
                        </a:rPr>
                        <a:t>географії</a:t>
                      </a:r>
                      <a:r>
                        <a:rPr lang="ru-RU" sz="1800" dirty="0">
                          <a:effectLst/>
                        </a:rPr>
                        <a:t> та </a:t>
                      </a:r>
                      <a:r>
                        <a:rPr lang="ru-RU" sz="1800" dirty="0" err="1">
                          <a:effectLst/>
                        </a:rPr>
                        <a:t>рекреаційного</a:t>
                      </a:r>
                      <a:r>
                        <a:rPr lang="ru-RU" sz="1800" dirty="0">
                          <a:effectLst/>
                        </a:rPr>
                        <a:t> </a:t>
                      </a:r>
                      <a:r>
                        <a:rPr lang="ru-RU" sz="1800" dirty="0" err="1" smtClean="0">
                          <a:effectLst/>
                        </a:rPr>
                        <a:t>природокорист</a:t>
                      </a:r>
                      <a:r>
                        <a:rPr lang="ru-RU" sz="1800" dirty="0" smtClean="0">
                          <a:effectLst/>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nchor="b"/>
                </a:tc>
                <a:tc>
                  <a:txBody>
                    <a:bodyPr/>
                    <a:lstStyle/>
                    <a:p>
                      <a:pPr indent="27940" algn="ctr">
                        <a:lnSpc>
                          <a:spcPct val="115000"/>
                        </a:lnSpc>
                        <a:spcAft>
                          <a:spcPts val="0"/>
                        </a:spcAft>
                      </a:pPr>
                      <a:r>
                        <a:rPr lang="uk-UA" sz="1800">
                          <a:effectLst/>
                        </a:rPr>
                        <a:t>3</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27940" algn="ctr">
                        <a:lnSpc>
                          <a:spcPct val="115000"/>
                        </a:lnSpc>
                        <a:spcAft>
                          <a:spcPts val="0"/>
                        </a:spcAft>
                      </a:pPr>
                      <a:r>
                        <a:rPr lang="uk-UA" sz="1800">
                          <a:effectLst/>
                        </a:rPr>
                        <a:t>2</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27940" algn="ctr">
                        <a:lnSpc>
                          <a:spcPct val="115000"/>
                        </a:lnSpc>
                        <a:spcAft>
                          <a:spcPts val="0"/>
                        </a:spcAft>
                      </a:pPr>
                      <a:r>
                        <a:rPr lang="uk-UA" sz="1800" dirty="0">
                          <a:effectLst/>
                        </a:rPr>
                        <a:t>19</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extLst>
                  <a:ext uri="{0D108BD9-81ED-4DB2-BD59-A6C34878D82A}">
                    <a16:rowId xmlns:a16="http://schemas.microsoft.com/office/drawing/2014/main" xmlns="" val="3350198019"/>
                  </a:ext>
                </a:extLst>
              </a:tr>
              <a:tr h="636438">
                <a:tc>
                  <a:txBody>
                    <a:bodyPr/>
                    <a:lstStyle/>
                    <a:p>
                      <a:pPr algn="ctr">
                        <a:lnSpc>
                          <a:spcPct val="115000"/>
                        </a:lnSpc>
                        <a:spcAft>
                          <a:spcPts val="0"/>
                        </a:spcAft>
                      </a:pPr>
                      <a:r>
                        <a:rPr lang="uk-UA" sz="1800" dirty="0" smtClean="0">
                          <a:effectLst/>
                        </a:rPr>
                        <a:t>7</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41275" algn="ctr">
                        <a:lnSpc>
                          <a:spcPct val="115000"/>
                        </a:lnSpc>
                        <a:spcAft>
                          <a:spcPts val="0"/>
                        </a:spcAft>
                      </a:pPr>
                      <a:r>
                        <a:rPr lang="uk-UA" sz="1800" dirty="0">
                          <a:effectLst/>
                        </a:rPr>
                        <a:t>Кафедра ф</a:t>
                      </a:r>
                      <a:r>
                        <a:rPr lang="ru-RU" sz="1800" dirty="0">
                          <a:effectLst/>
                        </a:rPr>
                        <a:t>i</a:t>
                      </a:r>
                      <a:r>
                        <a:rPr lang="uk-UA" sz="1800" dirty="0">
                          <a:effectLst/>
                        </a:rPr>
                        <a:t>зичної географ</a:t>
                      </a:r>
                      <a:r>
                        <a:rPr lang="ru-RU" sz="1800" dirty="0">
                          <a:effectLst/>
                        </a:rPr>
                        <a:t>i</a:t>
                      </a:r>
                      <a:r>
                        <a:rPr lang="uk-UA" sz="1800" dirty="0">
                          <a:effectLst/>
                        </a:rPr>
                        <a:t>ї, геоморфології та палеогеографії</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nchor="b"/>
                </a:tc>
                <a:tc>
                  <a:txBody>
                    <a:bodyPr/>
                    <a:lstStyle/>
                    <a:p>
                      <a:pPr indent="27940" algn="ctr">
                        <a:lnSpc>
                          <a:spcPct val="115000"/>
                        </a:lnSpc>
                        <a:spcAft>
                          <a:spcPts val="0"/>
                        </a:spcAft>
                      </a:pPr>
                      <a:r>
                        <a:rPr lang="uk-UA" sz="1800">
                          <a:effectLst/>
                        </a:rPr>
                        <a:t>5</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27940" algn="ctr">
                        <a:lnSpc>
                          <a:spcPct val="115000"/>
                        </a:lnSpc>
                        <a:spcAft>
                          <a:spcPts val="0"/>
                        </a:spcAft>
                      </a:pPr>
                      <a:r>
                        <a:rPr lang="uk-UA" sz="1800">
                          <a:effectLst/>
                        </a:rPr>
                        <a:t>5</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27940" algn="ctr">
                        <a:lnSpc>
                          <a:spcPct val="115000"/>
                        </a:lnSpc>
                        <a:spcAft>
                          <a:spcPts val="0"/>
                        </a:spcAft>
                      </a:pPr>
                      <a:r>
                        <a:rPr lang="uk-UA" sz="1800" dirty="0">
                          <a:effectLst/>
                        </a:rPr>
                        <a:t>60</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extLst>
                  <a:ext uri="{0D108BD9-81ED-4DB2-BD59-A6C34878D82A}">
                    <a16:rowId xmlns:a16="http://schemas.microsoft.com/office/drawing/2014/main" xmlns="" val="2516715517"/>
                  </a:ext>
                </a:extLst>
              </a:tr>
              <a:tr h="159109">
                <a:tc>
                  <a:txBody>
                    <a:bodyPr/>
                    <a:lstStyle/>
                    <a:p>
                      <a:pPr algn="ctr">
                        <a:lnSpc>
                          <a:spcPct val="115000"/>
                        </a:lnSpc>
                        <a:spcAft>
                          <a:spcPts val="0"/>
                        </a:spcAft>
                      </a:pPr>
                      <a:r>
                        <a:rPr lang="uk-UA" sz="1800">
                          <a:effectLst/>
                        </a:rPr>
                        <a:t> </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41275" algn="ctr">
                        <a:lnSpc>
                          <a:spcPct val="115000"/>
                        </a:lnSpc>
                        <a:spcAft>
                          <a:spcPts val="0"/>
                        </a:spcAft>
                      </a:pPr>
                      <a:r>
                        <a:rPr lang="uk-UA" sz="1800">
                          <a:effectLst/>
                        </a:rPr>
                        <a:t>Разом:</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27940" algn="ctr">
                        <a:lnSpc>
                          <a:spcPct val="115000"/>
                        </a:lnSpc>
                        <a:spcAft>
                          <a:spcPts val="0"/>
                        </a:spcAft>
                      </a:pPr>
                      <a:r>
                        <a:rPr lang="uk-UA" sz="1800">
                          <a:effectLst/>
                        </a:rPr>
                        <a:t>25</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27940" algn="ctr">
                        <a:lnSpc>
                          <a:spcPct val="115000"/>
                        </a:lnSpc>
                        <a:spcAft>
                          <a:spcPts val="0"/>
                        </a:spcAft>
                      </a:pPr>
                      <a:r>
                        <a:rPr lang="uk-UA" sz="1800">
                          <a:effectLst/>
                        </a:rPr>
                        <a:t>50</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tc>
                  <a:txBody>
                    <a:bodyPr/>
                    <a:lstStyle/>
                    <a:p>
                      <a:pPr indent="27940" algn="ctr">
                        <a:lnSpc>
                          <a:spcPct val="115000"/>
                        </a:lnSpc>
                        <a:spcAft>
                          <a:spcPts val="0"/>
                        </a:spcAft>
                      </a:pPr>
                      <a:r>
                        <a:rPr lang="uk-UA" sz="1800" dirty="0">
                          <a:effectLst/>
                        </a:rPr>
                        <a:t>224</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996" marR="34996" marT="0" marB="0"/>
                </a:tc>
                <a:extLst>
                  <a:ext uri="{0D108BD9-81ED-4DB2-BD59-A6C34878D82A}">
                    <a16:rowId xmlns:a16="http://schemas.microsoft.com/office/drawing/2014/main" xmlns="" val="1919216810"/>
                  </a:ext>
                </a:extLst>
              </a:tr>
            </a:tbl>
          </a:graphicData>
        </a:graphic>
      </p:graphicFrame>
    </p:spTree>
    <p:extLst>
      <p:ext uri="{BB962C8B-B14F-4D97-AF65-F5344CB8AC3E}">
        <p14:creationId xmlns:p14="http://schemas.microsoft.com/office/powerpoint/2010/main" val="6820642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55425920"/>
              </p:ext>
            </p:extLst>
          </p:nvPr>
        </p:nvGraphicFramePr>
        <p:xfrm>
          <a:off x="54837" y="556753"/>
          <a:ext cx="9089163" cy="6204001"/>
        </p:xfrm>
        <a:graphic>
          <a:graphicData uri="http://schemas.openxmlformats.org/drawingml/2006/table">
            <a:tbl>
              <a:tblPr firstRow="1" firstCol="1" bandRow="1" bandCol="1">
                <a:tableStyleId>{5C22544A-7EE6-4342-B048-85BDC9FD1C3A}</a:tableStyleId>
              </a:tblPr>
              <a:tblGrid>
                <a:gridCol w="340699">
                  <a:extLst>
                    <a:ext uri="{9D8B030D-6E8A-4147-A177-3AD203B41FA5}">
                      <a16:colId xmlns:a16="http://schemas.microsoft.com/office/drawing/2014/main" xmlns="" val="1104996605"/>
                    </a:ext>
                  </a:extLst>
                </a:gridCol>
                <a:gridCol w="2461791">
                  <a:extLst>
                    <a:ext uri="{9D8B030D-6E8A-4147-A177-3AD203B41FA5}">
                      <a16:colId xmlns:a16="http://schemas.microsoft.com/office/drawing/2014/main" xmlns="" val="3964781220"/>
                    </a:ext>
                  </a:extLst>
                </a:gridCol>
                <a:gridCol w="634553">
                  <a:extLst>
                    <a:ext uri="{9D8B030D-6E8A-4147-A177-3AD203B41FA5}">
                      <a16:colId xmlns:a16="http://schemas.microsoft.com/office/drawing/2014/main" xmlns="" val="4237133592"/>
                    </a:ext>
                  </a:extLst>
                </a:gridCol>
                <a:gridCol w="720080">
                  <a:extLst>
                    <a:ext uri="{9D8B030D-6E8A-4147-A177-3AD203B41FA5}">
                      <a16:colId xmlns:a16="http://schemas.microsoft.com/office/drawing/2014/main" xmlns="" val="48411076"/>
                    </a:ext>
                  </a:extLst>
                </a:gridCol>
                <a:gridCol w="864096">
                  <a:extLst>
                    <a:ext uri="{9D8B030D-6E8A-4147-A177-3AD203B41FA5}">
                      <a16:colId xmlns:a16="http://schemas.microsoft.com/office/drawing/2014/main" xmlns="" val="1841918064"/>
                    </a:ext>
                  </a:extLst>
                </a:gridCol>
                <a:gridCol w="936104">
                  <a:extLst>
                    <a:ext uri="{9D8B030D-6E8A-4147-A177-3AD203B41FA5}">
                      <a16:colId xmlns:a16="http://schemas.microsoft.com/office/drawing/2014/main" xmlns="" val="53348554"/>
                    </a:ext>
                  </a:extLst>
                </a:gridCol>
                <a:gridCol w="792088">
                  <a:extLst>
                    <a:ext uri="{9D8B030D-6E8A-4147-A177-3AD203B41FA5}">
                      <a16:colId xmlns:a16="http://schemas.microsoft.com/office/drawing/2014/main" xmlns="" val="601026484"/>
                    </a:ext>
                  </a:extLst>
                </a:gridCol>
                <a:gridCol w="824893">
                  <a:extLst>
                    <a:ext uri="{9D8B030D-6E8A-4147-A177-3AD203B41FA5}">
                      <a16:colId xmlns:a16="http://schemas.microsoft.com/office/drawing/2014/main" xmlns="" val="767033943"/>
                    </a:ext>
                  </a:extLst>
                </a:gridCol>
                <a:gridCol w="833174">
                  <a:extLst>
                    <a:ext uri="{9D8B030D-6E8A-4147-A177-3AD203B41FA5}">
                      <a16:colId xmlns:a16="http://schemas.microsoft.com/office/drawing/2014/main" xmlns="" val="1816248560"/>
                    </a:ext>
                  </a:extLst>
                </a:gridCol>
                <a:gridCol w="681685">
                  <a:extLst>
                    <a:ext uri="{9D8B030D-6E8A-4147-A177-3AD203B41FA5}">
                      <a16:colId xmlns:a16="http://schemas.microsoft.com/office/drawing/2014/main" xmlns="" val="444384454"/>
                    </a:ext>
                  </a:extLst>
                </a:gridCol>
              </a:tblGrid>
              <a:tr h="585757">
                <a:tc rowSpan="2">
                  <a:txBody>
                    <a:bodyPr/>
                    <a:lstStyle/>
                    <a:p>
                      <a:pPr algn="ctr">
                        <a:lnSpc>
                          <a:spcPct val="115000"/>
                        </a:lnSpc>
                        <a:spcAft>
                          <a:spcPts val="0"/>
                        </a:spcAft>
                      </a:pPr>
                      <a:r>
                        <a:rPr lang="ru-RU" sz="1600" dirty="0">
                          <a:effectLst/>
                        </a:rPr>
                        <a:t>№</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rowSpan="2">
                  <a:txBody>
                    <a:bodyPr/>
                    <a:lstStyle/>
                    <a:p>
                      <a:pPr indent="43180" algn="ctr">
                        <a:lnSpc>
                          <a:spcPct val="115000"/>
                        </a:lnSpc>
                        <a:spcAft>
                          <a:spcPts val="0"/>
                        </a:spcAft>
                      </a:pPr>
                      <a:r>
                        <a:rPr lang="ru-RU" sz="1600" dirty="0">
                          <a:effectLst/>
                        </a:rPr>
                        <a:t>Кафедра</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gridSpan="2">
                  <a:txBody>
                    <a:bodyPr/>
                    <a:lstStyle/>
                    <a:p>
                      <a:pPr algn="ctr">
                        <a:lnSpc>
                          <a:spcPct val="115000"/>
                        </a:lnSpc>
                        <a:spcAft>
                          <a:spcPts val="0"/>
                        </a:spcAft>
                      </a:pPr>
                      <a:r>
                        <a:rPr lang="ru-RU" sz="1800">
                          <a:effectLst/>
                        </a:rPr>
                        <a:t>Місце в унів. рейтингу</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hMerge="1">
                  <a:txBody>
                    <a:bodyPr/>
                    <a:lstStyle/>
                    <a:p>
                      <a:endParaRPr lang="uk-UA"/>
                    </a:p>
                  </a:txBody>
                  <a:tcPr/>
                </a:tc>
                <a:tc gridSpan="2">
                  <a:txBody>
                    <a:bodyPr/>
                    <a:lstStyle/>
                    <a:p>
                      <a:pPr algn="ctr">
                        <a:lnSpc>
                          <a:spcPct val="115000"/>
                        </a:lnSpc>
                        <a:spcAft>
                          <a:spcPts val="0"/>
                        </a:spcAft>
                      </a:pPr>
                      <a:r>
                        <a:rPr lang="ru-RU" sz="1800">
                          <a:effectLst/>
                        </a:rPr>
                        <a:t>Загальна кількість балів</a:t>
                      </a:r>
                      <a:r>
                        <a:rPr lang="uk-UA" sz="1800">
                          <a:effectLst/>
                        </a:rPr>
                        <a:t> (місце кафедри)</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hMerge="1">
                  <a:txBody>
                    <a:bodyPr/>
                    <a:lstStyle/>
                    <a:p>
                      <a:endParaRPr lang="uk-UA"/>
                    </a:p>
                  </a:txBody>
                  <a:tcPr/>
                </a:tc>
                <a:tc gridSpan="2">
                  <a:txBody>
                    <a:bodyPr/>
                    <a:lstStyle/>
                    <a:p>
                      <a:pPr algn="ctr">
                        <a:lnSpc>
                          <a:spcPct val="115000"/>
                        </a:lnSpc>
                        <a:spcAft>
                          <a:spcPts val="0"/>
                        </a:spcAft>
                      </a:pPr>
                      <a:r>
                        <a:rPr lang="uk-UA" sz="1800">
                          <a:effectLst/>
                        </a:rPr>
                        <a:t>Пи</a:t>
                      </a:r>
                      <a:r>
                        <a:rPr lang="ru-RU" sz="1800">
                          <a:effectLst/>
                        </a:rPr>
                        <a:t>том</a:t>
                      </a:r>
                      <a:r>
                        <a:rPr lang="uk-UA" sz="1800">
                          <a:effectLst/>
                        </a:rPr>
                        <a:t>ий</a:t>
                      </a:r>
                      <a:r>
                        <a:rPr lang="ru-RU" sz="1800">
                          <a:effectLst/>
                        </a:rPr>
                        <a:t> бал</a:t>
                      </a:r>
                      <a:endParaRPr lang="uk-UA" sz="1800">
                        <a:effectLst/>
                      </a:endParaRPr>
                    </a:p>
                    <a:p>
                      <a:pPr algn="ctr">
                        <a:lnSpc>
                          <a:spcPct val="115000"/>
                        </a:lnSpc>
                        <a:spcAft>
                          <a:spcPts val="0"/>
                        </a:spcAft>
                      </a:pPr>
                      <a:r>
                        <a:rPr lang="uk-UA" sz="1800">
                          <a:effectLst/>
                        </a:rPr>
                        <a:t>(місце кафедри)</a:t>
                      </a:r>
                    </a:p>
                    <a:p>
                      <a:pPr algn="ctr">
                        <a:lnSpc>
                          <a:spcPct val="115000"/>
                        </a:lnSpc>
                        <a:spcAft>
                          <a:spcPts val="0"/>
                        </a:spcAft>
                      </a:pPr>
                      <a:r>
                        <a:rPr lang="uk-UA" sz="1800">
                          <a:effectLst/>
                        </a:rPr>
                        <a:t> </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hMerge="1">
                  <a:txBody>
                    <a:bodyPr/>
                    <a:lstStyle/>
                    <a:p>
                      <a:endParaRPr lang="uk-UA"/>
                    </a:p>
                  </a:txBody>
                  <a:tcPr/>
                </a:tc>
                <a:tc gridSpan="2">
                  <a:txBody>
                    <a:bodyPr/>
                    <a:lstStyle/>
                    <a:p>
                      <a:pPr algn="ctr">
                        <a:lnSpc>
                          <a:spcPct val="115000"/>
                        </a:lnSpc>
                        <a:spcAft>
                          <a:spcPts val="0"/>
                        </a:spcAft>
                      </a:pPr>
                      <a:r>
                        <a:rPr lang="ru-RU" sz="1800" dirty="0">
                          <a:effectLst/>
                        </a:rPr>
                        <a:t>В ТОР 100 </a:t>
                      </a:r>
                      <a:r>
                        <a:rPr lang="uk-UA" sz="1800" dirty="0">
                          <a:effectLst/>
                        </a:rPr>
                        <a:t>ЧНУ</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hMerge="1">
                  <a:txBody>
                    <a:bodyPr/>
                    <a:lstStyle/>
                    <a:p>
                      <a:endParaRPr lang="uk-UA"/>
                    </a:p>
                  </a:txBody>
                  <a:tcPr/>
                </a:tc>
                <a:extLst>
                  <a:ext uri="{0D108BD9-81ED-4DB2-BD59-A6C34878D82A}">
                    <a16:rowId xmlns:a16="http://schemas.microsoft.com/office/drawing/2014/main" xmlns="" val="857591814"/>
                  </a:ext>
                </a:extLst>
              </a:tr>
              <a:tr h="388383">
                <a:tc vMerge="1">
                  <a:txBody>
                    <a:bodyPr/>
                    <a:lstStyle/>
                    <a:p>
                      <a:endParaRPr lang="uk-UA"/>
                    </a:p>
                  </a:txBody>
                  <a:tcPr/>
                </a:tc>
                <a:tc vMerge="1">
                  <a:txBody>
                    <a:bodyPr/>
                    <a:lstStyle/>
                    <a:p>
                      <a:endParaRPr lang="uk-UA"/>
                    </a:p>
                  </a:txBody>
                  <a:tcPr/>
                </a:tc>
                <a:tc>
                  <a:txBody>
                    <a:bodyPr/>
                    <a:lstStyle/>
                    <a:p>
                      <a:pPr algn="ctr">
                        <a:lnSpc>
                          <a:spcPct val="115000"/>
                        </a:lnSpc>
                        <a:spcAft>
                          <a:spcPts val="0"/>
                        </a:spcAft>
                      </a:pPr>
                      <a:r>
                        <a:rPr lang="ru-RU" sz="1600" dirty="0">
                          <a:effectLst/>
                        </a:rPr>
                        <a:t>2021</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2022</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dirty="0">
                          <a:effectLst/>
                        </a:rPr>
                        <a:t>2021</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dirty="0">
                          <a:effectLst/>
                        </a:rPr>
                        <a:t>2022</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2021</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2022</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2021</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2022</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extLst>
                  <a:ext uri="{0D108BD9-81ED-4DB2-BD59-A6C34878D82A}">
                    <a16:rowId xmlns:a16="http://schemas.microsoft.com/office/drawing/2014/main" xmlns="" val="2006220907"/>
                  </a:ext>
                </a:extLst>
              </a:tr>
              <a:tr h="585757">
                <a:tc>
                  <a:txBody>
                    <a:bodyPr/>
                    <a:lstStyle/>
                    <a:p>
                      <a:pPr algn="ctr">
                        <a:lnSpc>
                          <a:spcPct val="115000"/>
                        </a:lnSpc>
                        <a:spcAft>
                          <a:spcPts val="0"/>
                        </a:spcAft>
                      </a:pPr>
                      <a:r>
                        <a:rPr lang="ru-RU" sz="1600">
                          <a:effectLst/>
                        </a:rPr>
                        <a:t>1</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a:txBody>
                    <a:bodyPr/>
                    <a:lstStyle/>
                    <a:p>
                      <a:pPr indent="43180" algn="ctr">
                        <a:lnSpc>
                          <a:spcPct val="115000"/>
                        </a:lnSpc>
                        <a:spcAft>
                          <a:spcPts val="0"/>
                        </a:spcAft>
                      </a:pPr>
                      <a:r>
                        <a:rPr lang="ru-RU" sz="1600" dirty="0" err="1">
                          <a:effectLst/>
                        </a:rPr>
                        <a:t>Фіз.географії</a:t>
                      </a:r>
                      <a:r>
                        <a:rPr lang="ru-RU" sz="1600" dirty="0">
                          <a:effectLst/>
                        </a:rPr>
                        <a:t>, </a:t>
                      </a:r>
                      <a:r>
                        <a:rPr lang="ru-RU" sz="1600" dirty="0" err="1">
                          <a:effectLst/>
                        </a:rPr>
                        <a:t>геоморфології</a:t>
                      </a:r>
                      <a:r>
                        <a:rPr lang="ru-RU" sz="1600" dirty="0">
                          <a:effectLst/>
                        </a:rPr>
                        <a:t> та </a:t>
                      </a:r>
                      <a:r>
                        <a:rPr lang="ru-RU" sz="1600" dirty="0" err="1">
                          <a:effectLst/>
                        </a:rPr>
                        <a:t>палеогеографії</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a:txBody>
                    <a:bodyPr/>
                    <a:lstStyle/>
                    <a:p>
                      <a:pPr algn="ctr">
                        <a:lnSpc>
                          <a:spcPct val="115000"/>
                        </a:lnSpc>
                        <a:spcAft>
                          <a:spcPts val="0"/>
                        </a:spcAft>
                      </a:pPr>
                      <a:r>
                        <a:rPr lang="ru-RU" sz="1600">
                          <a:effectLst/>
                        </a:rPr>
                        <a:t>15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b="1" dirty="0">
                          <a:solidFill>
                            <a:srgbClr val="FF0000"/>
                          </a:solidFill>
                          <a:effectLst/>
                        </a:rPr>
                        <a:t>10</a:t>
                      </a:r>
                      <a:endParaRPr lang="uk-UA"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2288</a:t>
                      </a:r>
                      <a:r>
                        <a:rPr lang="uk-UA" sz="1600">
                          <a:effectLst/>
                        </a:rPr>
                        <a:t> (1)</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4134</a:t>
                      </a:r>
                      <a:r>
                        <a:rPr lang="uk-UA" sz="1600">
                          <a:effectLst/>
                        </a:rPr>
                        <a:t> (1)</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dirty="0">
                          <a:effectLst/>
                        </a:rPr>
                        <a:t>275</a:t>
                      </a:r>
                      <a:r>
                        <a:rPr lang="uk-UA" sz="1600" dirty="0">
                          <a:effectLst/>
                        </a:rPr>
                        <a:t> (2)</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517</a:t>
                      </a:r>
                      <a:r>
                        <a:rPr lang="uk-UA" sz="1600">
                          <a:effectLst/>
                        </a:rPr>
                        <a:t> (2)</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3 особи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5</a:t>
                      </a:r>
                      <a:r>
                        <a:rPr lang="uk-UA" sz="1600">
                          <a:effectLst/>
                        </a:rPr>
                        <a:t> осіб</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extLst>
                  <a:ext uri="{0D108BD9-81ED-4DB2-BD59-A6C34878D82A}">
                    <a16:rowId xmlns:a16="http://schemas.microsoft.com/office/drawing/2014/main" xmlns="" val="3813757184"/>
                  </a:ext>
                </a:extLst>
              </a:tr>
              <a:tr h="585757">
                <a:tc>
                  <a:txBody>
                    <a:bodyPr/>
                    <a:lstStyle/>
                    <a:p>
                      <a:pPr algn="ctr">
                        <a:lnSpc>
                          <a:spcPct val="115000"/>
                        </a:lnSpc>
                        <a:spcAft>
                          <a:spcPts val="0"/>
                        </a:spcAft>
                      </a:pPr>
                      <a:r>
                        <a:rPr lang="ru-RU" sz="1600">
                          <a:effectLst/>
                        </a:rPr>
                        <a:t>2</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a:txBody>
                    <a:bodyPr/>
                    <a:lstStyle/>
                    <a:p>
                      <a:pPr indent="43180" algn="ctr">
                        <a:lnSpc>
                          <a:spcPct val="115000"/>
                        </a:lnSpc>
                        <a:spcAft>
                          <a:spcPts val="0"/>
                        </a:spcAft>
                      </a:pPr>
                      <a:r>
                        <a:rPr lang="ru-RU" sz="1600" dirty="0" err="1">
                          <a:effectLst/>
                        </a:rPr>
                        <a:t>Економ.географії</a:t>
                      </a:r>
                      <a:r>
                        <a:rPr lang="ru-RU" sz="1600" dirty="0">
                          <a:effectLst/>
                        </a:rPr>
                        <a:t> та </a:t>
                      </a:r>
                      <a:r>
                        <a:rPr lang="ru-RU" sz="1600" dirty="0" err="1" smtClean="0">
                          <a:effectLst/>
                        </a:rPr>
                        <a:t>еколог</a:t>
                      </a:r>
                      <a:r>
                        <a:rPr lang="ru-RU" sz="1600" dirty="0" smtClean="0">
                          <a:effectLst/>
                        </a:rPr>
                        <a:t>.</a:t>
                      </a:r>
                      <a:r>
                        <a:rPr lang="ru-RU" sz="1600" baseline="0" dirty="0" smtClean="0">
                          <a:effectLst/>
                        </a:rPr>
                        <a:t> </a:t>
                      </a:r>
                      <a:r>
                        <a:rPr lang="ru-RU" sz="1600" dirty="0" smtClean="0">
                          <a:effectLst/>
                        </a:rPr>
                        <a:t>менеджменту</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a:txBody>
                    <a:bodyPr/>
                    <a:lstStyle/>
                    <a:p>
                      <a:pPr algn="ctr">
                        <a:lnSpc>
                          <a:spcPct val="115000"/>
                        </a:lnSpc>
                        <a:spcAft>
                          <a:spcPts val="0"/>
                        </a:spcAft>
                      </a:pPr>
                      <a:r>
                        <a:rPr lang="ru-RU" sz="1600">
                          <a:effectLst/>
                        </a:rPr>
                        <a:t>57</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b="1" dirty="0">
                          <a:solidFill>
                            <a:srgbClr val="0000FF"/>
                          </a:solidFill>
                          <a:effectLst/>
                        </a:rPr>
                        <a:t>37</a:t>
                      </a:r>
                      <a:endParaRPr lang="uk-UA" sz="16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2101</a:t>
                      </a:r>
                      <a:r>
                        <a:rPr lang="uk-UA" sz="1600">
                          <a:effectLst/>
                        </a:rPr>
                        <a:t> (2)</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dirty="0">
                          <a:effectLst/>
                        </a:rPr>
                        <a:t>3998</a:t>
                      </a:r>
                      <a:r>
                        <a:rPr lang="uk-UA" sz="1600" dirty="0">
                          <a:effectLst/>
                        </a:rPr>
                        <a:t> (2)</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dirty="0">
                          <a:effectLst/>
                        </a:rPr>
                        <a:t>143</a:t>
                      </a:r>
                      <a:r>
                        <a:rPr lang="uk-UA" sz="1600" dirty="0">
                          <a:effectLst/>
                        </a:rPr>
                        <a:t> (6)</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dirty="0">
                          <a:effectLst/>
                        </a:rPr>
                        <a:t>273</a:t>
                      </a:r>
                      <a:r>
                        <a:rPr lang="uk-UA" sz="1600" dirty="0">
                          <a:effectLst/>
                        </a:rPr>
                        <a:t> (4)</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3 особи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5</a:t>
                      </a:r>
                      <a:r>
                        <a:rPr lang="uk-UA" sz="1600">
                          <a:effectLst/>
                        </a:rPr>
                        <a:t> осіб</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extLst>
                  <a:ext uri="{0D108BD9-81ED-4DB2-BD59-A6C34878D82A}">
                    <a16:rowId xmlns:a16="http://schemas.microsoft.com/office/drawing/2014/main" xmlns="" val="179768788"/>
                  </a:ext>
                </a:extLst>
              </a:tr>
              <a:tr h="553584">
                <a:tc>
                  <a:txBody>
                    <a:bodyPr/>
                    <a:lstStyle/>
                    <a:p>
                      <a:pPr algn="ctr">
                        <a:lnSpc>
                          <a:spcPct val="115000"/>
                        </a:lnSpc>
                        <a:spcAft>
                          <a:spcPts val="0"/>
                        </a:spcAft>
                      </a:pPr>
                      <a:r>
                        <a:rPr lang="ru-RU" sz="1600">
                          <a:effectLst/>
                        </a:rPr>
                        <a:t>3</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a:txBody>
                    <a:bodyPr/>
                    <a:lstStyle/>
                    <a:p>
                      <a:pPr indent="43180" algn="ctr">
                        <a:lnSpc>
                          <a:spcPct val="115000"/>
                        </a:lnSpc>
                        <a:spcAft>
                          <a:spcPts val="0"/>
                        </a:spcAft>
                      </a:pPr>
                      <a:r>
                        <a:rPr lang="ru-RU" sz="1600">
                          <a:effectLst/>
                        </a:rPr>
                        <a:t>Географія України та регіоналістики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a:txBody>
                    <a:bodyPr/>
                    <a:lstStyle/>
                    <a:p>
                      <a:pPr algn="ctr">
                        <a:lnSpc>
                          <a:spcPct val="115000"/>
                        </a:lnSpc>
                        <a:spcAft>
                          <a:spcPts val="0"/>
                        </a:spcAft>
                      </a:pPr>
                      <a:r>
                        <a:rPr lang="uk-UA" sz="1600">
                          <a:effectLst/>
                        </a:rPr>
                        <a:t>7</a:t>
                      </a:r>
                    </a:p>
                    <a:p>
                      <a:pPr algn="ctr">
                        <a:lnSpc>
                          <a:spcPct val="115000"/>
                        </a:lnSpc>
                        <a:spcAft>
                          <a:spcPts val="0"/>
                        </a:spcAft>
                      </a:pPr>
                      <a:r>
                        <a:rPr lang="uk-UA" sz="1600">
                          <a:effectLst/>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b="1" dirty="0">
                          <a:solidFill>
                            <a:srgbClr val="FF0000"/>
                          </a:solidFill>
                          <a:effectLst/>
                        </a:rPr>
                        <a:t>3</a:t>
                      </a:r>
                      <a:endParaRPr lang="uk-UA"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1990</a:t>
                      </a:r>
                      <a:r>
                        <a:rPr lang="uk-UA" sz="1600">
                          <a:effectLst/>
                        </a:rPr>
                        <a:t> (3)</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3986</a:t>
                      </a:r>
                      <a:r>
                        <a:rPr lang="uk-UA" sz="1600">
                          <a:effectLst/>
                        </a:rPr>
                        <a:t> (3)</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398</a:t>
                      </a:r>
                      <a:r>
                        <a:rPr lang="uk-UA" sz="1600">
                          <a:effectLst/>
                        </a:rPr>
                        <a:t> (1)</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dirty="0">
                          <a:effectLst/>
                        </a:rPr>
                        <a:t>797</a:t>
                      </a:r>
                      <a:r>
                        <a:rPr lang="uk-UA" sz="1600" dirty="0">
                          <a:effectLst/>
                        </a:rPr>
                        <a:t> (1)</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2 особи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3</a:t>
                      </a:r>
                      <a:r>
                        <a:rPr lang="uk-UA" sz="1600">
                          <a:effectLst/>
                        </a:rPr>
                        <a:t> особи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extLst>
                  <a:ext uri="{0D108BD9-81ED-4DB2-BD59-A6C34878D82A}">
                    <a16:rowId xmlns:a16="http://schemas.microsoft.com/office/drawing/2014/main" xmlns="" val="2906513083"/>
                  </a:ext>
                </a:extLst>
              </a:tr>
              <a:tr h="553584">
                <a:tc>
                  <a:txBody>
                    <a:bodyPr/>
                    <a:lstStyle/>
                    <a:p>
                      <a:pPr algn="ctr">
                        <a:lnSpc>
                          <a:spcPct val="115000"/>
                        </a:lnSpc>
                        <a:spcAft>
                          <a:spcPts val="0"/>
                        </a:spcAft>
                      </a:pPr>
                      <a:r>
                        <a:rPr lang="ru-RU" sz="1600">
                          <a:effectLst/>
                        </a:rPr>
                        <a:t>4</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a:txBody>
                    <a:bodyPr/>
                    <a:lstStyle/>
                    <a:p>
                      <a:pPr indent="43180" algn="ctr">
                        <a:lnSpc>
                          <a:spcPct val="115000"/>
                        </a:lnSpc>
                        <a:spcAft>
                          <a:spcPts val="0"/>
                        </a:spcAft>
                      </a:pPr>
                      <a:r>
                        <a:rPr lang="ru-RU" sz="1600">
                          <a:effectLst/>
                        </a:rPr>
                        <a:t>Гідрометеорології та водних ресурсів</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a:txBody>
                    <a:bodyPr/>
                    <a:lstStyle/>
                    <a:p>
                      <a:pPr algn="ctr">
                        <a:lnSpc>
                          <a:spcPct val="115000"/>
                        </a:lnSpc>
                        <a:spcAft>
                          <a:spcPts val="0"/>
                        </a:spcAft>
                      </a:pPr>
                      <a:r>
                        <a:rPr lang="ru-RU" sz="1600">
                          <a:effectLst/>
                        </a:rPr>
                        <a:t>73</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dirty="0">
                          <a:effectLst/>
                        </a:rPr>
                        <a:t>64</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748</a:t>
                      </a:r>
                      <a:r>
                        <a:rPr lang="uk-UA" sz="1600">
                          <a:effectLst/>
                        </a:rPr>
                        <a:t> (7)</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1166</a:t>
                      </a:r>
                      <a:r>
                        <a:rPr lang="uk-UA" sz="1600">
                          <a:effectLst/>
                        </a:rPr>
                        <a:t> (7)</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86</a:t>
                      </a:r>
                      <a:r>
                        <a:rPr lang="uk-UA" sz="1600">
                          <a:effectLst/>
                        </a:rPr>
                        <a:t> (7)</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dirty="0">
                          <a:effectLst/>
                        </a:rPr>
                        <a:t>159</a:t>
                      </a:r>
                      <a:r>
                        <a:rPr lang="uk-UA" sz="1600" dirty="0">
                          <a:effectLst/>
                        </a:rPr>
                        <a:t> (7)</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dirty="0">
                          <a:effectLst/>
                        </a:rPr>
                        <a:t>1 особ</a:t>
                      </a:r>
                      <a:r>
                        <a:rPr lang="uk-UA" sz="1600" dirty="0">
                          <a:effectLst/>
                        </a:rPr>
                        <a:t>а</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dirty="0">
                          <a:effectLst/>
                        </a:rPr>
                        <a:t>2</a:t>
                      </a:r>
                      <a:r>
                        <a:rPr lang="uk-UA" sz="1600" dirty="0">
                          <a:effectLst/>
                        </a:rPr>
                        <a:t> особи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extLst>
                  <a:ext uri="{0D108BD9-81ED-4DB2-BD59-A6C34878D82A}">
                    <a16:rowId xmlns:a16="http://schemas.microsoft.com/office/drawing/2014/main" xmlns="" val="904312823"/>
                  </a:ext>
                </a:extLst>
              </a:tr>
              <a:tr h="578072">
                <a:tc>
                  <a:txBody>
                    <a:bodyPr/>
                    <a:lstStyle/>
                    <a:p>
                      <a:pPr algn="ctr">
                        <a:lnSpc>
                          <a:spcPct val="115000"/>
                        </a:lnSpc>
                        <a:spcAft>
                          <a:spcPts val="0"/>
                        </a:spcAft>
                      </a:pPr>
                      <a:r>
                        <a:rPr lang="ru-RU" sz="1600">
                          <a:effectLst/>
                        </a:rPr>
                        <a:t>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a:txBody>
                    <a:bodyPr/>
                    <a:lstStyle/>
                    <a:p>
                      <a:pPr indent="43180" algn="ctr">
                        <a:lnSpc>
                          <a:spcPct val="115000"/>
                        </a:lnSpc>
                        <a:spcAft>
                          <a:spcPts val="0"/>
                        </a:spcAft>
                      </a:pPr>
                      <a:r>
                        <a:rPr lang="ru-RU" sz="1600" dirty="0" err="1">
                          <a:effectLst/>
                        </a:rPr>
                        <a:t>Геодезії</a:t>
                      </a:r>
                      <a:r>
                        <a:rPr lang="ru-RU" sz="1600" dirty="0">
                          <a:effectLst/>
                        </a:rPr>
                        <a:t>, </a:t>
                      </a:r>
                      <a:r>
                        <a:rPr lang="ru-RU" sz="1600" dirty="0" err="1">
                          <a:effectLst/>
                        </a:rPr>
                        <a:t>картографії</a:t>
                      </a:r>
                      <a:r>
                        <a:rPr lang="ru-RU" sz="1600" dirty="0">
                          <a:effectLst/>
                        </a:rPr>
                        <a:t> та </a:t>
                      </a:r>
                      <a:r>
                        <a:rPr lang="ru-RU" sz="1600" dirty="0" err="1">
                          <a:effectLst/>
                        </a:rPr>
                        <a:t>управління</a:t>
                      </a:r>
                      <a:r>
                        <a:rPr lang="ru-RU" sz="1600" dirty="0">
                          <a:effectLst/>
                        </a:rPr>
                        <a:t> </a:t>
                      </a:r>
                      <a:r>
                        <a:rPr lang="ru-RU" sz="1600" dirty="0" err="1">
                          <a:effectLst/>
                        </a:rPr>
                        <a:t>територіями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a:txBody>
                    <a:bodyPr/>
                    <a:lstStyle/>
                    <a:p>
                      <a:pPr algn="ctr">
                        <a:lnSpc>
                          <a:spcPct val="115000"/>
                        </a:lnSpc>
                        <a:spcAft>
                          <a:spcPts val="0"/>
                        </a:spcAft>
                      </a:pPr>
                      <a:r>
                        <a:rPr lang="ru-RU" sz="1600">
                          <a:effectLst/>
                        </a:rPr>
                        <a:t>30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49</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1301</a:t>
                      </a:r>
                      <a:r>
                        <a:rPr lang="uk-UA" sz="1600">
                          <a:effectLst/>
                        </a:rPr>
                        <a:t> (6)</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1397</a:t>
                      </a:r>
                      <a:r>
                        <a:rPr lang="uk-UA" sz="1600">
                          <a:effectLst/>
                        </a:rPr>
                        <a:t> (6)</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195</a:t>
                      </a:r>
                      <a:r>
                        <a:rPr lang="uk-UA" sz="1600">
                          <a:effectLst/>
                        </a:rPr>
                        <a:t> (5)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dirty="0">
                          <a:effectLst/>
                        </a:rPr>
                        <a:t>233</a:t>
                      </a:r>
                      <a:r>
                        <a:rPr lang="uk-UA" sz="1600" dirty="0">
                          <a:effectLst/>
                        </a:rPr>
                        <a:t> (6)</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dirty="0">
                          <a:effectLst/>
                        </a:rPr>
                        <a:t>1 особ</a:t>
                      </a:r>
                      <a:r>
                        <a:rPr lang="uk-UA" sz="1600" dirty="0">
                          <a:effectLst/>
                        </a:rPr>
                        <a:t>а</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dirty="0">
                          <a:effectLst/>
                        </a:rPr>
                        <a:t>1</a:t>
                      </a:r>
                      <a:r>
                        <a:rPr lang="uk-UA" sz="1600" dirty="0">
                          <a:effectLst/>
                        </a:rPr>
                        <a:t> особа</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extLst>
                  <a:ext uri="{0D108BD9-81ED-4DB2-BD59-A6C34878D82A}">
                    <a16:rowId xmlns:a16="http://schemas.microsoft.com/office/drawing/2014/main" xmlns="" val="1934558078"/>
                  </a:ext>
                </a:extLst>
              </a:tr>
              <a:tr h="585757">
                <a:tc>
                  <a:txBody>
                    <a:bodyPr/>
                    <a:lstStyle/>
                    <a:p>
                      <a:pPr algn="ctr">
                        <a:lnSpc>
                          <a:spcPct val="115000"/>
                        </a:lnSpc>
                        <a:spcAft>
                          <a:spcPts val="0"/>
                        </a:spcAft>
                      </a:pPr>
                      <a:r>
                        <a:rPr lang="ru-RU" sz="1600">
                          <a:effectLst/>
                        </a:rPr>
                        <a:t>6</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a:txBody>
                    <a:bodyPr/>
                    <a:lstStyle/>
                    <a:p>
                      <a:pPr indent="43180" algn="ctr">
                        <a:lnSpc>
                          <a:spcPct val="115000"/>
                        </a:lnSpc>
                        <a:spcAft>
                          <a:spcPts val="0"/>
                        </a:spcAft>
                      </a:pPr>
                      <a:r>
                        <a:rPr lang="ru-RU" sz="1600" dirty="0" err="1">
                          <a:effectLst/>
                        </a:rPr>
                        <a:t>Географії</a:t>
                      </a:r>
                      <a:r>
                        <a:rPr lang="ru-RU" sz="1600" dirty="0">
                          <a:effectLst/>
                        </a:rPr>
                        <a:t> та менеджменту туризму</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a:txBody>
                    <a:bodyPr/>
                    <a:lstStyle/>
                    <a:p>
                      <a:pPr algn="ctr">
                        <a:lnSpc>
                          <a:spcPct val="115000"/>
                        </a:lnSpc>
                        <a:spcAft>
                          <a:spcPts val="0"/>
                        </a:spcAft>
                      </a:pPr>
                      <a:r>
                        <a:rPr lang="ru-RU" sz="1600">
                          <a:effectLst/>
                        </a:rPr>
                        <a:t>20</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b="1" dirty="0">
                          <a:solidFill>
                            <a:srgbClr val="0000FF"/>
                          </a:solidFill>
                          <a:effectLst/>
                        </a:rPr>
                        <a:t>38</a:t>
                      </a:r>
                      <a:endParaRPr lang="uk-UA" sz="16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1766</a:t>
                      </a:r>
                      <a:r>
                        <a:rPr lang="uk-UA" sz="1600">
                          <a:effectLst/>
                        </a:rPr>
                        <a:t> (4)</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1721</a:t>
                      </a:r>
                      <a:r>
                        <a:rPr lang="uk-UA" sz="1600">
                          <a:effectLst/>
                        </a:rPr>
                        <a:t> (5)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241</a:t>
                      </a:r>
                      <a:r>
                        <a:rPr lang="uk-UA" sz="1600">
                          <a:effectLst/>
                        </a:rPr>
                        <a:t> (4)</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272</a:t>
                      </a:r>
                      <a:r>
                        <a:rPr lang="uk-UA" sz="1600">
                          <a:effectLst/>
                        </a:rPr>
                        <a:t> (5)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dirty="0">
                          <a:effectLst/>
                        </a:rPr>
                        <a:t>2 особи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dirty="0">
                          <a:effectLst/>
                        </a:rPr>
                        <a:t>2</a:t>
                      </a:r>
                      <a:r>
                        <a:rPr lang="uk-UA" sz="1600" dirty="0">
                          <a:effectLst/>
                        </a:rPr>
                        <a:t> особи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extLst>
                  <a:ext uri="{0D108BD9-81ED-4DB2-BD59-A6C34878D82A}">
                    <a16:rowId xmlns:a16="http://schemas.microsoft.com/office/drawing/2014/main" xmlns="" val="3864434396"/>
                  </a:ext>
                </a:extLst>
              </a:tr>
              <a:tr h="781010">
                <a:tc>
                  <a:txBody>
                    <a:bodyPr/>
                    <a:lstStyle/>
                    <a:p>
                      <a:pPr algn="ctr">
                        <a:lnSpc>
                          <a:spcPct val="115000"/>
                        </a:lnSpc>
                        <a:spcAft>
                          <a:spcPts val="0"/>
                        </a:spcAft>
                      </a:pPr>
                      <a:r>
                        <a:rPr lang="ru-RU" sz="1600">
                          <a:effectLst/>
                        </a:rPr>
                        <a:t>7</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a:txBody>
                    <a:bodyPr/>
                    <a:lstStyle/>
                    <a:p>
                      <a:pPr indent="43180" algn="ctr">
                        <a:lnSpc>
                          <a:spcPct val="115000"/>
                        </a:lnSpc>
                        <a:spcAft>
                          <a:spcPts val="0"/>
                        </a:spcAft>
                      </a:pPr>
                      <a:r>
                        <a:rPr lang="ru-RU" sz="1600" dirty="0" err="1">
                          <a:effectLst/>
                        </a:rPr>
                        <a:t>Соц.географії</a:t>
                      </a:r>
                      <a:r>
                        <a:rPr lang="ru-RU" sz="1600" dirty="0">
                          <a:effectLst/>
                        </a:rPr>
                        <a:t> та </a:t>
                      </a:r>
                      <a:r>
                        <a:rPr lang="ru-RU" sz="1600" dirty="0" err="1">
                          <a:effectLst/>
                        </a:rPr>
                        <a:t>рекреаційн</a:t>
                      </a:r>
                      <a:r>
                        <a:rPr lang="ru-RU" sz="1600" dirty="0">
                          <a:effectLst/>
                        </a:rPr>
                        <a:t>. </a:t>
                      </a:r>
                      <a:r>
                        <a:rPr lang="ru-RU" sz="1600" dirty="0" err="1" smtClean="0">
                          <a:effectLst/>
                        </a:rPr>
                        <a:t>природокорист</a:t>
                      </a:r>
                      <a:r>
                        <a:rPr lang="ru-RU" sz="1600" dirty="0" smtClean="0">
                          <a:effectLst/>
                        </a:rPr>
                        <a:t>.</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tc>
                <a:tc>
                  <a:txBody>
                    <a:bodyPr/>
                    <a:lstStyle/>
                    <a:p>
                      <a:pPr algn="ctr">
                        <a:lnSpc>
                          <a:spcPct val="115000"/>
                        </a:lnSpc>
                        <a:spcAft>
                          <a:spcPts val="0"/>
                        </a:spcAft>
                      </a:pPr>
                      <a:r>
                        <a:rPr lang="ru-RU" sz="1600">
                          <a:effectLst/>
                        </a:rPr>
                        <a:t>17</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b="1" dirty="0">
                          <a:solidFill>
                            <a:srgbClr val="0000FF"/>
                          </a:solidFill>
                          <a:effectLst/>
                        </a:rPr>
                        <a:t>35</a:t>
                      </a:r>
                      <a:endParaRPr lang="uk-UA" sz="16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1636</a:t>
                      </a:r>
                      <a:r>
                        <a:rPr lang="uk-UA" sz="1600">
                          <a:effectLst/>
                        </a:rPr>
                        <a:t> (5)</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1961</a:t>
                      </a:r>
                      <a:r>
                        <a:rPr lang="uk-UA" sz="1600">
                          <a:effectLst/>
                        </a:rPr>
                        <a:t> (4)</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258</a:t>
                      </a:r>
                      <a:r>
                        <a:rPr lang="uk-UA" sz="1600">
                          <a:effectLst/>
                        </a:rPr>
                        <a:t> (4)</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288</a:t>
                      </a:r>
                      <a:r>
                        <a:rPr lang="uk-UA" sz="1600">
                          <a:effectLst/>
                        </a:rPr>
                        <a:t> (3)</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a:effectLst/>
                        </a:rPr>
                        <a:t>2 особи</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tc>
                  <a:txBody>
                    <a:bodyPr/>
                    <a:lstStyle/>
                    <a:p>
                      <a:pPr algn="ctr">
                        <a:lnSpc>
                          <a:spcPct val="115000"/>
                        </a:lnSpc>
                        <a:spcAft>
                          <a:spcPts val="0"/>
                        </a:spcAft>
                      </a:pPr>
                      <a:r>
                        <a:rPr lang="ru-RU" sz="1600" dirty="0">
                          <a:effectLst/>
                        </a:rPr>
                        <a:t>2</a:t>
                      </a:r>
                      <a:r>
                        <a:rPr lang="uk-UA" sz="1600" dirty="0">
                          <a:effectLst/>
                        </a:rPr>
                        <a:t> особи</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817" marR="56817" marT="0" marB="0" anchor="ctr"/>
                </a:tc>
                <a:extLst>
                  <a:ext uri="{0D108BD9-81ED-4DB2-BD59-A6C34878D82A}">
                    <a16:rowId xmlns:a16="http://schemas.microsoft.com/office/drawing/2014/main" xmlns="" val="2799349691"/>
                  </a:ext>
                </a:extLst>
              </a:tr>
            </a:tbl>
          </a:graphicData>
        </a:graphic>
      </p:graphicFrame>
      <p:sp>
        <p:nvSpPr>
          <p:cNvPr id="5" name="Прямоугольник 4"/>
          <p:cNvSpPr/>
          <p:nvPr/>
        </p:nvSpPr>
        <p:spPr>
          <a:xfrm>
            <a:off x="399430" y="39688"/>
            <a:ext cx="7988994" cy="481670"/>
          </a:xfrm>
          <a:prstGeom prst="rect">
            <a:avLst/>
          </a:prstGeom>
        </p:spPr>
        <p:txBody>
          <a:bodyPr wrap="square">
            <a:spAutoFit/>
          </a:bodyPr>
          <a:lstStyle/>
          <a:p>
            <a:pPr marR="268605" algn="just">
              <a:lnSpc>
                <a:spcPct val="115000"/>
              </a:lnSpc>
              <a:spcAft>
                <a:spcPts val="0"/>
              </a:spcAft>
            </a:pPr>
            <a:r>
              <a:rPr lang="ru-RU" sz="2200" dirty="0">
                <a:latin typeface="Times New Roman" panose="02020603050405020304" pitchFamily="18" charset="0"/>
                <a:ea typeface="Calibri" panose="020F0502020204030204" pitchFamily="34" charset="0"/>
                <a:cs typeface="Times New Roman" panose="02020603050405020304" pitchFamily="18" charset="0"/>
              </a:rPr>
              <a:t>Рейтингов</a:t>
            </a:r>
            <a:r>
              <a:rPr lang="uk-UA" sz="2200" dirty="0">
                <a:latin typeface="Times New Roman" panose="02020603050405020304" pitchFamily="18" charset="0"/>
                <a:ea typeface="Calibri" panose="020F0502020204030204" pitchFamily="34" charset="0"/>
                <a:cs typeface="Times New Roman" panose="02020603050405020304" pitchFamily="18" charset="0"/>
              </a:rPr>
              <a:t>і</a:t>
            </a:r>
            <a:r>
              <a:rPr lang="ru-RU" sz="2200" dirty="0">
                <a:latin typeface="Times New Roman" panose="02020603050405020304" pitchFamily="18" charset="0"/>
                <a:ea typeface="Calibri" panose="020F0502020204030204" pitchFamily="34" charset="0"/>
                <a:cs typeface="Times New Roman" panose="02020603050405020304" pitchFamily="18" charset="0"/>
              </a:rPr>
              <a:t> </a:t>
            </a:r>
            <a:r>
              <a:rPr lang="ru-RU" sz="2200" dirty="0" err="1">
                <a:latin typeface="Times New Roman" panose="02020603050405020304" pitchFamily="18" charset="0"/>
                <a:ea typeface="Calibri" panose="020F0502020204030204" pitchFamily="34" charset="0"/>
                <a:cs typeface="Times New Roman" panose="02020603050405020304" pitchFamily="18" charset="0"/>
              </a:rPr>
              <a:t>показники</a:t>
            </a:r>
            <a:r>
              <a:rPr lang="ru-RU" sz="2200" dirty="0">
                <a:latin typeface="Times New Roman" panose="02020603050405020304" pitchFamily="18" charset="0"/>
                <a:ea typeface="Calibri" panose="020F0502020204030204" pitchFamily="34" charset="0"/>
                <a:cs typeface="Times New Roman" panose="02020603050405020304" pitchFamily="18" charset="0"/>
              </a:rPr>
              <a:t> кафедр факультету за </a:t>
            </a:r>
            <a:r>
              <a:rPr lang="ru-RU" sz="2200" dirty="0" err="1">
                <a:latin typeface="Times New Roman" panose="02020603050405020304" pitchFamily="18" charset="0"/>
                <a:ea typeface="Calibri" panose="020F0502020204030204" pitchFamily="34" charset="0"/>
                <a:cs typeface="Times New Roman" panose="02020603050405020304" pitchFamily="18" charset="0"/>
              </a:rPr>
              <a:t>даними</a:t>
            </a:r>
            <a:r>
              <a:rPr lang="ru-RU" sz="2200" dirty="0">
                <a:latin typeface="Times New Roman" panose="02020603050405020304" pitchFamily="18" charset="0"/>
                <a:ea typeface="Calibri" panose="020F0502020204030204" pitchFamily="34" charset="0"/>
                <a:cs typeface="Times New Roman" panose="02020603050405020304" pitchFamily="18" charset="0"/>
              </a:rPr>
              <a:t> 2022 року</a:t>
            </a:r>
            <a:endParaRPr lang="uk-UA"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434330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30180" y="465138"/>
            <a:ext cx="8229600" cy="954088"/>
          </a:xfrm>
        </p:spPr>
        <p:txBody>
          <a:bodyPr rtlCol="0">
            <a:normAutofit/>
          </a:bodyPr>
          <a:lstStyle/>
          <a:p>
            <a:pPr algn="ctr" eaLnBrk="1" fontAlgn="auto" hangingPunct="1">
              <a:spcAft>
                <a:spcPts val="0"/>
              </a:spcAft>
              <a:defRPr/>
            </a:pPr>
            <a:r>
              <a:rPr lang="uk-UA" altLang="ru-RU" sz="2400" b="1" dirty="0">
                <a:solidFill>
                  <a:schemeClr val="dk1"/>
                </a:solidFill>
                <a:latin typeface="Times New Roman" panose="02020603050405020304" pitchFamily="18" charset="0"/>
                <a:ea typeface="+mn-ea"/>
                <a:cs typeface="Times New Roman" panose="02020603050405020304" pitchFamily="18" charset="0"/>
              </a:rPr>
              <a:t>Показник науково-дослідної роботи </a:t>
            </a:r>
            <a:r>
              <a:rPr lang="uk-UA" altLang="ru-RU" sz="2400" b="1" dirty="0" smtClean="0">
                <a:solidFill>
                  <a:schemeClr val="dk1"/>
                </a:solidFill>
                <a:latin typeface="Times New Roman" panose="02020603050405020304" pitchFamily="18" charset="0"/>
                <a:ea typeface="+mn-ea"/>
                <a:cs typeface="Times New Roman" panose="02020603050405020304" pitchFamily="18" charset="0"/>
              </a:rPr>
              <a:t>викладачів</a:t>
            </a:r>
            <a:br>
              <a:rPr lang="uk-UA" altLang="ru-RU" sz="2400" b="1" dirty="0" smtClean="0">
                <a:solidFill>
                  <a:schemeClr val="dk1"/>
                </a:solidFill>
                <a:latin typeface="Times New Roman" panose="02020603050405020304" pitchFamily="18" charset="0"/>
                <a:ea typeface="+mn-ea"/>
                <a:cs typeface="Times New Roman" panose="02020603050405020304" pitchFamily="18" charset="0"/>
              </a:rPr>
            </a:br>
            <a:r>
              <a:rPr lang="uk-UA" altLang="ru-RU" sz="2400" b="1" dirty="0" smtClean="0">
                <a:solidFill>
                  <a:schemeClr val="dk1"/>
                </a:solidFill>
                <a:latin typeface="Times New Roman" panose="02020603050405020304" pitchFamily="18" charset="0"/>
                <a:ea typeface="+mn-ea"/>
                <a:cs typeface="Times New Roman" panose="02020603050405020304" pitchFamily="18" charset="0"/>
              </a:rPr>
              <a:t>за останні 5 років</a:t>
            </a:r>
            <a:endParaRPr lang="ru-RU" altLang="ru-RU" sz="2400" b="1" dirty="0">
              <a:solidFill>
                <a:schemeClr val="dk1"/>
              </a:solidFill>
              <a:latin typeface="Times New Roman" panose="02020603050405020304" pitchFamily="18" charset="0"/>
              <a:ea typeface="+mn-ea"/>
              <a:cs typeface="Times New Roman" panose="02020603050405020304" pitchFamily="18" charset="0"/>
            </a:endParaRPr>
          </a:p>
        </p:txBody>
      </p:sp>
      <p:sp>
        <p:nvSpPr>
          <p:cNvPr id="2" name="Прямоугольник 1"/>
          <p:cNvSpPr/>
          <p:nvPr/>
        </p:nvSpPr>
        <p:spPr>
          <a:xfrm>
            <a:off x="429528" y="1419226"/>
            <a:ext cx="8030903" cy="5189113"/>
          </a:xfrm>
          <a:prstGeom prst="rect">
            <a:avLst/>
          </a:prstGeom>
        </p:spPr>
        <p:txBody>
          <a:bodyPr wrap="square">
            <a:spAutoFit/>
          </a:bodyPr>
          <a:lstStyle/>
          <a:p>
            <a:pPr marR="268605" algn="just">
              <a:lnSpc>
                <a:spcPct val="115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За звітний період на географічному факультеті утворено 2 разові ради із захисту дисертації доктора філософії. </a:t>
            </a:r>
            <a:endParaRPr lang="uk-UA"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R="268605" algn="just">
              <a:lnSpc>
                <a:spcPct val="115000"/>
              </a:lnSpc>
              <a:spcAft>
                <a:spcPts val="0"/>
              </a:spcAft>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У </a:t>
            </a:r>
            <a:r>
              <a:rPr lang="uk-UA" sz="2400" dirty="0">
                <a:latin typeface="Times New Roman" panose="02020603050405020304" pitchFamily="18" charset="0"/>
                <a:ea typeface="Calibri" panose="020F0502020204030204" pitchFamily="34" charset="0"/>
                <a:cs typeface="Times New Roman" panose="02020603050405020304" pitchFamily="18" charset="0"/>
              </a:rPr>
              <a:t>2021 році вперше було проведено засідання 2 разових спеціалізованих вчених рад: </a:t>
            </a:r>
            <a:endParaRPr lang="uk-UA"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marR="268605" indent="-342900" algn="just">
              <a:lnSpc>
                <a:spcPct val="115000"/>
              </a:lnSpc>
              <a:spcAft>
                <a:spcPts val="0"/>
              </a:spcAft>
              <a:buFontTx/>
              <a:buChar char="-"/>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ДФ </a:t>
            </a:r>
            <a:r>
              <a:rPr lang="uk-UA" sz="2400" dirty="0">
                <a:latin typeface="Times New Roman" panose="02020603050405020304" pitchFamily="18" charset="0"/>
                <a:ea typeface="Calibri" panose="020F0502020204030204" pitchFamily="34" charset="0"/>
                <a:cs typeface="Times New Roman" panose="02020603050405020304" pitchFamily="18" charset="0"/>
              </a:rPr>
              <a:t>76.051.007 захист дисертації </a:t>
            </a:r>
            <a:r>
              <a:rPr lang="uk-UA" sz="2400" dirty="0" err="1">
                <a:latin typeface="Times New Roman" panose="02020603050405020304" pitchFamily="18" charset="0"/>
                <a:ea typeface="Calibri" panose="020F0502020204030204" pitchFamily="34" charset="0"/>
                <a:cs typeface="Times New Roman" panose="02020603050405020304" pitchFamily="18" charset="0"/>
              </a:rPr>
              <a:t>Вінтоняк</a:t>
            </a:r>
            <a:r>
              <a:rPr lang="uk-UA" sz="2400" dirty="0">
                <a:latin typeface="Times New Roman" panose="02020603050405020304" pitchFamily="18" charset="0"/>
                <a:ea typeface="Calibri" panose="020F0502020204030204" pitchFamily="34" charset="0"/>
                <a:cs typeface="Times New Roman" panose="02020603050405020304" pitchFamily="18" charset="0"/>
              </a:rPr>
              <a:t> Алли Михайлівни (наук. керівник: проф. Руденко В.П</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 </a:t>
            </a:r>
          </a:p>
          <a:p>
            <a:pPr marL="342900" marR="268605" indent="-342900" algn="just">
              <a:lnSpc>
                <a:spcPct val="115000"/>
              </a:lnSpc>
              <a:spcAft>
                <a:spcPts val="0"/>
              </a:spcAft>
              <a:buFontTx/>
              <a:buChar char="-"/>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ДФ </a:t>
            </a:r>
            <a:r>
              <a:rPr lang="uk-UA" sz="2400" dirty="0">
                <a:latin typeface="Times New Roman" panose="02020603050405020304" pitchFamily="18" charset="0"/>
                <a:ea typeface="Calibri" panose="020F0502020204030204" pitchFamily="34" charset="0"/>
                <a:cs typeface="Times New Roman" panose="02020603050405020304" pitchFamily="18" charset="0"/>
              </a:rPr>
              <a:t>76.051.013 захист дисертації Білоуса Юрія (наук. керівник: доц. </a:t>
            </a:r>
            <a:r>
              <a:rPr lang="uk-UA" sz="2400" dirty="0" err="1">
                <a:latin typeface="Times New Roman" panose="02020603050405020304" pitchFamily="18" charset="0"/>
                <a:ea typeface="Calibri" panose="020F0502020204030204" pitchFamily="34" charset="0"/>
                <a:cs typeface="Times New Roman" panose="02020603050405020304" pitchFamily="18" charset="0"/>
              </a:rPr>
              <a:t>Заячук</a:t>
            </a:r>
            <a:r>
              <a:rPr lang="uk-UA" sz="2400" dirty="0">
                <a:latin typeface="Times New Roman" panose="02020603050405020304" pitchFamily="18" charset="0"/>
                <a:ea typeface="Calibri" panose="020F0502020204030204" pitchFamily="34" charset="0"/>
                <a:cs typeface="Times New Roman" panose="02020603050405020304" pitchFamily="18" charset="0"/>
              </a:rPr>
              <a:t> М.Д).</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marR="268605" algn="just">
              <a:lnSpc>
                <a:spcPct val="115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За звітній період викладачі факультету брали участь у спеціалізованих Вчених радах по захисту докторських дисертацій, разових рад із захисту доктора філософії (</a:t>
            </a:r>
            <a:r>
              <a:rPr lang="uk-UA" sz="2400" dirty="0" err="1">
                <a:latin typeface="Times New Roman" panose="02020603050405020304" pitchFamily="18" charset="0"/>
                <a:ea typeface="Calibri" panose="020F0502020204030204" pitchFamily="34" charset="0"/>
                <a:cs typeface="Times New Roman" panose="02020603050405020304" pitchFamily="18" charset="0"/>
              </a:rPr>
              <a:t>Phd</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400" dirty="0">
                <a:latin typeface="Times New Roman" panose="02020603050405020304" pitchFamily="18" charset="0"/>
                <a:ea typeface="Calibri" panose="020F0502020204030204" pitchFamily="34" charset="0"/>
                <a:cs typeface="Times New Roman" panose="02020603050405020304" pitchFamily="18" charset="0"/>
              </a:rPr>
              <a:t>Ющенко Ю. С</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Рідуш</a:t>
            </a:r>
            <a:r>
              <a:rPr lang="ru-RU" sz="2400" dirty="0">
                <a:latin typeface="Times New Roman" panose="02020603050405020304" pitchFamily="18" charset="0"/>
                <a:ea typeface="Calibri" panose="020F0502020204030204" pitchFamily="34" charset="0"/>
                <a:cs typeface="Times New Roman" panose="02020603050405020304" pitchFamily="18" charset="0"/>
              </a:rPr>
              <a:t> Б. Т. </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smtClean="0">
                <a:latin typeface="Times New Roman" panose="02020603050405020304" pitchFamily="18" charset="0"/>
                <a:ea typeface="Calibri" panose="020F0502020204030204" pitchFamily="34" charset="0"/>
                <a:cs typeface="Times New Roman" panose="02020603050405020304" pitchFamily="18" charset="0"/>
              </a:rPr>
              <a:t>Заячук</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 М.Д. та </a:t>
            </a:r>
            <a:r>
              <a:rPr lang="ru-RU" sz="2400" dirty="0" err="1" smtClean="0">
                <a:latin typeface="Times New Roman" panose="02020603050405020304" pitchFamily="18" charset="0"/>
                <a:ea typeface="Calibri" panose="020F0502020204030204" pitchFamily="34" charset="0"/>
                <a:cs typeface="Times New Roman" panose="02020603050405020304" pitchFamily="18" charset="0"/>
              </a:rPr>
              <a:t>ін</a:t>
            </a:r>
            <a:r>
              <a:rPr lang="ru-RU" sz="2400" smtClean="0">
                <a:latin typeface="Times New Roman" panose="02020603050405020304" pitchFamily="18" charset="0"/>
                <a:ea typeface="Calibri" panose="020F0502020204030204" pitchFamily="34" charset="0"/>
                <a:cs typeface="Times New Roman" panose="02020603050405020304" pitchFamily="18" charset="0"/>
              </a:rPr>
              <a:t>.</a:t>
            </a: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388829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30180" y="465138"/>
            <a:ext cx="8229600" cy="954088"/>
          </a:xfrm>
        </p:spPr>
        <p:txBody>
          <a:bodyPr rtlCol="0">
            <a:normAutofit/>
          </a:bodyPr>
          <a:lstStyle/>
          <a:p>
            <a:pPr algn="ctr" eaLnBrk="1" fontAlgn="auto" hangingPunct="1">
              <a:spcAft>
                <a:spcPts val="0"/>
              </a:spcAft>
              <a:defRPr/>
            </a:pPr>
            <a:r>
              <a:rPr lang="uk-UA" altLang="ru-RU" sz="2400" b="1" dirty="0">
                <a:solidFill>
                  <a:schemeClr val="dk1"/>
                </a:solidFill>
                <a:latin typeface="Times New Roman" panose="02020603050405020304" pitchFamily="18" charset="0"/>
                <a:ea typeface="+mn-ea"/>
                <a:cs typeface="Times New Roman" panose="02020603050405020304" pitchFamily="18" charset="0"/>
              </a:rPr>
              <a:t>Показник науково-дослідної роботи </a:t>
            </a:r>
            <a:r>
              <a:rPr lang="uk-UA" altLang="ru-RU" sz="2400" b="1" dirty="0" smtClean="0">
                <a:solidFill>
                  <a:schemeClr val="dk1"/>
                </a:solidFill>
                <a:latin typeface="Times New Roman" panose="02020603050405020304" pitchFamily="18" charset="0"/>
                <a:ea typeface="+mn-ea"/>
                <a:cs typeface="Times New Roman" panose="02020603050405020304" pitchFamily="18" charset="0"/>
              </a:rPr>
              <a:t>викладачів</a:t>
            </a:r>
            <a:br>
              <a:rPr lang="uk-UA" altLang="ru-RU" sz="2400" b="1" dirty="0" smtClean="0">
                <a:solidFill>
                  <a:schemeClr val="dk1"/>
                </a:solidFill>
                <a:latin typeface="Times New Roman" panose="02020603050405020304" pitchFamily="18" charset="0"/>
                <a:ea typeface="+mn-ea"/>
                <a:cs typeface="Times New Roman" panose="02020603050405020304" pitchFamily="18" charset="0"/>
              </a:rPr>
            </a:br>
            <a:r>
              <a:rPr lang="uk-UA" altLang="ru-RU" sz="2400" b="1" dirty="0" smtClean="0">
                <a:solidFill>
                  <a:schemeClr val="dk1"/>
                </a:solidFill>
                <a:latin typeface="Times New Roman" panose="02020603050405020304" pitchFamily="18" charset="0"/>
                <a:ea typeface="+mn-ea"/>
                <a:cs typeface="Times New Roman" panose="02020603050405020304" pitchFamily="18" charset="0"/>
              </a:rPr>
              <a:t>за останні 5 років</a:t>
            </a:r>
            <a:endParaRPr lang="ru-RU" altLang="ru-RU" sz="2400" b="1" dirty="0">
              <a:solidFill>
                <a:schemeClr val="dk1"/>
              </a:solidFill>
              <a:latin typeface="Times New Roman" panose="02020603050405020304" pitchFamily="18" charset="0"/>
              <a:ea typeface="+mn-ea"/>
              <a:cs typeface="Times New Roman" panose="02020603050405020304" pitchFamily="18" charset="0"/>
            </a:endParaRPr>
          </a:p>
        </p:txBody>
      </p:sp>
      <p:sp>
        <p:nvSpPr>
          <p:cNvPr id="3" name="Прямоугольник 2"/>
          <p:cNvSpPr/>
          <p:nvPr/>
        </p:nvSpPr>
        <p:spPr>
          <a:xfrm>
            <a:off x="539552" y="1556792"/>
            <a:ext cx="8155497" cy="4764381"/>
          </a:xfrm>
          <a:prstGeom prst="rect">
            <a:avLst/>
          </a:prstGeom>
        </p:spPr>
        <p:txBody>
          <a:bodyPr wrap="square">
            <a:spAutoFit/>
          </a:bodyPr>
          <a:lstStyle/>
          <a:p>
            <a:pPr marR="268605" algn="just">
              <a:lnSpc>
                <a:spcPct val="115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За останні 5 років науковці </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факультету залучалися </a:t>
            </a:r>
            <a:r>
              <a:rPr lang="uk-UA" sz="2400" dirty="0">
                <a:latin typeface="Times New Roman" panose="02020603050405020304" pitchFamily="18" charset="0"/>
                <a:ea typeface="Calibri" panose="020F0502020204030204" pitchFamily="34" charset="0"/>
                <a:cs typeface="Times New Roman" panose="02020603050405020304" pitchFamily="18" charset="0"/>
              </a:rPr>
              <a:t>до участі, </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керівництва </a:t>
            </a:r>
            <a:r>
              <a:rPr lang="uk-UA" sz="2400" dirty="0">
                <a:latin typeface="Times New Roman" panose="02020603050405020304" pitchFamily="18" charset="0"/>
                <a:ea typeface="Calibri" panose="020F0502020204030204" pitchFamily="34" charset="0"/>
                <a:cs typeface="Times New Roman" panose="02020603050405020304" pitchFamily="18" charset="0"/>
              </a:rPr>
              <a:t>та </a:t>
            </a:r>
            <a:r>
              <a:rPr lang="uk-UA" sz="2400" dirty="0" err="1" smtClean="0">
                <a:latin typeface="Times New Roman" panose="02020603050405020304" pitchFamily="18" charset="0"/>
                <a:ea typeface="Calibri" panose="020F0502020204030204" pitchFamily="34" charset="0"/>
                <a:cs typeface="Times New Roman" panose="02020603050405020304" pitchFamily="18" charset="0"/>
              </a:rPr>
              <a:t>співкерівництва</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400" dirty="0">
                <a:latin typeface="Times New Roman" panose="02020603050405020304" pitchFamily="18" charset="0"/>
                <a:ea typeface="Calibri" panose="020F0502020204030204" pitchFamily="34" charset="0"/>
                <a:cs typeface="Times New Roman" panose="02020603050405020304" pitchFamily="18" charset="0"/>
              </a:rPr>
              <a:t>10 </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міжнародних грантових </a:t>
            </a:r>
            <a:r>
              <a:rPr lang="uk-UA" sz="2400" dirty="0" err="1" smtClean="0">
                <a:latin typeface="Times New Roman" panose="02020603050405020304" pitchFamily="18" charset="0"/>
                <a:ea typeface="Calibri" panose="020F0502020204030204" pitchFamily="34" charset="0"/>
                <a:cs typeface="Times New Roman" panose="02020603050405020304" pitchFamily="18" charset="0"/>
              </a:rPr>
              <a:t>проєктів</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 професор </a:t>
            </a:r>
            <a:r>
              <a:rPr lang="uk-UA" sz="2400" dirty="0" err="1">
                <a:latin typeface="Times New Roman" panose="02020603050405020304" pitchFamily="18" charset="0"/>
                <a:ea typeface="Calibri" panose="020F0502020204030204" pitchFamily="34" charset="0"/>
                <a:cs typeface="Times New Roman" panose="02020603050405020304" pitchFamily="18" charset="0"/>
              </a:rPr>
              <a:t>Рідуш</a:t>
            </a:r>
            <a:r>
              <a:rPr lang="uk-UA" sz="2400" dirty="0">
                <a:latin typeface="Times New Roman" panose="02020603050405020304" pitchFamily="18" charset="0"/>
                <a:ea typeface="Calibri" panose="020F0502020204030204" pitchFamily="34" charset="0"/>
                <a:cs typeface="Times New Roman" panose="02020603050405020304" pitchFamily="18" charset="0"/>
              </a:rPr>
              <a:t> Б.Т., доцент </a:t>
            </a:r>
            <a:r>
              <a:rPr lang="uk-UA" sz="2400" dirty="0" err="1">
                <a:latin typeface="Times New Roman" panose="02020603050405020304" pitchFamily="18" charset="0"/>
                <a:ea typeface="Calibri" panose="020F0502020204030204" pitchFamily="34" charset="0"/>
                <a:cs typeface="Times New Roman" panose="02020603050405020304" pitchFamily="18" charset="0"/>
              </a:rPr>
              <a:t>Холявчук</a:t>
            </a:r>
            <a:r>
              <a:rPr lang="uk-UA" sz="2400" dirty="0">
                <a:latin typeface="Times New Roman" panose="02020603050405020304" pitchFamily="18" charset="0"/>
                <a:ea typeface="Calibri" panose="020F0502020204030204" pitchFamily="34" charset="0"/>
                <a:cs typeface="Times New Roman" panose="02020603050405020304" pitchFamily="18" charset="0"/>
              </a:rPr>
              <a:t> Д.І., аспірант </a:t>
            </a:r>
            <a:r>
              <a:rPr lang="uk-UA" sz="2400" dirty="0" err="1">
                <a:latin typeface="Times New Roman" panose="02020603050405020304" pitchFamily="18" charset="0"/>
                <a:ea typeface="Calibri" panose="020F0502020204030204" pitchFamily="34" charset="0"/>
                <a:cs typeface="Times New Roman" panose="02020603050405020304" pitchFamily="18" charset="0"/>
              </a:rPr>
              <a:t>Рідуш</a:t>
            </a:r>
            <a:r>
              <a:rPr lang="uk-UA" sz="2400" dirty="0">
                <a:latin typeface="Times New Roman" panose="02020603050405020304" pitchFamily="18" charset="0"/>
                <a:ea typeface="Calibri" panose="020F0502020204030204" pitchFamily="34" charset="0"/>
                <a:cs typeface="Times New Roman" panose="02020603050405020304" pitchFamily="18" charset="0"/>
              </a:rPr>
              <a:t> О.Б., асистент </a:t>
            </a:r>
            <a:r>
              <a:rPr lang="uk-UA" sz="2400" dirty="0" err="1">
                <a:latin typeface="Times New Roman" panose="02020603050405020304" pitchFamily="18" charset="0"/>
                <a:ea typeface="Calibri" panose="020F0502020204030204" pitchFamily="34" charset="0"/>
                <a:cs typeface="Times New Roman" panose="02020603050405020304" pitchFamily="18" charset="0"/>
              </a:rPr>
              <a:t>Поп’юк</a:t>
            </a:r>
            <a:r>
              <a:rPr lang="uk-UA" sz="2400" dirty="0">
                <a:latin typeface="Times New Roman" panose="02020603050405020304" pitchFamily="18" charset="0"/>
                <a:ea typeface="Calibri" panose="020F0502020204030204" pitchFamily="34" charset="0"/>
                <a:cs typeface="Times New Roman" panose="02020603050405020304" pitchFamily="18" charset="0"/>
              </a:rPr>
              <a:t> Я.А., професор Ющенко Ю.С., доцент Пасічник М.Д., професор Руденко В.П., доцент </a:t>
            </a:r>
            <a:r>
              <a:rPr lang="uk-UA" sz="2400" dirty="0" err="1">
                <a:latin typeface="Times New Roman" panose="02020603050405020304" pitchFamily="18" charset="0"/>
                <a:ea typeface="Calibri" panose="020F0502020204030204" pitchFamily="34" charset="0"/>
                <a:cs typeface="Times New Roman" panose="02020603050405020304" pitchFamily="18" charset="0"/>
              </a:rPr>
              <a:t>Данілова</a:t>
            </a:r>
            <a:r>
              <a:rPr lang="uk-UA" sz="2400" dirty="0">
                <a:latin typeface="Times New Roman" panose="02020603050405020304" pitchFamily="18" charset="0"/>
                <a:ea typeface="Calibri" panose="020F0502020204030204" pitchFamily="34" charset="0"/>
                <a:cs typeface="Times New Roman" panose="02020603050405020304" pitchFamily="18" charset="0"/>
              </a:rPr>
              <a:t> О.М., професор </a:t>
            </a:r>
            <a:r>
              <a:rPr lang="uk-UA" sz="2400" dirty="0" err="1">
                <a:latin typeface="Times New Roman" panose="02020603050405020304" pitchFamily="18" charset="0"/>
                <a:ea typeface="Calibri" panose="020F0502020204030204" pitchFamily="34" charset="0"/>
                <a:cs typeface="Times New Roman" panose="02020603050405020304" pitchFamily="18" charset="0"/>
              </a:rPr>
              <a:t>Чубрей</a:t>
            </a:r>
            <a:r>
              <a:rPr lang="uk-UA" sz="2400" dirty="0">
                <a:latin typeface="Times New Roman" panose="02020603050405020304" pitchFamily="18" charset="0"/>
                <a:ea typeface="Calibri" panose="020F0502020204030204" pitchFamily="34" charset="0"/>
                <a:cs typeface="Times New Roman" panose="02020603050405020304" pitchFamily="18" charset="0"/>
              </a:rPr>
              <a:t> О.С. </a:t>
            </a:r>
            <a:endParaRPr lang="uk-UA"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R="268605" algn="just">
              <a:lnSpc>
                <a:spcPct val="115000"/>
              </a:lnSpc>
              <a:spcAft>
                <a:spcPts val="0"/>
              </a:spcAft>
            </a:pP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R="268605" algn="just">
              <a:lnSpc>
                <a:spcPct val="115000"/>
              </a:lnSpc>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Також на факультеті виконувалися </a:t>
            </a:r>
            <a:r>
              <a:rPr lang="uk-UA" sz="2400" dirty="0" err="1">
                <a:latin typeface="Times New Roman" panose="02020603050405020304" pitchFamily="18" charset="0"/>
                <a:ea typeface="Calibri" panose="020F0502020204030204" pitchFamily="34" charset="0"/>
                <a:cs typeface="Times New Roman" panose="02020603050405020304" pitchFamily="18" charset="0"/>
              </a:rPr>
              <a:t>проєкти</a:t>
            </a:r>
            <a:r>
              <a:rPr lang="uk-UA" sz="2400" dirty="0">
                <a:latin typeface="Times New Roman" panose="02020603050405020304" pitchFamily="18" charset="0"/>
                <a:ea typeface="Calibri" panose="020F0502020204030204" pitchFamily="34" charset="0"/>
                <a:cs typeface="Times New Roman" panose="02020603050405020304" pitchFamily="18" charset="0"/>
              </a:rPr>
              <a:t> на замовлення Обласної державної </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адміністрації, зокрема</a:t>
            </a:r>
            <a:r>
              <a:rPr lang="uk-UA" sz="2400" dirty="0">
                <a:latin typeface="Times New Roman" panose="02020603050405020304" pitchFamily="18" charset="0"/>
                <a:ea typeface="Calibri" panose="020F0502020204030204" pitchFamily="34" charset="0"/>
                <a:cs typeface="Times New Roman" panose="02020603050405020304" pitchFamily="18" charset="0"/>
              </a:rPr>
              <a:t>, </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у </a:t>
            </a:r>
            <a:r>
              <a:rPr lang="uk-UA" sz="2400" dirty="0">
                <a:latin typeface="Times New Roman" panose="02020603050405020304" pitchFamily="18" charset="0"/>
                <a:ea typeface="Calibri" panose="020F0502020204030204" pitchFamily="34" charset="0"/>
                <a:cs typeface="Times New Roman" panose="02020603050405020304" pitchFamily="18" charset="0"/>
              </a:rPr>
              <a:t>2019 році (1 </a:t>
            </a:r>
            <a:r>
              <a:rPr lang="ru-RU" sz="2400" dirty="0">
                <a:latin typeface="Times New Roman" panose="02020603050405020304" pitchFamily="18" charset="0"/>
                <a:ea typeface="Calibri" panose="020F0502020204030204" pitchFamily="34" charset="0"/>
                <a:cs typeface="Times New Roman" panose="02020603050405020304" pitchFamily="18" charset="0"/>
              </a:rPr>
              <a:t>ГДНДР</a:t>
            </a:r>
            <a:r>
              <a:rPr lang="uk-UA" sz="2400" dirty="0">
                <a:latin typeface="Times New Roman" panose="02020603050405020304" pitchFamily="18" charset="0"/>
                <a:ea typeface="Calibri" panose="020F0502020204030204" pitchFamily="34" charset="0"/>
                <a:cs typeface="Times New Roman" panose="02020603050405020304" pitchFamily="18" charset="0"/>
              </a:rPr>
              <a:t>) та у 2021 році (</a:t>
            </a:r>
            <a:r>
              <a:rPr lang="ru-RU" sz="2400" dirty="0">
                <a:latin typeface="Times New Roman" panose="02020603050405020304" pitchFamily="18" charset="0"/>
                <a:ea typeface="Calibri" panose="020F0502020204030204" pitchFamily="34" charset="0"/>
                <a:cs typeface="Times New Roman" panose="02020603050405020304" pitchFamily="18" charset="0"/>
              </a:rPr>
              <a:t>ГДНДР</a:t>
            </a:r>
            <a:r>
              <a:rPr lang="uk-UA" sz="2400" dirty="0">
                <a:latin typeface="Times New Roman" panose="02020603050405020304" pitchFamily="18" charset="0"/>
                <a:ea typeface="Calibri" panose="020F0502020204030204" pitchFamily="34" charset="0"/>
                <a:cs typeface="Times New Roman" panose="02020603050405020304" pitchFamily="18" charset="0"/>
              </a:rPr>
              <a:t>), 2 </a:t>
            </a:r>
            <a:r>
              <a:rPr lang="ru-RU" sz="2400" dirty="0">
                <a:latin typeface="Times New Roman" panose="02020603050405020304" pitchFamily="18" charset="0"/>
                <a:ea typeface="Calibri" panose="020F0502020204030204" pitchFamily="34" charset="0"/>
                <a:cs typeface="Times New Roman" panose="02020603050405020304" pitchFamily="18" charset="0"/>
              </a:rPr>
              <a:t>ГДНДР</a:t>
            </a:r>
            <a:r>
              <a:rPr lang="uk-UA" sz="2400" dirty="0">
                <a:latin typeface="Times New Roman" panose="02020603050405020304" pitchFamily="18" charset="0"/>
                <a:ea typeface="Calibri" panose="020F0502020204030204" pitchFamily="34" charset="0"/>
                <a:cs typeface="Times New Roman" panose="02020603050405020304" pitchFamily="18" charset="0"/>
              </a:rPr>
              <a:t> реалізуються у 2023 році.</a:t>
            </a: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74486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95536" y="260648"/>
            <a:ext cx="8229600" cy="587598"/>
          </a:xfrm>
        </p:spPr>
        <p:txBody>
          <a:bodyPr rtlCol="0">
            <a:normAutofit/>
          </a:bodyPr>
          <a:lstStyle/>
          <a:p>
            <a:pPr algn="ctr" eaLnBrk="1" fontAlgn="auto" hangingPunct="1">
              <a:spcAft>
                <a:spcPts val="0"/>
              </a:spcAft>
              <a:defRPr/>
            </a:pPr>
            <a:r>
              <a:rPr lang="uk-UA" altLang="ru-RU" sz="2400" b="1" dirty="0" smtClean="0">
                <a:solidFill>
                  <a:schemeClr val="dk1"/>
                </a:solidFill>
                <a:latin typeface="Times New Roman" panose="02020603050405020304" pitchFamily="18" charset="0"/>
                <a:ea typeface="+mn-ea"/>
                <a:cs typeface="Times New Roman" panose="02020603050405020304" pitchFamily="18" charset="0"/>
              </a:rPr>
              <a:t>Науково-дослідна робота студентів</a:t>
            </a:r>
            <a:endParaRPr lang="ru-RU" altLang="ru-RU" sz="2400" b="1" dirty="0">
              <a:solidFill>
                <a:schemeClr val="dk1"/>
              </a:solidFill>
              <a:latin typeface="Times New Roman" panose="02020603050405020304" pitchFamily="18" charset="0"/>
              <a:ea typeface="+mn-ea"/>
              <a:cs typeface="Times New Roman" panose="02020603050405020304" pitchFamily="18" charset="0"/>
            </a:endParaRPr>
          </a:p>
        </p:txBody>
      </p:sp>
      <p:sp>
        <p:nvSpPr>
          <p:cNvPr id="2" name="Прямоугольник 1"/>
          <p:cNvSpPr/>
          <p:nvPr/>
        </p:nvSpPr>
        <p:spPr>
          <a:xfrm>
            <a:off x="395536" y="692696"/>
            <a:ext cx="8568952" cy="2831544"/>
          </a:xfrm>
          <a:prstGeom prst="rect">
            <a:avLst/>
          </a:prstGeom>
        </p:spPr>
        <p:txBody>
          <a:bodyPr wrap="square">
            <a:spAutoFit/>
          </a:bodyPr>
          <a:lstStyle/>
          <a:p>
            <a:pPr marR="268605" algn="just">
              <a:lnSpc>
                <a:spcPct val="115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Здобувачі вищої освіти є учасниками Всеукраїнських студентських олімпіад та конкурсів, студентських наукових конференцій, беруть активну участь у роботах наукових гуртків, кафедральних наукових семінарах,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всеукраїнських </a:t>
            </a:r>
            <a:r>
              <a:rPr lang="uk-UA" sz="2000" dirty="0">
                <a:latin typeface="Times New Roman" panose="02020603050405020304" pitchFamily="18" charset="0"/>
                <a:ea typeface="Calibri" panose="020F0502020204030204" pitchFamily="34" charset="0"/>
                <a:cs typeface="Times New Roman" panose="02020603050405020304" pitchFamily="18" charset="0"/>
              </a:rPr>
              <a:t>та міжнародних експедиціях</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a:t>
            </a:r>
          </a:p>
          <a:p>
            <a:pPr marR="268605" algn="just">
              <a:lnSpc>
                <a:spcPct val="115000"/>
              </a:lnSpc>
              <a:spcAft>
                <a:spcPts val="0"/>
              </a:spcAft>
            </a:pPr>
            <a:r>
              <a:rPr lang="uk-UA" sz="2000" dirty="0">
                <a:latin typeface="Times New Roman" panose="02020603050405020304" pitchFamily="18" charset="0"/>
                <a:cs typeface="Times New Roman" panose="02020603050405020304" pitchFamily="18" charset="0"/>
              </a:rPr>
              <a:t>За звітний період студентами, під керівництвом своїх викладачів, підготовлено і проголошено майже </a:t>
            </a:r>
            <a:r>
              <a:rPr lang="uk-UA" sz="2000" dirty="0" smtClean="0">
                <a:latin typeface="Times New Roman" panose="02020603050405020304" pitchFamily="18" charset="0"/>
                <a:cs typeface="Times New Roman" panose="02020603050405020304" pitchFamily="18" charset="0"/>
              </a:rPr>
              <a:t>475 доповідей.</a:t>
            </a:r>
          </a:p>
          <a:p>
            <a:r>
              <a:rPr lang="uk-UA" sz="2000" dirty="0" smtClean="0">
                <a:latin typeface="Times New Roman" panose="02020603050405020304" pitchFamily="18" charset="0"/>
                <a:cs typeface="Times New Roman" panose="02020603050405020304" pitchFamily="18" charset="0"/>
              </a:rPr>
              <a:t>До </a:t>
            </a:r>
            <a:r>
              <a:rPr lang="uk-UA" sz="2000" dirty="0">
                <a:latin typeface="Times New Roman" panose="02020603050405020304" pitchFamily="18" charset="0"/>
                <a:cs typeface="Times New Roman" panose="02020603050405020304" pitchFamily="18" charset="0"/>
              </a:rPr>
              <a:t>наукової роботи студенти активно залучаються через гуртки. Наразі на факультеті функціонує 11 гуртків. </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230538105"/>
              </p:ext>
            </p:extLst>
          </p:nvPr>
        </p:nvGraphicFramePr>
        <p:xfrm>
          <a:off x="373048" y="3539480"/>
          <a:ext cx="8568952" cy="3189732"/>
        </p:xfrm>
        <a:graphic>
          <a:graphicData uri="http://schemas.openxmlformats.org/drawingml/2006/table">
            <a:tbl>
              <a:tblPr firstRow="1" firstCol="1" lastRow="1" lastCol="1" bandRow="1" bandCol="1">
                <a:tableStyleId>{5C22544A-7EE6-4342-B048-85BDC9FD1C3A}</a:tableStyleId>
              </a:tblPr>
              <a:tblGrid>
                <a:gridCol w="442859">
                  <a:extLst>
                    <a:ext uri="{9D8B030D-6E8A-4147-A177-3AD203B41FA5}">
                      <a16:colId xmlns:a16="http://schemas.microsoft.com/office/drawing/2014/main" xmlns="" val="4158708688"/>
                    </a:ext>
                  </a:extLst>
                </a:gridCol>
                <a:gridCol w="4750667">
                  <a:extLst>
                    <a:ext uri="{9D8B030D-6E8A-4147-A177-3AD203B41FA5}">
                      <a16:colId xmlns:a16="http://schemas.microsoft.com/office/drawing/2014/main" xmlns="" val="636365371"/>
                    </a:ext>
                  </a:extLst>
                </a:gridCol>
                <a:gridCol w="3375426">
                  <a:extLst>
                    <a:ext uri="{9D8B030D-6E8A-4147-A177-3AD203B41FA5}">
                      <a16:colId xmlns:a16="http://schemas.microsoft.com/office/drawing/2014/main" xmlns="" val="3242784949"/>
                    </a:ext>
                  </a:extLst>
                </a:gridCol>
              </a:tblGrid>
              <a:tr h="0">
                <a:tc>
                  <a:txBody>
                    <a:bodyPr/>
                    <a:lstStyle/>
                    <a:p>
                      <a:pPr indent="16510" algn="just">
                        <a:lnSpc>
                          <a:spcPct val="115000"/>
                        </a:lnSpc>
                        <a:spcAft>
                          <a:spcPts val="0"/>
                        </a:spcAft>
                      </a:pPr>
                      <a:r>
                        <a:rPr lang="uk-UA" sz="1400">
                          <a:effectLst/>
                        </a:rPr>
                        <a:t>№</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a:effectLst/>
                        </a:rPr>
                        <a:t>Кафедра</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dirty="0">
                          <a:solidFill>
                            <a:srgbClr val="002060"/>
                          </a:solidFill>
                          <a:effectLst/>
                        </a:rPr>
                        <a:t>Назва гуртка</a:t>
                      </a:r>
                      <a:endParaRPr lang="uk-UA"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08415078"/>
                  </a:ext>
                </a:extLst>
              </a:tr>
              <a:tr h="0">
                <a:tc>
                  <a:txBody>
                    <a:bodyPr/>
                    <a:lstStyle/>
                    <a:p>
                      <a:pPr indent="16510" algn="just">
                        <a:lnSpc>
                          <a:spcPct val="115000"/>
                        </a:lnSpc>
                        <a:spcAft>
                          <a:spcPts val="0"/>
                        </a:spcAft>
                      </a:pPr>
                      <a:r>
                        <a:rPr lang="uk-UA" sz="1400">
                          <a:effectLst/>
                        </a:rPr>
                        <a:t>1.</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2065" algn="ctr">
                        <a:lnSpc>
                          <a:spcPct val="115000"/>
                        </a:lnSpc>
                        <a:spcAft>
                          <a:spcPts val="0"/>
                        </a:spcAft>
                      </a:pPr>
                      <a:r>
                        <a:rPr lang="uk-UA" sz="1400" b="0" dirty="0">
                          <a:solidFill>
                            <a:schemeClr val="tx1"/>
                          </a:solidFill>
                          <a:effectLst/>
                        </a:rPr>
                        <a:t>кафедра геодезії, картографії та управління територіями</a:t>
                      </a:r>
                      <a:endParaRPr lang="uk-U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dirty="0">
                          <a:solidFill>
                            <a:srgbClr val="002060"/>
                          </a:solidFill>
                          <a:effectLst/>
                        </a:rPr>
                        <a:t>«Меридіан»</a:t>
                      </a:r>
                      <a:endParaRPr lang="uk-UA"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77279924"/>
                  </a:ext>
                </a:extLst>
              </a:tr>
              <a:tr h="0">
                <a:tc>
                  <a:txBody>
                    <a:bodyPr/>
                    <a:lstStyle/>
                    <a:p>
                      <a:pPr indent="16510" algn="just">
                        <a:lnSpc>
                          <a:spcPct val="115000"/>
                        </a:lnSpc>
                        <a:spcAft>
                          <a:spcPts val="0"/>
                        </a:spcAft>
                      </a:pPr>
                      <a:r>
                        <a:rPr lang="uk-UA" sz="1400">
                          <a:effectLst/>
                        </a:rPr>
                        <a:t>2.</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2065" algn="ctr">
                        <a:lnSpc>
                          <a:spcPct val="115000"/>
                        </a:lnSpc>
                        <a:spcAft>
                          <a:spcPts val="0"/>
                        </a:spcAft>
                      </a:pPr>
                      <a:r>
                        <a:rPr lang="uk-UA" sz="1400" b="0" dirty="0">
                          <a:solidFill>
                            <a:schemeClr val="tx1"/>
                          </a:solidFill>
                          <a:effectLst/>
                        </a:rPr>
                        <a:t>кафедра економічної географії та екологічного менеджменту;</a:t>
                      </a:r>
                      <a:endParaRPr lang="uk-U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dirty="0">
                          <a:solidFill>
                            <a:srgbClr val="002060"/>
                          </a:solidFill>
                          <a:effectLst/>
                        </a:rPr>
                        <a:t>«</a:t>
                      </a:r>
                      <a:r>
                        <a:rPr lang="uk-UA" sz="1400" dirty="0" err="1">
                          <a:solidFill>
                            <a:srgbClr val="002060"/>
                          </a:solidFill>
                          <a:effectLst/>
                        </a:rPr>
                        <a:t>Освіторія</a:t>
                      </a:r>
                      <a:r>
                        <a:rPr lang="uk-UA" sz="1400" dirty="0">
                          <a:solidFill>
                            <a:srgbClr val="002060"/>
                          </a:solidFill>
                          <a:effectLst/>
                        </a:rPr>
                        <a:t> </a:t>
                      </a:r>
                      <a:r>
                        <a:rPr lang="uk-UA" sz="1400" dirty="0" err="1">
                          <a:solidFill>
                            <a:srgbClr val="002060"/>
                          </a:solidFill>
                          <a:effectLst/>
                        </a:rPr>
                        <a:t>Хаб</a:t>
                      </a:r>
                      <a:r>
                        <a:rPr lang="uk-UA" sz="1400" dirty="0">
                          <a:solidFill>
                            <a:srgbClr val="002060"/>
                          </a:solidFill>
                          <a:effectLst/>
                        </a:rPr>
                        <a:t>»</a:t>
                      </a:r>
                      <a:endParaRPr lang="uk-UA" sz="1100" dirty="0">
                        <a:solidFill>
                          <a:srgbClr val="002060"/>
                        </a:solidFill>
                        <a:effectLst/>
                      </a:endParaRPr>
                    </a:p>
                    <a:p>
                      <a:pPr algn="ctr">
                        <a:lnSpc>
                          <a:spcPct val="115000"/>
                        </a:lnSpc>
                        <a:spcAft>
                          <a:spcPts val="0"/>
                        </a:spcAft>
                      </a:pPr>
                      <a:r>
                        <a:rPr lang="uk-UA" sz="1400" dirty="0">
                          <a:solidFill>
                            <a:srgbClr val="002060"/>
                          </a:solidFill>
                          <a:effectLst/>
                        </a:rPr>
                        <a:t>«Економіко-географ»</a:t>
                      </a:r>
                      <a:endParaRPr lang="uk-UA" sz="1100" dirty="0">
                        <a:solidFill>
                          <a:srgbClr val="002060"/>
                        </a:solidFill>
                        <a:effectLst/>
                      </a:endParaRPr>
                    </a:p>
                    <a:p>
                      <a:pPr algn="ctr">
                        <a:lnSpc>
                          <a:spcPct val="115000"/>
                        </a:lnSpc>
                        <a:spcAft>
                          <a:spcPts val="0"/>
                        </a:spcAft>
                      </a:pPr>
                      <a:r>
                        <a:rPr lang="uk-UA" sz="1400" dirty="0">
                          <a:solidFill>
                            <a:srgbClr val="002060"/>
                          </a:solidFill>
                          <a:effectLst/>
                        </a:rPr>
                        <a:t>«Менеджмент і сьогодення»</a:t>
                      </a:r>
                      <a:endParaRPr lang="uk-UA"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98628592"/>
                  </a:ext>
                </a:extLst>
              </a:tr>
              <a:tr h="0">
                <a:tc>
                  <a:txBody>
                    <a:bodyPr/>
                    <a:lstStyle/>
                    <a:p>
                      <a:pPr indent="16510" algn="just">
                        <a:lnSpc>
                          <a:spcPct val="115000"/>
                        </a:lnSpc>
                        <a:spcAft>
                          <a:spcPts val="0"/>
                        </a:spcAft>
                      </a:pPr>
                      <a:r>
                        <a:rPr lang="uk-UA" sz="1400">
                          <a:effectLst/>
                        </a:rPr>
                        <a:t>3.</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2065" algn="ctr">
                        <a:lnSpc>
                          <a:spcPct val="115000"/>
                        </a:lnSpc>
                        <a:spcAft>
                          <a:spcPts val="0"/>
                        </a:spcAft>
                      </a:pPr>
                      <a:r>
                        <a:rPr lang="uk-UA" sz="1400" b="0" dirty="0">
                          <a:solidFill>
                            <a:schemeClr val="tx1"/>
                          </a:solidFill>
                          <a:effectLst/>
                        </a:rPr>
                        <a:t>кафедра географії України та </a:t>
                      </a:r>
                      <a:r>
                        <a:rPr lang="uk-UA" sz="1400" b="0" dirty="0" err="1">
                          <a:solidFill>
                            <a:schemeClr val="tx1"/>
                          </a:solidFill>
                          <a:effectLst/>
                        </a:rPr>
                        <a:t>регіоналістики</a:t>
                      </a:r>
                      <a:endParaRPr lang="uk-U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dirty="0">
                          <a:solidFill>
                            <a:srgbClr val="002060"/>
                          </a:solidFill>
                          <a:effectLst/>
                        </a:rPr>
                        <a:t>«Географія України»</a:t>
                      </a:r>
                      <a:endParaRPr lang="uk-UA" sz="1100" dirty="0">
                        <a:solidFill>
                          <a:srgbClr val="002060"/>
                        </a:solidFill>
                        <a:effectLst/>
                      </a:endParaRPr>
                    </a:p>
                    <a:p>
                      <a:pPr algn="ctr">
                        <a:lnSpc>
                          <a:spcPct val="115000"/>
                        </a:lnSpc>
                        <a:spcAft>
                          <a:spcPts val="0"/>
                        </a:spcAft>
                      </a:pPr>
                      <a:r>
                        <a:rPr lang="uk-UA" sz="1400" dirty="0">
                          <a:solidFill>
                            <a:srgbClr val="002060"/>
                          </a:solidFill>
                          <a:effectLst/>
                        </a:rPr>
                        <a:t>«Гідрологічний гурток»</a:t>
                      </a:r>
                      <a:endParaRPr lang="uk-UA"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92621281"/>
                  </a:ext>
                </a:extLst>
              </a:tr>
              <a:tr h="0">
                <a:tc>
                  <a:txBody>
                    <a:bodyPr/>
                    <a:lstStyle/>
                    <a:p>
                      <a:pPr indent="16510" algn="just">
                        <a:lnSpc>
                          <a:spcPct val="115000"/>
                        </a:lnSpc>
                        <a:spcAft>
                          <a:spcPts val="0"/>
                        </a:spcAft>
                      </a:pPr>
                      <a:r>
                        <a:rPr lang="uk-UA" sz="1400">
                          <a:effectLst/>
                        </a:rPr>
                        <a:t>4.</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2065" algn="ctr">
                        <a:lnSpc>
                          <a:spcPct val="115000"/>
                        </a:lnSpc>
                        <a:spcAft>
                          <a:spcPts val="0"/>
                        </a:spcAft>
                      </a:pPr>
                      <a:r>
                        <a:rPr lang="uk-UA" sz="1400" b="0" dirty="0">
                          <a:solidFill>
                            <a:schemeClr val="tx1"/>
                          </a:solidFill>
                          <a:effectLst/>
                        </a:rPr>
                        <a:t>кафедра фізичної географії, геоморфології та палеогеографії</a:t>
                      </a:r>
                      <a:endParaRPr lang="uk-U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dirty="0">
                          <a:solidFill>
                            <a:srgbClr val="002060"/>
                          </a:solidFill>
                          <a:effectLst/>
                        </a:rPr>
                        <a:t>«Сталагміт»</a:t>
                      </a:r>
                      <a:endParaRPr lang="uk-UA" sz="1100" dirty="0">
                        <a:solidFill>
                          <a:srgbClr val="002060"/>
                        </a:solidFill>
                        <a:effectLst/>
                      </a:endParaRPr>
                    </a:p>
                    <a:p>
                      <a:pPr algn="ctr">
                        <a:lnSpc>
                          <a:spcPct val="115000"/>
                        </a:lnSpc>
                        <a:spcAft>
                          <a:spcPts val="0"/>
                        </a:spcAft>
                      </a:pPr>
                      <a:r>
                        <a:rPr lang="uk-UA" sz="1400" dirty="0">
                          <a:solidFill>
                            <a:srgbClr val="002060"/>
                          </a:solidFill>
                          <a:effectLst/>
                        </a:rPr>
                        <a:t>«</a:t>
                      </a:r>
                      <a:r>
                        <a:rPr lang="uk-UA" sz="1400" dirty="0" err="1">
                          <a:solidFill>
                            <a:srgbClr val="002060"/>
                          </a:solidFill>
                          <a:effectLst/>
                        </a:rPr>
                        <a:t>Naturally</a:t>
                      </a:r>
                      <a:r>
                        <a:rPr lang="uk-UA" sz="1400" dirty="0">
                          <a:solidFill>
                            <a:srgbClr val="002060"/>
                          </a:solidFill>
                          <a:effectLst/>
                        </a:rPr>
                        <a:t>»</a:t>
                      </a:r>
                      <a:endParaRPr lang="uk-UA" sz="1100" dirty="0">
                        <a:solidFill>
                          <a:srgbClr val="002060"/>
                        </a:solidFill>
                        <a:effectLst/>
                      </a:endParaRPr>
                    </a:p>
                    <a:p>
                      <a:pPr algn="ctr">
                        <a:lnSpc>
                          <a:spcPct val="115000"/>
                        </a:lnSpc>
                        <a:spcAft>
                          <a:spcPts val="0"/>
                        </a:spcAft>
                      </a:pPr>
                      <a:r>
                        <a:rPr lang="uk-UA" sz="1400" dirty="0">
                          <a:solidFill>
                            <a:srgbClr val="002060"/>
                          </a:solidFill>
                          <a:effectLst/>
                        </a:rPr>
                        <a:t>«</a:t>
                      </a:r>
                      <a:r>
                        <a:rPr lang="uk-UA" sz="1400" dirty="0" err="1">
                          <a:solidFill>
                            <a:srgbClr val="002060"/>
                          </a:solidFill>
                          <a:effectLst/>
                        </a:rPr>
                        <a:t>Ксенограф</a:t>
                      </a:r>
                      <a:r>
                        <a:rPr lang="uk-UA" sz="1400" dirty="0">
                          <a:solidFill>
                            <a:srgbClr val="002060"/>
                          </a:solidFill>
                          <a:effectLst/>
                        </a:rPr>
                        <a:t>»</a:t>
                      </a:r>
                      <a:endParaRPr lang="uk-UA"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17692047"/>
                  </a:ext>
                </a:extLst>
              </a:tr>
              <a:tr h="0">
                <a:tc>
                  <a:txBody>
                    <a:bodyPr/>
                    <a:lstStyle/>
                    <a:p>
                      <a:pPr indent="16510" algn="just">
                        <a:lnSpc>
                          <a:spcPct val="115000"/>
                        </a:lnSpc>
                        <a:spcAft>
                          <a:spcPts val="0"/>
                        </a:spcAft>
                      </a:pPr>
                      <a:r>
                        <a:rPr lang="uk-UA" sz="1400">
                          <a:effectLst/>
                        </a:rPr>
                        <a:t>5.</a:t>
                      </a:r>
                      <a:endParaRPr lang="uk-U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2065" algn="ctr">
                        <a:lnSpc>
                          <a:spcPct val="115000"/>
                        </a:lnSpc>
                        <a:spcAft>
                          <a:spcPts val="0"/>
                        </a:spcAft>
                      </a:pPr>
                      <a:r>
                        <a:rPr lang="uk-UA" sz="1400" b="0" dirty="0">
                          <a:solidFill>
                            <a:schemeClr val="tx1"/>
                          </a:solidFill>
                          <a:effectLst/>
                        </a:rPr>
                        <a:t>кафедра географії та менеджменту туризму</a:t>
                      </a:r>
                      <a:endParaRPr lang="uk-UA"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15000"/>
                        </a:lnSpc>
                        <a:spcAft>
                          <a:spcPts val="0"/>
                        </a:spcAft>
                      </a:pPr>
                      <a:r>
                        <a:rPr lang="uk-UA" sz="1400" dirty="0">
                          <a:solidFill>
                            <a:srgbClr val="002060"/>
                          </a:solidFill>
                          <a:effectLst/>
                        </a:rPr>
                        <a:t>«Едельвейс»</a:t>
                      </a:r>
                      <a:endParaRPr lang="uk-UA" sz="1100" dirty="0">
                        <a:solidFill>
                          <a:srgbClr val="002060"/>
                        </a:solidFill>
                        <a:effectLst/>
                      </a:endParaRPr>
                    </a:p>
                    <a:p>
                      <a:pPr algn="ctr">
                        <a:lnSpc>
                          <a:spcPct val="115000"/>
                        </a:lnSpc>
                        <a:spcAft>
                          <a:spcPts val="0"/>
                        </a:spcAft>
                      </a:pPr>
                      <a:r>
                        <a:rPr lang="uk-UA" sz="1400" dirty="0">
                          <a:solidFill>
                            <a:srgbClr val="002060"/>
                          </a:solidFill>
                          <a:effectLst/>
                        </a:rPr>
                        <a:t>«Сім пагорбів»</a:t>
                      </a:r>
                      <a:endParaRPr lang="uk-UA"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37618986"/>
                  </a:ext>
                </a:extLst>
              </a:tr>
            </a:tbl>
          </a:graphicData>
        </a:graphic>
      </p:graphicFrame>
    </p:spTree>
    <p:extLst>
      <p:ext uri="{BB962C8B-B14F-4D97-AF65-F5344CB8AC3E}">
        <p14:creationId xmlns:p14="http://schemas.microsoft.com/office/powerpoint/2010/main" val="298451958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39452" y="14469"/>
            <a:ext cx="8229600" cy="954088"/>
          </a:xfrm>
        </p:spPr>
        <p:txBody>
          <a:bodyPr rtlCol="0">
            <a:normAutofit/>
          </a:bodyPr>
          <a:lstStyle/>
          <a:p>
            <a:pPr algn="ctr">
              <a:defRPr/>
            </a:pPr>
            <a:r>
              <a:rPr lang="uk-UA" dirty="0">
                <a:solidFill>
                  <a:srgbClr val="0070C0"/>
                </a:solidFill>
              </a:rPr>
              <a:t>Міжнародна діяльність </a:t>
            </a:r>
            <a:endParaRPr lang="ru-RU" altLang="ru-RU" sz="2400" b="1" dirty="0">
              <a:solidFill>
                <a:srgbClr val="0070C0"/>
              </a:solidFill>
              <a:latin typeface="Times New Roman" panose="02020603050405020304" pitchFamily="18" charset="0"/>
              <a:ea typeface="+mn-ea"/>
              <a:cs typeface="Times New Roman" panose="02020603050405020304" pitchFamily="18" charset="0"/>
            </a:endParaRPr>
          </a:p>
        </p:txBody>
      </p:sp>
      <p:sp>
        <p:nvSpPr>
          <p:cNvPr id="2" name="Прямоугольник 1"/>
          <p:cNvSpPr/>
          <p:nvPr/>
        </p:nvSpPr>
        <p:spPr>
          <a:xfrm>
            <a:off x="179512" y="620688"/>
            <a:ext cx="8300392" cy="3596369"/>
          </a:xfrm>
          <a:prstGeom prst="rect">
            <a:avLst/>
          </a:prstGeom>
        </p:spPr>
        <p:txBody>
          <a:bodyPr wrap="square">
            <a:spAutoFit/>
          </a:bodyPr>
          <a:lstStyle/>
          <a:p>
            <a:pPr marL="180340" indent="408305" algn="just">
              <a:lnSpc>
                <a:spcPct val="115000"/>
              </a:lnSpc>
              <a:spcAft>
                <a:spcPts val="0"/>
              </a:spcAft>
            </a:pPr>
            <a:r>
              <a:rPr lang="uk-UA" sz="2200" b="1" dirty="0">
                <a:latin typeface="Times New Roman" panose="02020603050405020304" pitchFamily="18" charset="0"/>
                <a:ea typeface="Calibri" panose="020F0502020204030204" pitchFamily="34" charset="0"/>
                <a:cs typeface="Times New Roman" panose="02020603050405020304" pitchFamily="18" charset="0"/>
              </a:rPr>
              <a:t>Налагоджена тісна співпраця з</a:t>
            </a:r>
            <a:r>
              <a:rPr lang="uk-UA" sz="2200" b="1"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15000"/>
              </a:lnSpc>
              <a:spcAft>
                <a:spcPts val="0"/>
              </a:spcAft>
              <a:buFont typeface="Symbol" panose="05050102010706020507" pitchFamily="18" charset="2"/>
              <a:buChar char=""/>
              <a:tabLst>
                <a:tab pos="1045845" algn="l"/>
              </a:tabLst>
            </a:pPr>
            <a:r>
              <a:rPr lang="uk-UA" sz="2200" dirty="0" smtClean="0">
                <a:latin typeface="Times New Roman" panose="02020603050405020304" pitchFamily="18" charset="0"/>
                <a:ea typeface="Calibri" panose="020F0502020204030204" pitchFamily="34" charset="0"/>
                <a:cs typeface="Times New Roman" panose="02020603050405020304" pitchFamily="18" charset="0"/>
              </a:rPr>
              <a:t>Вроцлавським </a:t>
            </a:r>
            <a:r>
              <a:rPr lang="uk-UA" sz="2200" dirty="0">
                <a:latin typeface="Times New Roman" panose="02020603050405020304" pitchFamily="18" charset="0"/>
                <a:ea typeface="Calibri" panose="020F0502020204030204" pitchFamily="34" charset="0"/>
                <a:cs typeface="Times New Roman" panose="02020603050405020304" pitchFamily="18" charset="0"/>
              </a:rPr>
              <a:t>університетом (м. Вроцлав, Польща);</a:t>
            </a:r>
          </a:p>
          <a:p>
            <a:pPr marL="342900" lvl="0" indent="-342900" algn="just">
              <a:lnSpc>
                <a:spcPct val="115000"/>
              </a:lnSpc>
              <a:spcAft>
                <a:spcPts val="0"/>
              </a:spcAft>
              <a:buFont typeface="Symbol" panose="05050102010706020507" pitchFamily="18" charset="2"/>
              <a:buChar char=""/>
              <a:tabLst>
                <a:tab pos="1045845" algn="l"/>
              </a:tabLst>
            </a:pPr>
            <a:r>
              <a:rPr lang="uk-UA" sz="2200" dirty="0" smtClean="0">
                <a:latin typeface="Times New Roman" panose="02020603050405020304" pitchFamily="18" charset="0"/>
                <a:ea typeface="Calibri" panose="020F0502020204030204" pitchFamily="34" charset="0"/>
                <a:cs typeface="Times New Roman" panose="02020603050405020304" pitchFamily="18" charset="0"/>
              </a:rPr>
              <a:t>Поморською </a:t>
            </a:r>
            <a:r>
              <a:rPr lang="uk-UA" sz="2200" dirty="0">
                <a:latin typeface="Times New Roman" panose="02020603050405020304" pitchFamily="18" charset="0"/>
                <a:ea typeface="Calibri" panose="020F0502020204030204" pitchFamily="34" charset="0"/>
                <a:cs typeface="Times New Roman" panose="02020603050405020304" pitchFamily="18" charset="0"/>
              </a:rPr>
              <a:t>академією (м. </a:t>
            </a:r>
            <a:r>
              <a:rPr lang="uk-UA" sz="2200" dirty="0" err="1">
                <a:latin typeface="Times New Roman" panose="02020603050405020304" pitchFamily="18" charset="0"/>
                <a:ea typeface="Calibri" panose="020F0502020204030204" pitchFamily="34" charset="0"/>
                <a:cs typeface="Times New Roman" panose="02020603050405020304" pitchFamily="18" charset="0"/>
              </a:rPr>
              <a:t>Слупськ</a:t>
            </a:r>
            <a:r>
              <a:rPr lang="uk-UA" sz="2200" dirty="0">
                <a:latin typeface="Times New Roman" panose="02020603050405020304" pitchFamily="18" charset="0"/>
                <a:ea typeface="Calibri" panose="020F0502020204030204" pitchFamily="34" charset="0"/>
                <a:cs typeface="Times New Roman" panose="02020603050405020304" pitchFamily="18" charset="0"/>
              </a:rPr>
              <a:t>, Польща); </a:t>
            </a:r>
          </a:p>
          <a:p>
            <a:pPr marL="342900" lvl="0" indent="-342900" algn="just">
              <a:lnSpc>
                <a:spcPct val="115000"/>
              </a:lnSpc>
              <a:spcAft>
                <a:spcPts val="0"/>
              </a:spcAft>
              <a:buFont typeface="Symbol" panose="05050102010706020507" pitchFamily="18" charset="2"/>
              <a:buChar char=""/>
              <a:tabLst>
                <a:tab pos="1045845" algn="l"/>
              </a:tabLst>
            </a:pPr>
            <a:r>
              <a:rPr lang="uk-UA" sz="2200" dirty="0" smtClean="0">
                <a:latin typeface="Times New Roman" panose="02020603050405020304" pitchFamily="18" charset="0"/>
                <a:ea typeface="Calibri" panose="020F0502020204030204" pitchFamily="34" charset="0"/>
                <a:cs typeface="Times New Roman" panose="02020603050405020304" pitchFamily="18" charset="0"/>
              </a:rPr>
              <a:t>університетом </a:t>
            </a:r>
            <a:r>
              <a:rPr lang="uk-UA" sz="2200" dirty="0">
                <a:latin typeface="Times New Roman" panose="02020603050405020304" pitchFamily="18" charset="0"/>
                <a:ea typeface="Calibri" panose="020F0502020204030204" pitchFamily="34" charset="0"/>
                <a:cs typeface="Times New Roman" panose="02020603050405020304" pitchFamily="18" charset="0"/>
              </a:rPr>
              <a:t>Адама Міцкевича (м. Познань, Польща);</a:t>
            </a:r>
          </a:p>
          <a:p>
            <a:pPr marL="342900" lvl="0" indent="-342900" algn="just">
              <a:lnSpc>
                <a:spcPct val="115000"/>
              </a:lnSpc>
              <a:spcAft>
                <a:spcPts val="0"/>
              </a:spcAft>
              <a:buFont typeface="Symbol" panose="05050102010706020507" pitchFamily="18" charset="2"/>
              <a:buChar char=""/>
              <a:tabLst>
                <a:tab pos="1045845" algn="l"/>
              </a:tabLst>
            </a:pPr>
            <a:r>
              <a:rPr lang="uk-UA" sz="2200" dirty="0" smtClean="0">
                <a:latin typeface="Times New Roman" panose="02020603050405020304" pitchFamily="18" charset="0"/>
                <a:ea typeface="Calibri" panose="020F0502020204030204" pitchFamily="34" charset="0"/>
                <a:cs typeface="Times New Roman" panose="02020603050405020304" pitchFamily="18" charset="0"/>
              </a:rPr>
              <a:t>Вищою </a:t>
            </a:r>
            <a:r>
              <a:rPr lang="uk-UA" sz="2200" dirty="0">
                <a:latin typeface="Times New Roman" panose="02020603050405020304" pitchFamily="18" charset="0"/>
                <a:ea typeface="Calibri" panose="020F0502020204030204" pitchFamily="34" charset="0"/>
                <a:cs typeface="Times New Roman" panose="02020603050405020304" pitchFamily="18" charset="0"/>
              </a:rPr>
              <a:t>Інженерно-Економічною Школою (м.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Жешув</a:t>
            </a:r>
            <a:r>
              <a:rPr lang="uk-UA" sz="2200" dirty="0">
                <a:latin typeface="Times New Roman" panose="02020603050405020304" pitchFamily="18" charset="0"/>
                <a:ea typeface="Calibri" panose="020F0502020204030204" pitchFamily="34" charset="0"/>
                <a:cs typeface="Times New Roman" panose="02020603050405020304" pitchFamily="18" charset="0"/>
              </a:rPr>
              <a:t>, Польща);</a:t>
            </a:r>
          </a:p>
          <a:p>
            <a:pPr marL="342900" lvl="0" indent="-342900" algn="just">
              <a:lnSpc>
                <a:spcPct val="115000"/>
              </a:lnSpc>
              <a:spcAft>
                <a:spcPts val="0"/>
              </a:spcAft>
              <a:buFont typeface="Symbol" panose="05050102010706020507" pitchFamily="18" charset="2"/>
              <a:buChar char=""/>
              <a:tabLst>
                <a:tab pos="1045845" algn="l"/>
              </a:tabLst>
            </a:pPr>
            <a:r>
              <a:rPr lang="uk-UA" sz="2200" dirty="0" smtClean="0">
                <a:latin typeface="Times New Roman" panose="02020603050405020304" pitchFamily="18" charset="0"/>
                <a:ea typeface="Calibri" panose="020F0502020204030204" pitchFamily="34" charset="0"/>
                <a:cs typeface="Times New Roman" panose="02020603050405020304" pitchFamily="18" charset="0"/>
              </a:rPr>
              <a:t>університетом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Бабеш-Боліай</a:t>
            </a:r>
            <a:r>
              <a:rPr lang="uk-UA" sz="2200" dirty="0">
                <a:latin typeface="Times New Roman" panose="02020603050405020304" pitchFamily="18" charset="0"/>
                <a:ea typeface="Calibri" panose="020F0502020204030204" pitchFamily="34" charset="0"/>
                <a:cs typeface="Times New Roman" panose="02020603050405020304" pitchFamily="18" charset="0"/>
              </a:rPr>
              <a:t> (м.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Клуж-Напока</a:t>
            </a:r>
            <a:r>
              <a:rPr lang="uk-UA" sz="2200" dirty="0">
                <a:latin typeface="Times New Roman" panose="02020603050405020304" pitchFamily="18" charset="0"/>
                <a:ea typeface="Calibri" panose="020F0502020204030204" pitchFamily="34" charset="0"/>
                <a:cs typeface="Times New Roman" panose="02020603050405020304" pitchFamily="18" charset="0"/>
              </a:rPr>
              <a:t>, Румунія);</a:t>
            </a:r>
          </a:p>
          <a:p>
            <a:pPr marL="342900" lvl="0" indent="-342900" algn="just">
              <a:lnSpc>
                <a:spcPct val="115000"/>
              </a:lnSpc>
              <a:spcAft>
                <a:spcPts val="0"/>
              </a:spcAft>
              <a:buFont typeface="Symbol" panose="05050102010706020507" pitchFamily="18" charset="2"/>
              <a:buChar char=""/>
              <a:tabLst>
                <a:tab pos="1045845" algn="l"/>
              </a:tabLst>
            </a:pPr>
            <a:r>
              <a:rPr lang="uk-UA" sz="2200" dirty="0" smtClean="0">
                <a:latin typeface="Times New Roman" panose="02020603050405020304" pitchFamily="18" charset="0"/>
                <a:ea typeface="Calibri" panose="020F0502020204030204" pitchFamily="34" charset="0"/>
                <a:cs typeface="Times New Roman" panose="02020603050405020304" pitchFamily="18" charset="0"/>
              </a:rPr>
              <a:t>університетом </a:t>
            </a:r>
            <a:r>
              <a:rPr lang="uk-UA" sz="2200" dirty="0">
                <a:latin typeface="Times New Roman" panose="02020603050405020304" pitchFamily="18" charset="0"/>
                <a:ea typeface="Calibri" panose="020F0502020204030204" pitchFamily="34" charset="0"/>
                <a:cs typeface="Times New Roman" panose="02020603050405020304" pitchFamily="18" charset="0"/>
              </a:rPr>
              <a:t>Штефана Великого (м. Сучава, Румунія);</a:t>
            </a:r>
          </a:p>
          <a:p>
            <a:pPr marL="342900" lvl="0" indent="-342900" algn="just">
              <a:lnSpc>
                <a:spcPct val="115000"/>
              </a:lnSpc>
              <a:spcAft>
                <a:spcPts val="0"/>
              </a:spcAft>
              <a:buFont typeface="Symbol" panose="05050102010706020507" pitchFamily="18" charset="2"/>
              <a:buChar char=""/>
              <a:tabLst>
                <a:tab pos="1045845" algn="l"/>
              </a:tabLst>
            </a:pPr>
            <a:r>
              <a:rPr lang="uk-UA" sz="2200" dirty="0" smtClean="0">
                <a:latin typeface="Times New Roman" panose="02020603050405020304" pitchFamily="18" charset="0"/>
                <a:ea typeface="Calibri" panose="020F0502020204030204" pitchFamily="34" charset="0"/>
                <a:cs typeface="Times New Roman" panose="02020603050405020304" pitchFamily="18" charset="0"/>
              </a:rPr>
              <a:t>Ясський </a:t>
            </a:r>
            <a:r>
              <a:rPr lang="uk-UA" sz="2200" dirty="0">
                <a:latin typeface="Times New Roman" panose="02020603050405020304" pitchFamily="18" charset="0"/>
                <a:ea typeface="Calibri" panose="020F0502020204030204" pitchFamily="34" charset="0"/>
                <a:cs typeface="Times New Roman" panose="02020603050405020304" pitchFamily="18" charset="0"/>
              </a:rPr>
              <a:t>університет </a:t>
            </a:r>
            <a:r>
              <a:rPr lang="uk-UA" sz="22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Alexandria </a:t>
            </a:r>
            <a:r>
              <a:rPr lang="en-US" sz="2200" dirty="0">
                <a:latin typeface="Times New Roman" panose="02020603050405020304" pitchFamily="18" charset="0"/>
                <a:ea typeface="Calibri" panose="020F0502020204030204" pitchFamily="34" charset="0"/>
                <a:cs typeface="Times New Roman" panose="02020603050405020304" pitchFamily="18" charset="0"/>
              </a:rPr>
              <a:t>loan </a:t>
            </a:r>
            <a:r>
              <a:rPr lang="en-US" sz="2200" dirty="0" err="1" smtClean="0">
                <a:latin typeface="Times New Roman" panose="02020603050405020304" pitchFamily="18" charset="0"/>
                <a:ea typeface="Calibri" panose="020F0502020204030204" pitchFamily="34" charset="0"/>
                <a:cs typeface="Times New Roman" panose="02020603050405020304" pitchFamily="18" charset="0"/>
              </a:rPr>
              <a:t>Cuza</a:t>
            </a:r>
            <a:r>
              <a:rPr lang="uk-UA" sz="22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r>
              <a:rPr lang="uk-UA" sz="2200" dirty="0">
                <a:latin typeface="Times New Roman" panose="02020603050405020304" pitchFamily="18" charset="0"/>
                <a:ea typeface="Calibri" panose="020F0502020204030204" pitchFamily="34" charset="0"/>
                <a:cs typeface="Times New Roman" panose="02020603050405020304" pitchFamily="18" charset="0"/>
              </a:rPr>
              <a:t>м. Ясси, Румунія);</a:t>
            </a:r>
          </a:p>
          <a:p>
            <a:pPr marL="342900" lvl="0" indent="-342900" algn="just">
              <a:lnSpc>
                <a:spcPct val="115000"/>
              </a:lnSpc>
              <a:spcAft>
                <a:spcPts val="0"/>
              </a:spcAft>
              <a:buFont typeface="Symbol" panose="05050102010706020507" pitchFamily="18" charset="2"/>
              <a:buChar char=""/>
              <a:tabLst>
                <a:tab pos="1045845" algn="l"/>
              </a:tabLst>
            </a:pPr>
            <a:r>
              <a:rPr lang="uk-UA" sz="2200" dirty="0" smtClean="0">
                <a:latin typeface="Times New Roman" panose="02020603050405020304" pitchFamily="18" charset="0"/>
                <a:ea typeface="Calibri" panose="020F0502020204030204" pitchFamily="34" charset="0"/>
                <a:cs typeface="Times New Roman" panose="02020603050405020304" pitchFamily="18" charset="0"/>
              </a:rPr>
              <a:t>університетом </a:t>
            </a:r>
            <a:r>
              <a:rPr lang="uk-UA" sz="2200" dirty="0" err="1">
                <a:latin typeface="Times New Roman" panose="02020603050405020304" pitchFamily="18" charset="0"/>
                <a:ea typeface="Calibri" panose="020F0502020204030204" pitchFamily="34" charset="0"/>
                <a:cs typeface="Times New Roman" panose="02020603050405020304" pitchFamily="18" charset="0"/>
              </a:rPr>
              <a:t>Коімбра</a:t>
            </a:r>
            <a:r>
              <a:rPr lang="uk-UA" sz="2200" dirty="0">
                <a:latin typeface="Times New Roman" panose="02020603050405020304" pitchFamily="18" charset="0"/>
                <a:ea typeface="Calibri" panose="020F0502020204030204" pitchFamily="34" charset="0"/>
                <a:cs typeface="Times New Roman" panose="02020603050405020304" pitchFamily="18" charset="0"/>
              </a:rPr>
              <a:t> (м. Лісабон, Португалія</a:t>
            </a:r>
            <a:r>
              <a:rPr lang="uk-UA" sz="2200"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339452" y="4293096"/>
            <a:ext cx="8229600" cy="2462213"/>
          </a:xfrm>
          <a:prstGeom prst="rect">
            <a:avLst/>
          </a:prstGeom>
        </p:spPr>
        <p:txBody>
          <a:bodyPr wrap="square">
            <a:spAutoFit/>
          </a:bodyPr>
          <a:lstStyle/>
          <a:p>
            <a:pPr algn="just"/>
            <a:r>
              <a:rPr lang="uk-UA" sz="2200" dirty="0" smtClean="0">
                <a:latin typeface="Times New Roman" panose="02020603050405020304" pitchFamily="18" charset="0"/>
                <a:ea typeface="Calibri" panose="020F0502020204030204" pitchFamily="34" charset="0"/>
              </a:rPr>
              <a:t>Викладачі </a:t>
            </a:r>
            <a:r>
              <a:rPr lang="uk-UA" sz="2200" dirty="0">
                <a:latin typeface="Times New Roman" panose="02020603050405020304" pitchFamily="18" charset="0"/>
                <a:ea typeface="Calibri" panose="020F0502020204030204" pitchFamily="34" charset="0"/>
              </a:rPr>
              <a:t>географічного факультету </a:t>
            </a:r>
            <a:r>
              <a:rPr lang="uk-UA" sz="2200" dirty="0" smtClean="0">
                <a:latin typeface="Times New Roman" panose="02020603050405020304" pitchFamily="18" charset="0"/>
                <a:ea typeface="Calibri" panose="020F0502020204030204" pitchFamily="34" charset="0"/>
              </a:rPr>
              <a:t>постійно </a:t>
            </a:r>
            <a:r>
              <a:rPr lang="uk-UA" sz="2200" dirty="0">
                <a:latin typeface="Times New Roman" panose="02020603050405020304" pitchFamily="18" charset="0"/>
                <a:ea typeface="Calibri" panose="020F0502020204030204" pitchFamily="34" charset="0"/>
              </a:rPr>
              <a:t>підвищують свій рівень завдяки стажуванням в українських та закордонних наукових та освітніх </a:t>
            </a:r>
            <a:r>
              <a:rPr lang="uk-UA" sz="2200" dirty="0" smtClean="0">
                <a:latin typeface="Times New Roman" panose="02020603050405020304" pitchFamily="18" charset="0"/>
                <a:ea typeface="Calibri" panose="020F0502020204030204" pitchFamily="34" charset="0"/>
              </a:rPr>
              <a:t>закладах (Польща, Румунія, Австрія, Іспанія, Німеччина, Словаччина, Туреччина, Португалія та ін.). </a:t>
            </a:r>
          </a:p>
          <a:p>
            <a:pPr algn="just"/>
            <a:r>
              <a:rPr lang="uk-UA" sz="2200" dirty="0" smtClean="0">
                <a:latin typeface="Times New Roman" panose="02020603050405020304" pitchFamily="18" charset="0"/>
                <a:ea typeface="Calibri" panose="020F0502020204030204" pitchFamily="34" charset="0"/>
              </a:rPr>
              <a:t>Викладачі </a:t>
            </a:r>
            <a:r>
              <a:rPr lang="uk-UA" sz="2200" dirty="0">
                <a:latin typeface="Times New Roman" panose="02020603050405020304" pitchFamily="18" charset="0"/>
                <a:ea typeface="Calibri" panose="020F0502020204030204" pitchFamily="34" charset="0"/>
              </a:rPr>
              <a:t>та студенти географічного факультету впродовж останніх 5 років брали активну участь в </a:t>
            </a:r>
            <a:r>
              <a:rPr lang="uk-UA" sz="2200" dirty="0" smtClean="0">
                <a:latin typeface="Times New Roman" panose="02020603050405020304" pitchFamily="18" charset="0"/>
                <a:ea typeface="Calibri" panose="020F0502020204030204" pitchFamily="34" charset="0"/>
              </a:rPr>
              <a:t>різноманітних </a:t>
            </a:r>
            <a:r>
              <a:rPr lang="uk-UA" sz="2200" dirty="0">
                <a:latin typeface="Times New Roman" panose="02020603050405020304" pitchFamily="18" charset="0"/>
                <a:ea typeface="Calibri" panose="020F0502020204030204" pitchFamily="34" charset="0"/>
              </a:rPr>
              <a:t>програмах академічної </a:t>
            </a:r>
            <a:r>
              <a:rPr lang="uk-UA" sz="2200" dirty="0" smtClean="0">
                <a:latin typeface="Times New Roman" panose="02020603050405020304" pitchFamily="18" charset="0"/>
                <a:ea typeface="Calibri" panose="020F0502020204030204" pitchFamily="34" charset="0"/>
              </a:rPr>
              <a:t>мобільності.</a:t>
            </a:r>
            <a:endParaRPr lang="uk-UA" sz="2200" dirty="0"/>
          </a:p>
        </p:txBody>
      </p:sp>
    </p:spTree>
    <p:extLst>
      <p:ext uri="{BB962C8B-B14F-4D97-AF65-F5344CB8AC3E}">
        <p14:creationId xmlns:p14="http://schemas.microsoft.com/office/powerpoint/2010/main" val="59078221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34975" y="66633"/>
            <a:ext cx="8229600" cy="954088"/>
          </a:xfrm>
        </p:spPr>
        <p:txBody>
          <a:bodyPr rtlCol="0">
            <a:normAutofit/>
          </a:bodyPr>
          <a:lstStyle/>
          <a:p>
            <a:pPr algn="ctr">
              <a:defRPr/>
            </a:pPr>
            <a:r>
              <a:rPr lang="uk-UA" dirty="0" smtClean="0">
                <a:solidFill>
                  <a:srgbClr val="0070C0"/>
                </a:solidFill>
              </a:rPr>
              <a:t>Міжнародні </a:t>
            </a:r>
            <a:r>
              <a:rPr lang="uk-UA" dirty="0" err="1" smtClean="0">
                <a:solidFill>
                  <a:srgbClr val="0070C0"/>
                </a:solidFill>
              </a:rPr>
              <a:t>проєкти</a:t>
            </a:r>
            <a:endParaRPr lang="ru-RU" altLang="ru-RU" sz="2400" b="1" dirty="0">
              <a:solidFill>
                <a:srgbClr val="0070C0"/>
              </a:solidFill>
              <a:latin typeface="Times New Roman" panose="02020603050405020304" pitchFamily="18" charset="0"/>
              <a:ea typeface="+mn-ea"/>
              <a:cs typeface="Times New Roman" panose="02020603050405020304" pitchFamily="18" charset="0"/>
            </a:endParaRPr>
          </a:p>
        </p:txBody>
      </p:sp>
      <p:sp>
        <p:nvSpPr>
          <p:cNvPr id="4" name="Прямоугольник 3"/>
          <p:cNvSpPr/>
          <p:nvPr/>
        </p:nvSpPr>
        <p:spPr>
          <a:xfrm>
            <a:off x="-44346" y="800848"/>
            <a:ext cx="9222509" cy="6038576"/>
          </a:xfrm>
          <a:prstGeom prst="rect">
            <a:avLst/>
          </a:prstGeom>
        </p:spPr>
        <p:txBody>
          <a:bodyPr wrap="square">
            <a:spAutoFit/>
          </a:bodyPr>
          <a:lstStyle/>
          <a:p>
            <a:pPr marL="342900" marR="268605" lvl="0" indent="-342900" algn="just">
              <a:lnSpc>
                <a:spcPct val="115000"/>
              </a:lnSpc>
              <a:spcAft>
                <a:spcPts val="0"/>
              </a:spcAft>
              <a:buSzPts val="1400"/>
              <a:buFont typeface="+mj-lt"/>
              <a:buAutoNum type="arabicPeriod"/>
              <a:tabLst>
                <a:tab pos="180340" algn="l"/>
                <a:tab pos="457200" algn="l"/>
              </a:tabLst>
            </a:pPr>
            <a:r>
              <a:rPr lang="uk-UA" sz="1600" dirty="0" smtClean="0">
                <a:latin typeface="Times New Roman" panose="02020603050405020304" pitchFamily="18" charset="0"/>
                <a:ea typeface="Calibri" panose="020F0502020204030204" pitchFamily="34" charset="0"/>
                <a:cs typeface="Times New Roman" panose="02020603050405020304" pitchFamily="18" charset="0"/>
              </a:rPr>
              <a:t>AUF-09</a:t>
            </a:r>
            <a:r>
              <a:rPr lang="uk-UA" sz="1600" dirty="0">
                <a:latin typeface="Times New Roman" panose="02020603050405020304" pitchFamily="18" charset="0"/>
                <a:ea typeface="Calibri" panose="020F0502020204030204" pitchFamily="34" charset="0"/>
                <a:cs typeface="Times New Roman" panose="02020603050405020304" pitchFamily="18" charset="0"/>
              </a:rPr>
              <a:t>. ACTIVNEIGE. </a:t>
            </a:r>
            <a:r>
              <a:rPr lang="uk-UA" sz="1600" dirty="0" err="1">
                <a:latin typeface="Times New Roman" panose="02020603050405020304" pitchFamily="18" charset="0"/>
                <a:ea typeface="Calibri" panose="020F0502020204030204" pitchFamily="34" charset="0"/>
                <a:cs typeface="Times New Roman" panose="02020603050405020304" pitchFamily="18" charset="0"/>
              </a:rPr>
              <a:t>Activité</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des</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avalanches</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des</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neige</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dans</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les</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Carpates</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Orientales</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Roumaines</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et</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smtClean="0">
                <a:latin typeface="Times New Roman" panose="02020603050405020304" pitchFamily="18" charset="0"/>
                <a:ea typeface="Calibri" panose="020F0502020204030204" pitchFamily="34" charset="0"/>
                <a:cs typeface="Times New Roman" panose="02020603050405020304" pitchFamily="18" charset="0"/>
              </a:rPr>
              <a:t>Ukrainiennes</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smtClean="0">
                <a:latin typeface="Times New Roman" panose="02020603050405020304" pitchFamily="18" charset="0"/>
                <a:ea typeface="Calibri" panose="020F0502020204030204" pitchFamily="34" charset="0"/>
                <a:cs typeface="Times New Roman" panose="02020603050405020304" pitchFamily="18" charset="0"/>
              </a:rPr>
              <a:t>Snow-avalanche</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activity</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from</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Romanian</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and</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Ukrainian</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Eastern</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Carpathians</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funded</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by</a:t>
            </a:r>
            <a:r>
              <a:rPr lang="uk-UA" sz="1600" dirty="0">
                <a:latin typeface="Times New Roman" panose="02020603050405020304" pitchFamily="18" charset="0"/>
                <a:ea typeface="Calibri" panose="020F0502020204030204" pitchFamily="34" charset="0"/>
                <a:cs typeface="Times New Roman" panose="02020603050405020304" pitchFamily="18" charset="0"/>
              </a:rPr>
              <a:t> AUF </a:t>
            </a:r>
            <a:r>
              <a:rPr lang="uk-UA" sz="1600" dirty="0" err="1">
                <a:latin typeface="Times New Roman" panose="02020603050405020304" pitchFamily="18" charset="0"/>
                <a:ea typeface="Calibri" panose="020F0502020204030204" pitchFamily="34" charset="0"/>
                <a:cs typeface="Times New Roman" panose="02020603050405020304" pitchFamily="18" charset="0"/>
              </a:rPr>
              <a:t>and</a:t>
            </a:r>
            <a:r>
              <a:rPr lang="uk-UA" sz="1600" dirty="0">
                <a:latin typeface="Times New Roman" panose="02020603050405020304" pitchFamily="18" charset="0"/>
                <a:ea typeface="Calibri" panose="020F0502020204030204" pitchFamily="34" charset="0"/>
                <a:cs typeface="Times New Roman" panose="02020603050405020304" pitchFamily="18" charset="0"/>
              </a:rPr>
              <a:t> IFA </a:t>
            </a:r>
            <a:r>
              <a:rPr lang="uk-UA" sz="1600" dirty="0" err="1">
                <a:latin typeface="Times New Roman" panose="02020603050405020304" pitchFamily="18" charset="0"/>
                <a:ea typeface="Calibri" panose="020F0502020204030204" pitchFamily="34" charset="0"/>
                <a:cs typeface="Times New Roman" panose="02020603050405020304" pitchFamily="18" charset="0"/>
              </a:rPr>
              <a:t>Romania</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marR="268605" lvl="0" indent="-342900" algn="just">
              <a:lnSpc>
                <a:spcPct val="115000"/>
              </a:lnSpc>
              <a:spcAft>
                <a:spcPts val="0"/>
              </a:spcAft>
              <a:buSzPts val="1400"/>
              <a:buFont typeface="+mj-lt"/>
              <a:buAutoNum type="arabicPeriod"/>
              <a:tabLst>
                <a:tab pos="180340" algn="l"/>
                <a:tab pos="457200" algn="l"/>
              </a:tabLst>
            </a:pPr>
            <a:r>
              <a:rPr lang="uk-UA" sz="1600" dirty="0" err="1" smtClean="0">
                <a:latin typeface="Times New Roman" panose="02020603050405020304" pitchFamily="18" charset="0"/>
                <a:ea typeface="Calibri" panose="020F0502020204030204" pitchFamily="34" charset="0"/>
                <a:cs typeface="Times New Roman" panose="02020603050405020304" pitchFamily="18" charset="0"/>
              </a:rPr>
              <a:t>Phylogeography</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genetic</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diversity</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and</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habitats</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of</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occurence</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of</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moose</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Alces</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alces</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in</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Eurasia</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in</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Late</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Pleistocene</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and</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Holocene</a:t>
            </a:r>
            <a:r>
              <a:rPr lang="uk-UA" sz="1600" dirty="0">
                <a:latin typeface="Times New Roman" panose="02020603050405020304" pitchFamily="18" charset="0"/>
                <a:ea typeface="Calibri" panose="020F0502020204030204" pitchFamily="34" charset="0"/>
                <a:cs typeface="Times New Roman" panose="02020603050405020304" pitchFamily="18" charset="0"/>
              </a:rPr>
              <a:t> 2019-2022 </a:t>
            </a:r>
            <a:r>
              <a:rPr lang="uk-UA" sz="1600" dirty="0" err="1">
                <a:latin typeface="Times New Roman" panose="02020603050405020304" pitchFamily="18" charset="0"/>
                <a:ea typeface="Calibri" panose="020F0502020204030204" pitchFamily="34" charset="0"/>
                <a:cs typeface="Times New Roman" panose="02020603050405020304" pitchFamily="18" charset="0"/>
              </a:rPr>
              <a:t>Magdalena</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Niedzialkowska</a:t>
            </a:r>
            <a:r>
              <a:rPr lang="uk-UA" sz="1600" dirty="0">
                <a:latin typeface="Times New Roman" panose="02020603050405020304" pitchFamily="18" charset="0"/>
                <a:ea typeface="Calibri" panose="020F0502020204030204" pitchFamily="34" charset="0"/>
                <a:cs typeface="Times New Roman" panose="02020603050405020304" pitchFamily="18" charset="0"/>
              </a:rPr>
              <a:t> NCN </a:t>
            </a:r>
            <a:r>
              <a:rPr lang="uk-UA" sz="1600" dirty="0" err="1" smtClean="0">
                <a:latin typeface="Times New Roman" panose="02020603050405020304" pitchFamily="18" charset="0"/>
                <a:ea typeface="Calibri" panose="020F0502020204030204" pitchFamily="34" charset="0"/>
                <a:cs typeface="Times New Roman" panose="02020603050405020304" pitchFamily="18" charset="0"/>
              </a:rPr>
              <a:t>Environment</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and</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culture</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of</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the</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Gravettian</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and</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Epigravettian</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gatherers</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and</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hunters</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in</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the</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Middle</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Dniester</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valley</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grant</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of</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National</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Science</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Centre</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Poland</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marR="268605" lvl="0" indent="-342900" algn="just">
              <a:lnSpc>
                <a:spcPct val="115000"/>
              </a:lnSpc>
              <a:spcAft>
                <a:spcPts val="0"/>
              </a:spcAft>
              <a:buSzPts val="1400"/>
              <a:buFont typeface="+mj-lt"/>
              <a:buAutoNum type="arabicPeriod"/>
              <a:tabLst>
                <a:tab pos="180340" algn="l"/>
                <a:tab pos="457200" algn="l"/>
              </a:tabLst>
            </a:pPr>
            <a:r>
              <a:rPr lang="uk-UA" sz="1600" dirty="0" err="1" smtClean="0">
                <a:latin typeface="Times New Roman" panose="02020603050405020304" pitchFamily="18" charset="0"/>
                <a:ea typeface="Calibri" panose="020F0502020204030204" pitchFamily="34" charset="0"/>
                <a:cs typeface="Times New Roman" panose="02020603050405020304" pitchFamily="18" charset="0"/>
              </a:rPr>
              <a:t>Проєкт</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600" dirty="0">
                <a:latin typeface="Times New Roman" panose="02020603050405020304" pitchFamily="18" charset="0"/>
                <a:ea typeface="Calibri" panose="020F0502020204030204" pitchFamily="34" charset="0"/>
                <a:cs typeface="Times New Roman" panose="02020603050405020304" pitchFamily="18" charset="0"/>
              </a:rPr>
              <a:t>із затоплень та селів “Безпека та захист - спільний фактор транскордонного співробітництва” (SAFEPROT),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marR="268605" lvl="0" indent="-342900" algn="just">
              <a:lnSpc>
                <a:spcPct val="115000"/>
              </a:lnSpc>
              <a:spcAft>
                <a:spcPts val="0"/>
              </a:spcAft>
              <a:buSzPts val="1400"/>
              <a:buFont typeface="+mj-lt"/>
              <a:buAutoNum type="arabicPeriod"/>
              <a:tabLst>
                <a:tab pos="457200" algn="l"/>
              </a:tabLst>
            </a:pPr>
            <a:r>
              <a:rPr lang="uk-UA" sz="1600" dirty="0" err="1" smtClean="0">
                <a:latin typeface="Times New Roman" panose="02020603050405020304" pitchFamily="18" charset="0"/>
                <a:ea typeface="Calibri" panose="020F0502020204030204" pitchFamily="34" charset="0"/>
                <a:cs typeface="Times New Roman" panose="02020603050405020304" pitchFamily="18" charset="0"/>
              </a:rPr>
              <a:t>Paleosites</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of</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the</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Dnieper</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Area</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in</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the</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context</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of</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the</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development</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of</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local</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town</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museums</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Paleontological</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Society</a:t>
            </a:r>
            <a:r>
              <a:rPr lang="uk-UA" sz="1600" dirty="0">
                <a:latin typeface="Times New Roman" panose="02020603050405020304" pitchFamily="18" charset="0"/>
                <a:ea typeface="Calibri" panose="020F0502020204030204" pitchFamily="34" charset="0"/>
                <a:cs typeface="Times New Roman" panose="02020603050405020304" pitchFamily="18" charset="0"/>
              </a:rPr>
              <a:t>, USA, </a:t>
            </a:r>
            <a:r>
              <a:rPr lang="uk-UA" sz="1600" dirty="0" err="1">
                <a:latin typeface="Times New Roman" panose="02020603050405020304" pitchFamily="18" charset="0"/>
                <a:ea typeface="Calibri" panose="020F0502020204030204" pitchFamily="34" charset="0"/>
                <a:cs typeface="Times New Roman" panose="02020603050405020304" pitchFamily="18" charset="0"/>
              </a:rPr>
              <a:t>Outreach</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and</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Education</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Grant</a:t>
            </a:r>
            <a:r>
              <a:rPr lang="uk-UA" sz="1600" dirty="0">
                <a:latin typeface="Times New Roman" panose="02020603050405020304" pitchFamily="18" charset="0"/>
                <a:ea typeface="Calibri" panose="020F0502020204030204" pitchFamily="34" charset="0"/>
                <a:cs typeface="Times New Roman" panose="02020603050405020304" pitchFamily="18" charset="0"/>
              </a:rPr>
              <a:t>, 2020, (проф. </a:t>
            </a:r>
            <a:r>
              <a:rPr lang="uk-UA" sz="1600" dirty="0" err="1">
                <a:latin typeface="Times New Roman" panose="02020603050405020304" pitchFamily="18" charset="0"/>
                <a:ea typeface="Calibri" panose="020F0502020204030204" pitchFamily="34" charset="0"/>
                <a:cs typeface="Times New Roman" panose="02020603050405020304" pitchFamily="18" charset="0"/>
              </a:rPr>
              <a:t>Рідуш</a:t>
            </a:r>
            <a:r>
              <a:rPr lang="uk-UA" sz="1600" dirty="0">
                <a:latin typeface="Times New Roman" panose="02020603050405020304" pitchFamily="18" charset="0"/>
                <a:ea typeface="Calibri" panose="020F0502020204030204" pitchFamily="34" charset="0"/>
                <a:cs typeface="Times New Roman" panose="02020603050405020304" pitchFamily="18" charset="0"/>
              </a:rPr>
              <a:t> Б.Т. – </a:t>
            </a:r>
            <a:r>
              <a:rPr lang="uk-UA" sz="1600" dirty="0" err="1">
                <a:latin typeface="Times New Roman" panose="02020603050405020304" pitchFamily="18" charset="0"/>
                <a:ea typeface="Calibri" panose="020F0502020204030204" pitchFamily="34" charset="0"/>
                <a:cs typeface="Times New Roman" panose="02020603050405020304" pitchFamily="18" charset="0"/>
              </a:rPr>
              <a:t>співкерівник</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асист</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Поп’юк</a:t>
            </a:r>
            <a:r>
              <a:rPr lang="uk-UA" sz="1600" dirty="0">
                <a:latin typeface="Times New Roman" panose="02020603050405020304" pitchFamily="18" charset="0"/>
                <a:ea typeface="Calibri" panose="020F0502020204030204" pitchFamily="34" charset="0"/>
                <a:cs typeface="Times New Roman" panose="02020603050405020304" pitchFamily="18" charset="0"/>
              </a:rPr>
              <a:t> Я.А. – учасниця) </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marL="342900" marR="268605" lvl="0" indent="-342900" algn="just">
              <a:lnSpc>
                <a:spcPct val="115000"/>
              </a:lnSpc>
              <a:spcAft>
                <a:spcPts val="0"/>
              </a:spcAft>
              <a:buSzPts val="1400"/>
              <a:buFont typeface="+mj-lt"/>
              <a:buAutoNum type="arabicPeriod"/>
              <a:tabLst>
                <a:tab pos="457200" algn="l"/>
              </a:tabLst>
            </a:pPr>
            <a:r>
              <a:rPr lang="uk-UA" sz="1600" dirty="0" err="1">
                <a:latin typeface="Times New Roman" panose="02020603050405020304" pitchFamily="18" charset="0"/>
                <a:ea typeface="Calibri" panose="020F0502020204030204" pitchFamily="34" charset="0"/>
                <a:cs typeface="Times New Roman" panose="02020603050405020304" pitchFamily="18" charset="0"/>
              </a:rPr>
              <a:t>Проєкт</a:t>
            </a:r>
            <a:r>
              <a:rPr lang="uk-UA" sz="1600" dirty="0">
                <a:latin typeface="Times New Roman" panose="02020603050405020304" pitchFamily="18" charset="0"/>
                <a:ea typeface="Calibri" panose="020F0502020204030204" pitchFamily="34" charset="0"/>
                <a:cs typeface="Times New Roman" panose="02020603050405020304" pitchFamily="18" charset="0"/>
              </a:rPr>
              <a:t> «ILCA </a:t>
            </a:r>
            <a:r>
              <a:rPr lang="uk-UA" sz="1600" dirty="0" err="1">
                <a:latin typeface="Times New Roman" panose="02020603050405020304" pitchFamily="18" charset="0"/>
                <a:ea typeface="Calibri" panose="020F0502020204030204" pitchFamily="34" charset="0"/>
                <a:cs typeface="Times New Roman" panose="02020603050405020304" pitchFamily="18" charset="0"/>
              </a:rPr>
              <a:t>Innovation</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Laboratories</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for</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Climate</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err="1">
                <a:latin typeface="Times New Roman" panose="02020603050405020304" pitchFamily="18" charset="0"/>
                <a:ea typeface="Calibri" panose="020F0502020204030204" pitchFamily="34" charset="0"/>
                <a:cs typeface="Times New Roman" panose="02020603050405020304" pitchFamily="18" charset="0"/>
              </a:rPr>
              <a:t>Actions</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за </a:t>
            </a:r>
            <a:r>
              <a:rPr lang="uk-UA" sz="1600" dirty="0">
                <a:latin typeface="Times New Roman" panose="02020603050405020304" pitchFamily="18" charset="0"/>
                <a:ea typeface="Calibri" panose="020F0502020204030204" pitchFamily="34" charset="0"/>
                <a:cs typeface="Times New Roman" panose="02020603050405020304" pitchFamily="18" charset="0"/>
              </a:rPr>
              <a:t>програмою ЕIТ НЕI </a:t>
            </a:r>
            <a:r>
              <a:rPr lang="uk-UA" sz="1600" dirty="0" err="1">
                <a:latin typeface="Times New Roman" panose="02020603050405020304" pitchFamily="18" charset="0"/>
                <a:ea typeface="Calibri" panose="020F0502020204030204" pitchFamily="34" charset="0"/>
                <a:cs typeface="Times New Roman" panose="02020603050405020304" pitchFamily="18" charset="0"/>
              </a:rPr>
              <a:t>Initiative</a:t>
            </a:r>
            <a:r>
              <a:rPr lang="uk-UA" sz="1600" dirty="0">
                <a:latin typeface="Times New Roman" panose="02020603050405020304" pitchFamily="18" charset="0"/>
                <a:ea typeface="Calibri" panose="020F0502020204030204" pitchFamily="34" charset="0"/>
                <a:cs typeface="Times New Roman" panose="02020603050405020304" pitchFamily="18" charset="0"/>
              </a:rPr>
              <a:t> Європейського Союзу.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marR="268605" lvl="0" indent="-342900" algn="just">
              <a:lnSpc>
                <a:spcPct val="115000"/>
              </a:lnSpc>
              <a:spcAft>
                <a:spcPts val="0"/>
              </a:spcAft>
              <a:buSzPts val="1400"/>
              <a:buFont typeface="+mj-lt"/>
              <a:buAutoNum type="arabicPeriod"/>
              <a:tabLst>
                <a:tab pos="457200" algn="l"/>
              </a:tabLst>
            </a:pPr>
            <a:r>
              <a:rPr lang="uk-UA" sz="1600" dirty="0" err="1" smtClean="0">
                <a:latin typeface="Times New Roman" panose="02020603050405020304" pitchFamily="18" charset="0"/>
                <a:ea typeface="Calibri" panose="020F0502020204030204" pitchFamily="34" charset="0"/>
                <a:cs typeface="Times New Roman" panose="02020603050405020304" pitchFamily="18" charset="0"/>
              </a:rPr>
              <a:t>Проєкт</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600" dirty="0">
                <a:latin typeface="Times New Roman" panose="02020603050405020304" pitchFamily="18" charset="0"/>
                <a:ea typeface="Calibri" panose="020F0502020204030204" pitchFamily="34" charset="0"/>
                <a:cs typeface="Times New Roman" panose="02020603050405020304" pitchFamily="18" charset="0"/>
              </a:rPr>
              <a:t>«Історична та етнографічна спадщина – частина сталого розвитку туризму на Буковині (HERITAGE) VIS-ETC </a:t>
            </a:r>
            <a:r>
              <a:rPr lang="uk-UA" sz="1600" dirty="0" err="1">
                <a:latin typeface="Times New Roman" panose="02020603050405020304" pitchFamily="18" charset="0"/>
                <a:ea typeface="Calibri" panose="020F0502020204030204" pitchFamily="34" charset="0"/>
                <a:cs typeface="Times New Roman" panose="02020603050405020304" pitchFamily="18" charset="0"/>
              </a:rPr>
              <a:t>Code</a:t>
            </a:r>
            <a:r>
              <a:rPr lang="uk-UA" sz="1600" dirty="0">
                <a:latin typeface="Times New Roman" panose="02020603050405020304" pitchFamily="18" charset="0"/>
                <a:ea typeface="Calibri" panose="020F0502020204030204" pitchFamily="34" charset="0"/>
                <a:cs typeface="Times New Roman" panose="02020603050405020304" pitchFamily="18" charset="0"/>
              </a:rPr>
              <a:t> 829»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marR="268605" lvl="0" indent="-342900" algn="just">
              <a:lnSpc>
                <a:spcPct val="115000"/>
              </a:lnSpc>
              <a:spcAft>
                <a:spcPts val="0"/>
              </a:spcAft>
              <a:buSzPts val="1400"/>
              <a:buFont typeface="+mj-lt"/>
              <a:buAutoNum type="arabicPeriod"/>
              <a:tabLst>
                <a:tab pos="457200" algn="l"/>
              </a:tabLst>
            </a:pPr>
            <a:r>
              <a:rPr lang="uk-UA" sz="1600" dirty="0" err="1" smtClean="0">
                <a:latin typeface="Times New Roman" panose="02020603050405020304" pitchFamily="18" charset="0"/>
                <a:ea typeface="Calibri" panose="020F0502020204030204" pitchFamily="34" charset="0"/>
                <a:cs typeface="Times New Roman" panose="02020603050405020304" pitchFamily="18" charset="0"/>
              </a:rPr>
              <a:t>Проєкт</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600" dirty="0">
                <a:latin typeface="Times New Roman" panose="02020603050405020304" pitchFamily="18" charset="0"/>
                <a:ea typeface="Calibri" panose="020F0502020204030204" pitchFamily="34" charset="0"/>
                <a:cs typeface="Times New Roman" panose="02020603050405020304" pitchFamily="18" charset="0"/>
              </a:rPr>
              <a:t>міжнародної технічної допомоги «Децентралізація кращі результати та ефективність (DOBRE)» Уряду США та КМУ </a:t>
            </a:r>
          </a:p>
          <a:p>
            <a:pPr marL="342900" marR="268605" lvl="0" indent="-342900" algn="just">
              <a:lnSpc>
                <a:spcPct val="115000"/>
              </a:lnSpc>
              <a:spcAft>
                <a:spcPts val="0"/>
              </a:spcAft>
              <a:buSzPts val="1400"/>
              <a:buFont typeface="+mj-lt"/>
              <a:buAutoNum type="arabicPeriod"/>
              <a:tabLst>
                <a:tab pos="457200" algn="l"/>
              </a:tabLst>
            </a:pPr>
            <a:r>
              <a:rPr lang="uk-UA" sz="1600" dirty="0" err="1" smtClean="0">
                <a:latin typeface="Times New Roman" panose="02020603050405020304" pitchFamily="18" charset="0"/>
                <a:ea typeface="Calibri" panose="020F0502020204030204" pitchFamily="34" charset="0"/>
                <a:cs typeface="Times New Roman" panose="02020603050405020304" pitchFamily="18" charset="0"/>
              </a:rPr>
              <a:t>Проєкт</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600" dirty="0">
                <a:latin typeface="Times New Roman" panose="02020603050405020304" pitchFamily="18" charset="0"/>
                <a:ea typeface="Calibri" panose="020F0502020204030204" pitchFamily="34" charset="0"/>
                <a:cs typeface="Times New Roman" panose="02020603050405020304" pitchFamily="18" charset="0"/>
              </a:rPr>
              <a:t>«</a:t>
            </a:r>
            <a:r>
              <a:rPr lang="uk-UA" sz="1600" dirty="0" err="1">
                <a:latin typeface="Times New Roman" panose="02020603050405020304" pitchFamily="18" charset="0"/>
                <a:ea typeface="Calibri" panose="020F0502020204030204" pitchFamily="34" charset="0"/>
                <a:cs typeface="Times New Roman" panose="02020603050405020304" pitchFamily="18" charset="0"/>
              </a:rPr>
              <a:t>Транскордоння</a:t>
            </a:r>
            <a:r>
              <a:rPr lang="uk-UA" sz="1600" dirty="0">
                <a:latin typeface="Times New Roman" panose="02020603050405020304" pitchFamily="18" charset="0"/>
                <a:ea typeface="Calibri" panose="020F0502020204030204" pitchFamily="34" charset="0"/>
                <a:cs typeface="Times New Roman" panose="02020603050405020304" pitchFamily="18" charset="0"/>
              </a:rPr>
              <a:t> – освітня мережа між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Ботошанським</a:t>
            </a:r>
            <a:r>
              <a:rPr lang="uk-UA" sz="1600" dirty="0">
                <a:latin typeface="Times New Roman" panose="02020603050405020304" pitchFamily="18" charset="0"/>
                <a:ea typeface="Calibri" panose="020F0502020204030204" pitchFamily="34" charset="0"/>
                <a:cs typeface="Times New Roman" panose="02020603050405020304" pitchFamily="18" charset="0"/>
              </a:rPr>
              <a:t> повітом (Румунія) та Глибоцьким (Україна</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marL="342900" marR="268605" lvl="0" indent="-342900" algn="just">
              <a:lnSpc>
                <a:spcPct val="115000"/>
              </a:lnSpc>
              <a:spcAft>
                <a:spcPts val="0"/>
              </a:spcAft>
              <a:buSzPts val="1400"/>
              <a:buFont typeface="+mj-lt"/>
              <a:buAutoNum type="arabicPeriod"/>
              <a:tabLst>
                <a:tab pos="180340" algn="l"/>
                <a:tab pos="457200" algn="l"/>
              </a:tabLst>
            </a:pPr>
            <a:r>
              <a:rPr lang="uk-UA" sz="1600" dirty="0">
                <a:latin typeface="Times New Roman" panose="02020603050405020304" pitchFamily="18" charset="0"/>
                <a:ea typeface="Calibri" panose="020F0502020204030204" pitchFamily="34" charset="0"/>
                <a:cs typeface="Times New Roman" panose="02020603050405020304" pitchFamily="18" charset="0"/>
              </a:rPr>
              <a:t>Грант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Альбертського</a:t>
            </a:r>
            <a:r>
              <a:rPr lang="uk-UA" sz="1600" dirty="0">
                <a:latin typeface="Times New Roman" panose="02020603050405020304" pitchFamily="18" charset="0"/>
                <a:ea typeface="Calibri" panose="020F0502020204030204" pitchFamily="34" charset="0"/>
                <a:cs typeface="Times New Roman" panose="02020603050405020304" pitchFamily="18" charset="0"/>
              </a:rPr>
              <a:t> університету із дослідження наукової спадщини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проф. </a:t>
            </a:r>
            <a:r>
              <a:rPr lang="uk-UA" sz="1600" dirty="0">
                <a:latin typeface="Times New Roman" panose="02020603050405020304" pitchFamily="18" charset="0"/>
                <a:ea typeface="Calibri" panose="020F0502020204030204" pitchFamily="34" charset="0"/>
                <a:cs typeface="Times New Roman" panose="02020603050405020304" pitchFamily="18" charset="0"/>
              </a:rPr>
              <a:t>Мирона </a:t>
            </a:r>
            <a:r>
              <a:rPr lang="uk-UA" sz="1600" dirty="0" err="1" smtClean="0">
                <a:latin typeface="Times New Roman" panose="02020603050405020304" pitchFamily="18" charset="0"/>
                <a:ea typeface="Calibri" panose="020F0502020204030204" pitchFamily="34" charset="0"/>
                <a:cs typeface="Times New Roman" panose="02020603050405020304" pitchFamily="18" charset="0"/>
              </a:rPr>
              <a:t>Кордуби</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949650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33522" y="188640"/>
            <a:ext cx="8229600" cy="725936"/>
          </a:xfrm>
        </p:spPr>
        <p:txBody>
          <a:bodyPr rtlCol="0">
            <a:normAutofit/>
          </a:bodyPr>
          <a:lstStyle/>
          <a:p>
            <a:pPr algn="ctr">
              <a:defRPr/>
            </a:pPr>
            <a:r>
              <a:rPr lang="uk-UA" altLang="ru-RU" dirty="0" smtClean="0">
                <a:solidFill>
                  <a:srgbClr val="0070C0"/>
                </a:solidFill>
              </a:rPr>
              <a:t>Виховна робота</a:t>
            </a:r>
            <a:endParaRPr lang="ru-RU" altLang="ru-RU" sz="2400" b="1" dirty="0">
              <a:solidFill>
                <a:srgbClr val="0070C0"/>
              </a:solidFill>
              <a:latin typeface="Times New Roman" panose="02020603050405020304" pitchFamily="18" charset="0"/>
              <a:ea typeface="+mn-ea"/>
              <a:cs typeface="Times New Roman" panose="02020603050405020304" pitchFamily="18" charset="0"/>
            </a:endParaRPr>
          </a:p>
        </p:txBody>
      </p:sp>
      <p:sp>
        <p:nvSpPr>
          <p:cNvPr id="2" name="Прямоугольник 1"/>
          <p:cNvSpPr/>
          <p:nvPr/>
        </p:nvSpPr>
        <p:spPr>
          <a:xfrm>
            <a:off x="433522" y="913575"/>
            <a:ext cx="8530965" cy="6001643"/>
          </a:xfrm>
          <a:prstGeom prst="rect">
            <a:avLst/>
          </a:prstGeom>
        </p:spPr>
        <p:txBody>
          <a:bodyPr wrap="square">
            <a:spAutoFit/>
          </a:bodyPr>
          <a:lstStyle/>
          <a:p>
            <a:pPr marL="342900" indent="-342900" algn="just">
              <a:buFont typeface="Arial" panose="020B0604020202020204" pitchFamily="34" charset="0"/>
              <a:buChar char="•"/>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Студенти та викладачі </a:t>
            </a:r>
            <a:r>
              <a:rPr lang="uk-UA" sz="2400" dirty="0" smtClean="0">
                <a:latin typeface="Times New Roman" panose="02020603050405020304" pitchFamily="18" charset="0"/>
                <a:cs typeface="Times New Roman" panose="02020603050405020304" pitchFamily="18" charset="0"/>
              </a:rPr>
              <a:t>географічного </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факультету регулярно беруть участь у </a:t>
            </a:r>
            <a:r>
              <a:rPr lang="uk-UA" sz="2400" dirty="0" err="1" smtClean="0">
                <a:latin typeface="Times New Roman" panose="02020603050405020304" pitchFamily="18" charset="0"/>
                <a:ea typeface="Calibri" panose="020F0502020204030204" pitchFamily="34" charset="0"/>
                <a:cs typeface="Times New Roman" panose="02020603050405020304" pitchFamily="18" charset="0"/>
              </a:rPr>
              <a:t>загальноуніверситетських</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 та </a:t>
            </a:r>
            <a:r>
              <a:rPr lang="uk-UA" sz="2400" dirty="0" err="1" smtClean="0">
                <a:latin typeface="Times New Roman" panose="02020603050405020304" pitchFamily="18" charset="0"/>
                <a:ea typeface="Calibri" panose="020F0502020204030204" pitchFamily="34" charset="0"/>
                <a:cs typeface="Times New Roman" panose="02020603050405020304" pitchFamily="18" charset="0"/>
              </a:rPr>
              <a:t>загальнофакультетських</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 заходах.</a:t>
            </a:r>
          </a:p>
          <a:p>
            <a:pPr marL="342900" indent="-342900" algn="just">
              <a:buFont typeface="Arial" panose="020B0604020202020204" pitchFamily="34" charset="0"/>
              <a:buChar char="•"/>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Організовано чимало заходів національно-патріотичного, інтелектуального, трудового, морального, художньо-естетичного, екологічного, фізичного виховання тощо.</a:t>
            </a: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Студентський парламент та студентське профбюро факультету злагоджено та ефективно працюють за відповідними напрямами діяльності, що дозволяє активістам обирати свою сферу і реалізовувати себе. </a:t>
            </a:r>
          </a:p>
          <a:p>
            <a:pPr marL="342900" indent="-342900" algn="just">
              <a:buFont typeface="Arial" panose="020B0604020202020204" pitchFamily="34" charset="0"/>
              <a:buChar char="•"/>
            </a:pPr>
            <a:r>
              <a:rPr lang="uk-UA" sz="2400" dirty="0" smtClean="0">
                <a:latin typeface="Times New Roman" panose="02020603050405020304" pitchFamily="18" charset="0"/>
                <a:cs typeface="Times New Roman" panose="02020603050405020304" pitchFamily="18" charset="0"/>
              </a:rPr>
              <a:t>Робота </a:t>
            </a:r>
            <a:r>
              <a:rPr lang="uk-UA" sz="2400" dirty="0" err="1" smtClean="0">
                <a:latin typeface="Times New Roman" panose="02020603050405020304" pitchFamily="18" charset="0"/>
                <a:cs typeface="Times New Roman" panose="02020603050405020304" pitchFamily="18" charset="0"/>
              </a:rPr>
              <a:t>студради</a:t>
            </a:r>
            <a:r>
              <a:rPr lang="uk-UA" sz="2400" dirty="0" smtClean="0">
                <a:latin typeface="Times New Roman" panose="02020603050405020304" pitchFamily="18" charset="0"/>
                <a:cs typeface="Times New Roman" panose="02020603050405020304" pitchFamily="18" charset="0"/>
              </a:rPr>
              <a:t> факультету залишає бажати кращого. Зараз голова </a:t>
            </a:r>
            <a:r>
              <a:rPr lang="uk-UA" sz="2400" dirty="0" err="1" smtClean="0">
                <a:latin typeface="Times New Roman" panose="02020603050405020304" pitchFamily="18" charset="0"/>
                <a:cs typeface="Times New Roman" panose="02020603050405020304" pitchFamily="18" charset="0"/>
              </a:rPr>
              <a:t>студради</a:t>
            </a:r>
            <a:r>
              <a:rPr lang="uk-UA" sz="2400" dirty="0" smtClean="0">
                <a:latin typeface="Times New Roman" panose="02020603050405020304" pitchFamily="18" charset="0"/>
                <a:cs typeface="Times New Roman" panose="02020603050405020304" pitchFamily="18" charset="0"/>
              </a:rPr>
              <a:t> не обраний, бо вибори не були проведені належним чином. Як наслідок – погіршення рівня дотримання студентами правил сумісного проживання, що прослідковується в протоколах комісії з соціальних питань, яка регулярно збирається і реагує на звернення.</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049175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1"/>
          <p:cNvSpPr/>
          <p:nvPr/>
        </p:nvSpPr>
        <p:spPr>
          <a:xfrm>
            <a:off x="611560" y="260648"/>
            <a:ext cx="8059981" cy="461665"/>
          </a:xfrm>
          <a:prstGeom prst="rect">
            <a:avLst/>
          </a:prstGeom>
          <a:noFill/>
        </p:spPr>
        <p:txBody>
          <a:bodyPr wrap="square" lIns="91440" tIns="45720" rIns="91440" bIns="45720">
            <a:spAutoFit/>
          </a:bodyPr>
          <a:lstStyle/>
          <a:p>
            <a:pPr algn="ctr"/>
            <a:r>
              <a:rPr lang="ru-RU" sz="2400" b="1" dirty="0" err="1" smtClean="0">
                <a:solidFill>
                  <a:schemeClr val="accent2">
                    <a:lumMod val="50000"/>
                  </a:schemeClr>
                </a:solidFill>
                <a:latin typeface="Times New Roman" pitchFamily="18" charset="0"/>
                <a:cs typeface="Times New Roman" pitchFamily="18" charset="0"/>
              </a:rPr>
              <a:t>Аналіз</a:t>
            </a:r>
            <a:r>
              <a:rPr lang="ru-RU" sz="2400" b="1" dirty="0" smtClean="0">
                <a:solidFill>
                  <a:schemeClr val="accent2">
                    <a:lumMod val="50000"/>
                  </a:schemeClr>
                </a:solidFill>
                <a:latin typeface="Times New Roman" pitchFamily="18" charset="0"/>
                <a:cs typeface="Times New Roman" pitchFamily="18" charset="0"/>
              </a:rPr>
              <a:t> ОП</a:t>
            </a:r>
            <a:endParaRPr lang="ru-RU" sz="2400" b="1" dirty="0">
              <a:solidFill>
                <a:schemeClr val="accent2">
                  <a:lumMod val="50000"/>
                </a:schemeClr>
              </a:solidFill>
              <a:latin typeface="Times New Roman" pitchFamily="18" charset="0"/>
              <a:cs typeface="Times New Roman" pitchFamily="18" charset="0"/>
            </a:endParaRPr>
          </a:p>
        </p:txBody>
      </p:sp>
      <p:graphicFrame>
        <p:nvGraphicFramePr>
          <p:cNvPr id="6" name="Схема 5"/>
          <p:cNvGraphicFramePr/>
          <p:nvPr>
            <p:extLst>
              <p:ext uri="{D42A27DB-BD31-4B8C-83A1-F6EECF244321}">
                <p14:modId xmlns:p14="http://schemas.microsoft.com/office/powerpoint/2010/main" val="1505365198"/>
              </p:ext>
            </p:extLst>
          </p:nvPr>
        </p:nvGraphicFramePr>
        <p:xfrm>
          <a:off x="107503" y="908720"/>
          <a:ext cx="8712968" cy="543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862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33523" y="254792"/>
            <a:ext cx="8229600" cy="954088"/>
          </a:xfrm>
        </p:spPr>
        <p:txBody>
          <a:bodyPr rtlCol="0">
            <a:normAutofit/>
          </a:bodyPr>
          <a:lstStyle/>
          <a:p>
            <a:pPr algn="ctr">
              <a:defRPr/>
            </a:pPr>
            <a:r>
              <a:rPr lang="uk-UA" smtClean="0">
                <a:solidFill>
                  <a:srgbClr val="0070C0"/>
                </a:solidFill>
              </a:rPr>
              <a:t>Сайти факультету і кафедр</a:t>
            </a:r>
            <a:endParaRPr lang="ru-RU" altLang="ru-RU" sz="2400" b="1" dirty="0">
              <a:solidFill>
                <a:srgbClr val="0070C0"/>
              </a:solidFill>
              <a:latin typeface="Times New Roman" panose="02020603050405020304" pitchFamily="18" charset="0"/>
              <a:ea typeface="+mn-ea"/>
              <a:cs typeface="Times New Roman" panose="02020603050405020304" pitchFamily="18" charset="0"/>
            </a:endParaRPr>
          </a:p>
        </p:txBody>
      </p:sp>
      <p:pic>
        <p:nvPicPr>
          <p:cNvPr id="9" name="image11.png"/>
          <p:cNvPicPr/>
          <p:nvPr/>
        </p:nvPicPr>
        <p:blipFill>
          <a:blip r:embed="rId2"/>
          <a:srcRect/>
          <a:stretch>
            <a:fillRect/>
          </a:stretch>
        </p:blipFill>
        <p:spPr>
          <a:xfrm>
            <a:off x="2339752" y="2807062"/>
            <a:ext cx="6499858" cy="3869690"/>
          </a:xfrm>
          <a:prstGeom prst="rect">
            <a:avLst/>
          </a:prstGeom>
          <a:ln/>
        </p:spPr>
      </p:pic>
      <p:sp>
        <p:nvSpPr>
          <p:cNvPr id="5" name="Прямоугольник 4"/>
          <p:cNvSpPr/>
          <p:nvPr/>
        </p:nvSpPr>
        <p:spPr>
          <a:xfrm>
            <a:off x="587651" y="3861048"/>
            <a:ext cx="1872208" cy="1685077"/>
          </a:xfrm>
          <a:prstGeom prst="rect">
            <a:avLst/>
          </a:prstGeom>
        </p:spPr>
        <p:txBody>
          <a:bodyPr wrap="square">
            <a:spAutoFit/>
          </a:bodyPr>
          <a:lstStyle/>
          <a:p>
            <a:pPr>
              <a:lnSpc>
                <a:spcPct val="115000"/>
              </a:lnSpc>
              <a:spcAft>
                <a:spcPts val="0"/>
              </a:spcAft>
            </a:pPr>
            <a:r>
              <a:rPr lang="uk-UA" dirty="0">
                <a:latin typeface="Arial" panose="020B0604020202020204" pitchFamily="34" charset="0"/>
                <a:ea typeface="Arial" panose="020B0604020202020204" pitchFamily="34" charset="0"/>
              </a:rPr>
              <a:t>Присутні проблеми з швидкодією для мобільних пристроїв</a:t>
            </a:r>
            <a:endParaRPr lang="uk-UA" sz="1800" dirty="0">
              <a:effectLst/>
              <a:latin typeface="Arial" panose="020B0604020202020204" pitchFamily="34" charset="0"/>
              <a:ea typeface="Arial" panose="020B0604020202020204" pitchFamily="34" charset="0"/>
            </a:endParaRPr>
          </a:p>
        </p:txBody>
      </p:sp>
      <p:sp>
        <p:nvSpPr>
          <p:cNvPr id="6" name="Прямоугольник 5"/>
          <p:cNvSpPr/>
          <p:nvPr/>
        </p:nvSpPr>
        <p:spPr>
          <a:xfrm>
            <a:off x="611560" y="1052736"/>
            <a:ext cx="7776864" cy="1754326"/>
          </a:xfrm>
          <a:prstGeom prst="rect">
            <a:avLst/>
          </a:prstGeom>
        </p:spPr>
        <p:txBody>
          <a:bodyPr wrap="square">
            <a:spAutoFit/>
          </a:bodyPr>
          <a:lstStyle/>
          <a:p>
            <a:pPr algn="just"/>
            <a:r>
              <a:rPr lang="uk-UA" dirty="0">
                <a:latin typeface="Times New Roman" panose="02020603050405020304" pitchFamily="18" charset="0"/>
                <a:ea typeface="Times New Roman" panose="02020603050405020304" pitchFamily="18" charset="0"/>
              </a:rPr>
              <a:t>На сайті географічного факультету (</a:t>
            </a:r>
            <a:r>
              <a:rPr lang="uk-UA" dirty="0">
                <a:latin typeface="Times New Roman" panose="02020603050405020304" pitchFamily="18" charset="0"/>
                <a:ea typeface="Times New Roman" panose="02020603050405020304" pitchFamily="18" charset="0"/>
                <a:cs typeface="Times New Roman" panose="02020603050405020304" pitchFamily="18" charset="0"/>
                <a:hlinkClick r:id="rId3"/>
              </a:rPr>
              <a:t>http://geo.chnu.edu.ua</a:t>
            </a:r>
            <a:r>
              <a:rPr lang="uk-UA" dirty="0">
                <a:latin typeface="Times New Roman" panose="02020603050405020304" pitchFamily="18" charset="0"/>
                <a:ea typeface="Times New Roman" panose="02020603050405020304" pitchFamily="18" charset="0"/>
              </a:rPr>
              <a:t>) доступна вся інформація про діяльність географічного факультету, його структуру, навчальний процес, наукову діяльність, нормативні документи, зразки заяв, розклад навчання та </a:t>
            </a:r>
            <a:r>
              <a:rPr lang="uk-UA" dirty="0" err="1">
                <a:latin typeface="Times New Roman" panose="02020603050405020304" pitchFamily="18" charset="0"/>
                <a:ea typeface="Times New Roman" panose="02020603050405020304" pitchFamily="18" charset="0"/>
              </a:rPr>
              <a:t>заліково</a:t>
            </a:r>
            <a:r>
              <a:rPr lang="uk-UA" dirty="0">
                <a:latin typeface="Times New Roman" panose="02020603050405020304" pitchFamily="18" charset="0"/>
                <a:ea typeface="Times New Roman" panose="02020603050405020304" pitchFamily="18" charset="0"/>
              </a:rPr>
              <a:t>-екзаменаційних сесій для студентів денної та заочної форм навчання, актуальні події,  інформацію для абітурієнтів, новини тощо. </a:t>
            </a:r>
            <a:endParaRPr lang="uk-UA" dirty="0"/>
          </a:p>
        </p:txBody>
      </p:sp>
    </p:spTree>
    <p:extLst>
      <p:ext uri="{BB962C8B-B14F-4D97-AF65-F5344CB8AC3E}">
        <p14:creationId xmlns:p14="http://schemas.microsoft.com/office/powerpoint/2010/main" val="181316044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33523" y="254792"/>
            <a:ext cx="8229600" cy="954088"/>
          </a:xfrm>
        </p:spPr>
        <p:txBody>
          <a:bodyPr rtlCol="0">
            <a:normAutofit/>
          </a:bodyPr>
          <a:lstStyle/>
          <a:p>
            <a:pPr algn="ctr">
              <a:defRPr/>
            </a:pPr>
            <a:r>
              <a:rPr lang="uk-UA" dirty="0" smtClean="0">
                <a:solidFill>
                  <a:srgbClr val="0070C0"/>
                </a:solidFill>
              </a:rPr>
              <a:t>Сайти факультету і кафедр</a:t>
            </a:r>
            <a:endParaRPr lang="ru-RU" altLang="ru-RU" sz="2400" b="1" dirty="0">
              <a:solidFill>
                <a:srgbClr val="0070C0"/>
              </a:solidFill>
              <a:latin typeface="Times New Roman" panose="02020603050405020304" pitchFamily="18" charset="0"/>
              <a:ea typeface="+mn-ea"/>
              <a:cs typeface="Times New Roman" panose="02020603050405020304" pitchFamily="18" charset="0"/>
            </a:endParaRPr>
          </a:p>
        </p:txBody>
      </p:sp>
      <p:sp>
        <p:nvSpPr>
          <p:cNvPr id="2" name="Прямоугольник 1"/>
          <p:cNvSpPr/>
          <p:nvPr/>
        </p:nvSpPr>
        <p:spPr>
          <a:xfrm>
            <a:off x="250457" y="1242787"/>
            <a:ext cx="3459732" cy="923330"/>
          </a:xfrm>
          <a:prstGeom prst="rect">
            <a:avLst/>
          </a:prstGeom>
        </p:spPr>
        <p:txBody>
          <a:bodyPr wrap="square">
            <a:spAutoFit/>
          </a:bodyPr>
          <a:lstStyle/>
          <a:p>
            <a:r>
              <a:rPr lang="uk-UA" dirty="0"/>
              <a:t>Сайт заблокований для індексації пошуковими системами</a:t>
            </a:r>
          </a:p>
        </p:txBody>
      </p:sp>
      <p:pic>
        <p:nvPicPr>
          <p:cNvPr id="4" name="image3.png"/>
          <p:cNvPicPr/>
          <p:nvPr/>
        </p:nvPicPr>
        <p:blipFill>
          <a:blip r:embed="rId2"/>
          <a:srcRect/>
          <a:stretch>
            <a:fillRect/>
          </a:stretch>
        </p:blipFill>
        <p:spPr>
          <a:xfrm>
            <a:off x="250457" y="2348880"/>
            <a:ext cx="3459732" cy="1329270"/>
          </a:xfrm>
          <a:prstGeom prst="rect">
            <a:avLst/>
          </a:prstGeom>
          <a:ln/>
        </p:spPr>
      </p:pic>
      <p:sp>
        <p:nvSpPr>
          <p:cNvPr id="3" name="Прямоугольник 2"/>
          <p:cNvSpPr/>
          <p:nvPr/>
        </p:nvSpPr>
        <p:spPr>
          <a:xfrm>
            <a:off x="250457" y="4005064"/>
            <a:ext cx="3459732" cy="1200329"/>
          </a:xfrm>
          <a:prstGeom prst="rect">
            <a:avLst/>
          </a:prstGeom>
        </p:spPr>
        <p:txBody>
          <a:bodyPr wrap="square">
            <a:spAutoFit/>
          </a:bodyPr>
          <a:lstStyle/>
          <a:p>
            <a:r>
              <a:rPr lang="uk-UA" dirty="0">
                <a:latin typeface="Arial" panose="020B0604020202020204" pitchFamily="34" charset="0"/>
                <a:ea typeface="Arial" panose="020B0604020202020204" pitchFamily="34" charset="0"/>
              </a:rPr>
              <a:t>Присутні проблеми з мобільною версією навіть для сторінок тільки з текстовими даними</a:t>
            </a:r>
            <a:endParaRPr lang="uk-UA" dirty="0"/>
          </a:p>
        </p:txBody>
      </p:sp>
      <p:pic>
        <p:nvPicPr>
          <p:cNvPr id="6" name="image8.png"/>
          <p:cNvPicPr/>
          <p:nvPr/>
        </p:nvPicPr>
        <p:blipFill>
          <a:blip r:embed="rId3"/>
          <a:srcRect/>
          <a:stretch>
            <a:fillRect/>
          </a:stretch>
        </p:blipFill>
        <p:spPr>
          <a:xfrm>
            <a:off x="3851920" y="1242787"/>
            <a:ext cx="5208202" cy="5325578"/>
          </a:xfrm>
          <a:prstGeom prst="rect">
            <a:avLst/>
          </a:prstGeom>
          <a:ln/>
        </p:spPr>
      </p:pic>
      <p:sp>
        <p:nvSpPr>
          <p:cNvPr id="5" name="Прямоугольник 4"/>
          <p:cNvSpPr/>
          <p:nvPr/>
        </p:nvSpPr>
        <p:spPr>
          <a:xfrm>
            <a:off x="250457" y="5532307"/>
            <a:ext cx="3459732" cy="646331"/>
          </a:xfrm>
          <a:prstGeom prst="rect">
            <a:avLst/>
          </a:prstGeom>
        </p:spPr>
        <p:txBody>
          <a:bodyPr wrap="square">
            <a:spAutoFit/>
          </a:bodyPr>
          <a:lstStyle/>
          <a:p>
            <a:r>
              <a:rPr lang="uk-UA" dirty="0">
                <a:latin typeface="Arial" panose="020B0604020202020204" pitchFamily="34" charset="0"/>
                <a:ea typeface="Arial" panose="020B0604020202020204" pitchFamily="34" charset="0"/>
              </a:rPr>
              <a:t>Платформа не </a:t>
            </a:r>
            <a:r>
              <a:rPr lang="uk-UA" dirty="0" smtClean="0">
                <a:latin typeface="Arial" panose="020B0604020202020204" pitchFamily="34" charset="0"/>
                <a:ea typeface="Arial" panose="020B0604020202020204" pitchFamily="34" charset="0"/>
              </a:rPr>
              <a:t>використовує </a:t>
            </a:r>
            <a:r>
              <a:rPr lang="uk-UA" dirty="0">
                <a:latin typeface="Arial" panose="020B0604020202020204" pitchFamily="34" charset="0"/>
                <a:ea typeface="Arial" panose="020B0604020202020204" pitchFamily="34" charset="0"/>
              </a:rPr>
              <a:t>останню </a:t>
            </a:r>
            <a:r>
              <a:rPr lang="uk-UA" dirty="0" smtClean="0">
                <a:latin typeface="Arial" panose="020B0604020202020204" pitchFamily="34" charset="0"/>
                <a:ea typeface="Arial" panose="020B0604020202020204" pitchFamily="34" charset="0"/>
              </a:rPr>
              <a:t>версію</a:t>
            </a:r>
            <a:endParaRPr lang="uk-UA" dirty="0"/>
          </a:p>
        </p:txBody>
      </p:sp>
    </p:spTree>
    <p:extLst>
      <p:ext uri="{BB962C8B-B14F-4D97-AF65-F5344CB8AC3E}">
        <p14:creationId xmlns:p14="http://schemas.microsoft.com/office/powerpoint/2010/main" val="315950663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467518" y="255037"/>
            <a:ext cx="8136956" cy="1754326"/>
          </a:xfrm>
          <a:prstGeom prst="rect">
            <a:avLst/>
          </a:prstGeom>
        </p:spPr>
        <p:txBody>
          <a:bodyPr wrap="square">
            <a:spAutoFit/>
          </a:bodyPr>
          <a:lstStyle/>
          <a:p>
            <a:pPr algn="just"/>
            <a:r>
              <a:rPr lang="uk-UA" dirty="0">
                <a:latin typeface="Times New Roman" panose="02020603050405020304" pitchFamily="18" charset="0"/>
                <a:ea typeface="Times New Roman" panose="02020603050405020304" pitchFamily="18" charset="0"/>
              </a:rPr>
              <a:t>Факультет </a:t>
            </a:r>
            <a:r>
              <a:rPr lang="uk-UA" dirty="0" smtClean="0">
                <a:latin typeface="Times New Roman" panose="02020603050405020304" pitchFamily="18" charset="0"/>
                <a:ea typeface="Times New Roman" panose="02020603050405020304" pitchFamily="18" charset="0"/>
              </a:rPr>
              <a:t>представлений у </a:t>
            </a:r>
            <a:r>
              <a:rPr lang="uk-UA" dirty="0" err="1">
                <a:latin typeface="Times New Roman" panose="02020603050405020304" pitchFamily="18" charset="0"/>
                <a:ea typeface="Times New Roman" panose="02020603050405020304" pitchFamily="18" charset="0"/>
              </a:rPr>
              <a:t>соцмережах</a:t>
            </a:r>
            <a:r>
              <a:rPr lang="uk-UA" dirty="0">
                <a:latin typeface="Times New Roman" panose="02020603050405020304" pitchFamily="18" charset="0"/>
                <a:ea typeface="Times New Roman" panose="02020603050405020304" pitchFamily="18" charset="0"/>
              </a:rPr>
              <a:t> як окремий підрозділ ЧНУ, так і окремими сторінками кафедр (</a:t>
            </a:r>
            <a:r>
              <a:rPr lang="en-US" dirty="0">
                <a:latin typeface="Times New Roman" panose="02020603050405020304" pitchFamily="18" charset="0"/>
                <a:ea typeface="Times New Roman" panose="02020603050405020304" pitchFamily="18" charset="0"/>
              </a:rPr>
              <a:t>Facebook</a:t>
            </a:r>
            <a:r>
              <a:rPr lang="uk-UA"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Instagram</a:t>
            </a:r>
            <a:r>
              <a:rPr lang="uk-UA"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Tik</a:t>
            </a:r>
            <a:r>
              <a:rPr lang="uk-UA" dirty="0">
                <a:latin typeface="Times New Roman" panose="02020603050405020304" pitchFamily="18" charset="0"/>
                <a:ea typeface="Times New Roman" panose="02020603050405020304" pitchFamily="18" charset="0"/>
              </a:rPr>
              <a:t>-</a:t>
            </a:r>
            <a:r>
              <a:rPr lang="en-US" dirty="0" err="1">
                <a:latin typeface="Times New Roman" panose="02020603050405020304" pitchFamily="18" charset="0"/>
                <a:ea typeface="Times New Roman" panose="02020603050405020304" pitchFamily="18" charset="0"/>
              </a:rPr>
              <a:t>Tok</a:t>
            </a:r>
            <a:r>
              <a:rPr lang="uk-UA" dirty="0">
                <a:latin typeface="Times New Roman" panose="02020603050405020304" pitchFamily="18" charset="0"/>
                <a:ea typeface="Times New Roman" panose="02020603050405020304" pitchFamily="18" charset="0"/>
              </a:rPr>
              <a:t>), </a:t>
            </a:r>
            <a:r>
              <a:rPr lang="uk-UA" dirty="0" smtClean="0">
                <a:latin typeface="Times New Roman" panose="02020603050405020304" pitchFamily="18" charset="0"/>
                <a:ea typeface="Times New Roman" panose="02020603050405020304" pitchFamily="18" charset="0"/>
              </a:rPr>
              <a:t>здійснює популяризацію </a:t>
            </a:r>
            <a:r>
              <a:rPr lang="uk-UA" dirty="0">
                <a:latin typeface="Times New Roman" panose="02020603050405020304" pitchFamily="18" charset="0"/>
                <a:ea typeface="Times New Roman" panose="02020603050405020304" pitchFamily="18" charset="0"/>
              </a:rPr>
              <a:t>через 2 </a:t>
            </a:r>
            <a:r>
              <a:rPr lang="uk-UA" dirty="0" err="1">
                <a:latin typeface="Times New Roman" panose="02020603050405020304" pitchFamily="18" charset="0"/>
                <a:ea typeface="Times New Roman" panose="02020603050405020304" pitchFamily="18" charset="0"/>
              </a:rPr>
              <a:t>YouTube</a:t>
            </a:r>
            <a:r>
              <a:rPr lang="uk-UA" dirty="0">
                <a:latin typeface="Times New Roman" panose="02020603050405020304" pitchFamily="18" charset="0"/>
                <a:ea typeface="Times New Roman" panose="02020603050405020304" pitchFamily="18" charset="0"/>
              </a:rPr>
              <a:t> </a:t>
            </a:r>
            <a:r>
              <a:rPr lang="uk-UA" dirty="0" smtClean="0">
                <a:latin typeface="Times New Roman" panose="02020603050405020304" pitchFamily="18" charset="0"/>
                <a:ea typeface="Times New Roman" panose="02020603050405020304" pitchFamily="18" charset="0"/>
              </a:rPr>
              <a:t>канали:</a:t>
            </a:r>
          </a:p>
          <a:p>
            <a:pPr marL="285750" indent="-285750" algn="just">
              <a:buFont typeface="Arial" panose="020B0604020202020204" pitchFamily="34" charset="0"/>
              <a:buChar char="•"/>
            </a:pPr>
            <a:r>
              <a:rPr lang="uk-UA" dirty="0" smtClean="0">
                <a:latin typeface="Times New Roman" panose="02020603050405020304" pitchFamily="18" charset="0"/>
                <a:ea typeface="Times New Roman" panose="02020603050405020304" pitchFamily="18" charset="0"/>
              </a:rPr>
              <a:t>«</a:t>
            </a:r>
            <a:r>
              <a:rPr lang="uk-UA" dirty="0">
                <a:latin typeface="Times New Roman" panose="02020603050405020304" pitchFamily="18" charset="0"/>
                <a:ea typeface="Times New Roman" panose="02020603050405020304" pitchFamily="18" charset="0"/>
              </a:rPr>
              <a:t>Цілком природно» (створений 11.04.2020 р; </a:t>
            </a:r>
            <a:r>
              <a:rPr lang="uk-UA" dirty="0" err="1">
                <a:latin typeface="Times New Roman" panose="02020603050405020304" pitchFamily="18" charset="0"/>
                <a:ea typeface="Times New Roman" panose="02020603050405020304" pitchFamily="18" charset="0"/>
              </a:rPr>
              <a:t>Холявчук</a:t>
            </a:r>
            <a:r>
              <a:rPr lang="uk-UA" dirty="0">
                <a:latin typeface="Times New Roman" panose="02020603050405020304" pitchFamily="18" charset="0"/>
                <a:ea typeface="Times New Roman" panose="02020603050405020304" pitchFamily="18" charset="0"/>
              </a:rPr>
              <a:t> Д. і Кирилюк С.; </a:t>
            </a:r>
            <a:r>
              <a:rPr lang="uk-UA" b="1" dirty="0" smtClean="0">
                <a:latin typeface="Times New Roman" panose="02020603050405020304" pitchFamily="18" charset="0"/>
                <a:ea typeface="Times New Roman" panose="02020603050405020304" pitchFamily="18" charset="0"/>
              </a:rPr>
              <a:t>4,41</a:t>
            </a:r>
            <a:r>
              <a:rPr lang="uk-UA" b="1" dirty="0">
                <a:latin typeface="Times New Roman" panose="02020603050405020304" pitchFamily="18" charset="0"/>
                <a:ea typeface="Times New Roman" panose="02020603050405020304" pitchFamily="18" charset="0"/>
              </a:rPr>
              <a:t> тис. </a:t>
            </a:r>
            <a:r>
              <a:rPr lang="uk-UA" b="1" dirty="0" err="1">
                <a:latin typeface="Times New Roman" panose="02020603050405020304" pitchFamily="18" charset="0"/>
                <a:ea typeface="Times New Roman" panose="02020603050405020304" pitchFamily="18" charset="0"/>
              </a:rPr>
              <a:t>підписників</a:t>
            </a:r>
            <a:r>
              <a:rPr lang="uk-UA" b="1" dirty="0">
                <a:latin typeface="Times New Roman" panose="02020603050405020304" pitchFamily="18" charset="0"/>
                <a:ea typeface="Times New Roman" panose="02020603050405020304" pitchFamily="18" charset="0"/>
              </a:rPr>
              <a:t>, 101 відео, </a:t>
            </a:r>
            <a:r>
              <a:rPr lang="uk-UA" dirty="0">
                <a:latin typeface="Times New Roman" panose="02020603050405020304" pitchFamily="18" charset="0"/>
                <a:ea typeface="Times New Roman" panose="02020603050405020304" pitchFamily="18" charset="0"/>
              </a:rPr>
              <a:t>191,9 тис. переглядів</a:t>
            </a:r>
            <a:r>
              <a:rPr lang="uk-UA" dirty="0" smtClean="0">
                <a:latin typeface="Times New Roman" panose="02020603050405020304" pitchFamily="18" charset="0"/>
                <a:ea typeface="Times New Roman" panose="02020603050405020304" pitchFamily="18" charset="0"/>
              </a:rPr>
              <a:t>),</a:t>
            </a:r>
          </a:p>
          <a:p>
            <a:pPr marL="285750" indent="-285750" algn="just">
              <a:buFont typeface="Arial" panose="020B0604020202020204" pitchFamily="34" charset="0"/>
              <a:buChar char="•"/>
            </a:pPr>
            <a:r>
              <a:rPr lang="uk-UA" dirty="0" smtClean="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a:t>
            </a:r>
            <a:r>
              <a:rPr lang="uk-UA" dirty="0" err="1">
                <a:latin typeface="Times New Roman" panose="02020603050405020304" pitchFamily="18" charset="0"/>
                <a:ea typeface="Times New Roman" panose="02020603050405020304" pitchFamily="18" charset="0"/>
              </a:rPr>
              <a:t>Геофак</a:t>
            </a:r>
            <a:r>
              <a:rPr lang="uk-UA" dirty="0">
                <a:latin typeface="Times New Roman" panose="02020603050405020304" pitchFamily="18" charset="0"/>
                <a:ea typeface="Times New Roman" panose="02020603050405020304" pitchFamily="18" charset="0"/>
              </a:rPr>
              <a:t>-Чемпіон» (створений 21.05.2021 р., </a:t>
            </a:r>
            <a:r>
              <a:rPr lang="uk-UA" dirty="0" smtClean="0">
                <a:latin typeface="Times New Roman" panose="02020603050405020304" pitchFamily="18" charset="0"/>
                <a:ea typeface="Times New Roman" panose="02020603050405020304" pitchFamily="18" charset="0"/>
              </a:rPr>
              <a:t>32</a:t>
            </a:r>
            <a:r>
              <a:rPr lang="uk-UA" dirty="0">
                <a:latin typeface="Times New Roman" panose="02020603050405020304" pitchFamily="18" charset="0"/>
                <a:ea typeface="Times New Roman" panose="02020603050405020304" pitchFamily="18" charset="0"/>
              </a:rPr>
              <a:t> відео, 5,1 тис. переглядів).</a:t>
            </a:r>
            <a:endParaRPr lang="uk-UA" dirty="0"/>
          </a:p>
        </p:txBody>
      </p:sp>
      <p:pic>
        <p:nvPicPr>
          <p:cNvPr id="12" name="Рисунок 11"/>
          <p:cNvPicPr>
            <a:picLocks noChangeAspect="1"/>
          </p:cNvPicPr>
          <p:nvPr/>
        </p:nvPicPr>
        <p:blipFill>
          <a:blip r:embed="rId2"/>
          <a:stretch>
            <a:fillRect/>
          </a:stretch>
        </p:blipFill>
        <p:spPr>
          <a:xfrm>
            <a:off x="971600" y="2028237"/>
            <a:ext cx="7488727" cy="2459533"/>
          </a:xfrm>
          <a:prstGeom prst="rect">
            <a:avLst/>
          </a:prstGeom>
        </p:spPr>
      </p:pic>
      <p:sp>
        <p:nvSpPr>
          <p:cNvPr id="14" name="Прямоугольник 13"/>
          <p:cNvSpPr/>
          <p:nvPr/>
        </p:nvSpPr>
        <p:spPr>
          <a:xfrm>
            <a:off x="359479" y="4653136"/>
            <a:ext cx="8712968" cy="646331"/>
          </a:xfrm>
          <a:prstGeom prst="rect">
            <a:avLst/>
          </a:prstGeom>
        </p:spPr>
        <p:txBody>
          <a:bodyPr wrap="square">
            <a:spAutoFit/>
          </a:bodyPr>
          <a:lstStyle/>
          <a:p>
            <a:pPr algn="just"/>
            <a:r>
              <a:rPr lang="ru-RU" dirty="0" err="1" smtClean="0">
                <a:latin typeface="Times New Roman" panose="02020603050405020304" pitchFamily="18" charset="0"/>
                <a:cs typeface="Times New Roman" panose="02020603050405020304" pitchFamily="18" charset="0"/>
              </a:rPr>
              <a:t>Студія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розташована</a:t>
            </a:r>
            <a:r>
              <a:rPr lang="ru-RU" dirty="0" smtClean="0">
                <a:latin typeface="Times New Roman" panose="02020603050405020304" pitchFamily="18" charset="0"/>
                <a:cs typeface="Times New Roman" panose="02020603050405020304" pitchFamily="18" charset="0"/>
              </a:rPr>
              <a:t> у </a:t>
            </a:r>
            <a:r>
              <a:rPr lang="ru-RU" dirty="0" err="1" smtClean="0">
                <a:latin typeface="Times New Roman" panose="02020603050405020304" pitchFamily="18" charset="0"/>
                <a:cs typeface="Times New Roman" panose="02020603050405020304" pitchFamily="18" charset="0"/>
              </a:rPr>
              <a:t>приміщенні</a:t>
            </a:r>
            <a:r>
              <a:rPr lang="ru-RU" dirty="0" smtClean="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ґрунтово-геохімічної лабораторії, яка потребує </a:t>
            </a:r>
            <a:r>
              <a:rPr lang="uk-UA" b="1" dirty="0" smtClean="0">
                <a:latin typeface="Times New Roman" panose="02020603050405020304" pitchFamily="18" charset="0"/>
                <a:cs typeface="Times New Roman" panose="02020603050405020304" pitchFamily="18" charset="0"/>
              </a:rPr>
              <a:t>ремонту.</a:t>
            </a:r>
            <a:endParaRPr lang="uk-UA" b="1" dirty="0"/>
          </a:p>
        </p:txBody>
      </p:sp>
      <p:sp>
        <p:nvSpPr>
          <p:cNvPr id="17" name="Прямоугольник 16"/>
          <p:cNvSpPr/>
          <p:nvPr/>
        </p:nvSpPr>
        <p:spPr>
          <a:xfrm>
            <a:off x="359479" y="5464833"/>
            <a:ext cx="8568953" cy="1477328"/>
          </a:xfrm>
          <a:prstGeom prst="rect">
            <a:avLst/>
          </a:prstGeom>
        </p:spPr>
        <p:txBody>
          <a:bodyPr wrap="square">
            <a:spAutoFit/>
          </a:bodyPr>
          <a:lstStyle/>
          <a:p>
            <a:pPr algn="just"/>
            <a:r>
              <a:rPr lang="ru-RU" dirty="0" smtClean="0">
                <a:latin typeface="Times New Roman" panose="02020603050405020304" pitchFamily="18" charset="0"/>
                <a:cs typeface="Times New Roman" panose="02020603050405020304" pitchFamily="18" charset="0"/>
              </a:rPr>
              <a:t>Для </a:t>
            </a:r>
            <a:r>
              <a:rPr lang="ru-RU" dirty="0" err="1" smtClean="0">
                <a:latin typeface="Times New Roman" panose="02020603050405020304" pitchFamily="18" charset="0"/>
                <a:cs typeface="Times New Roman" panose="02020603050405020304" pitchFamily="18" charset="0"/>
              </a:rPr>
              <a:t>покращення</a:t>
            </a:r>
            <a:r>
              <a:rPr lang="ru-RU" dirty="0" smtClean="0">
                <a:latin typeface="Times New Roman" panose="02020603050405020304" pitchFamily="18" charset="0"/>
                <a:cs typeface="Times New Roman" panose="02020603050405020304" pitchFamily="18" charset="0"/>
              </a:rPr>
              <a:t> умов </a:t>
            </a:r>
            <a:r>
              <a:rPr lang="ru-RU" dirty="0" err="1" smtClean="0">
                <a:latin typeface="Times New Roman" panose="02020603050405020304" pitchFamily="18" charset="0"/>
                <a:cs typeface="Times New Roman" panose="02020603050405020304" pitchFamily="18" charset="0"/>
              </a:rPr>
              <a:t>провадження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освітньої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діяльності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працівниками</a:t>
            </a:r>
            <a:r>
              <a:rPr lang="ru-RU" dirty="0" smtClean="0">
                <a:latin typeface="Times New Roman" panose="02020603050405020304" pitchFamily="18" charset="0"/>
                <a:cs typeface="Times New Roman" panose="02020603050405020304" pitchFamily="18" charset="0"/>
              </a:rPr>
              <a:t> факультету </a:t>
            </a:r>
            <a:r>
              <a:rPr lang="ru-RU" dirty="0" err="1" smtClean="0">
                <a:latin typeface="Times New Roman" panose="02020603050405020304" pitchFamily="18" charset="0"/>
                <a:cs typeface="Times New Roman" panose="02020603050405020304" pitchFamily="18" charset="0"/>
              </a:rPr>
              <a:t>вкладено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багато</a:t>
            </a:r>
            <a:r>
              <a:rPr lang="ru-RU"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власних</a:t>
            </a:r>
            <a:r>
              <a:rPr lang="ru-RU" b="1" dirty="0">
                <a:latin typeface="Times New Roman" panose="02020603050405020304" pitchFamily="18" charset="0"/>
                <a:cs typeface="Times New Roman" panose="02020603050405020304" pitchFamily="18" charset="0"/>
              </a:rPr>
              <a:t> і </a:t>
            </a:r>
            <a:r>
              <a:rPr lang="ru-RU" b="1" dirty="0" err="1">
                <a:latin typeface="Times New Roman" panose="02020603050405020304" pitchFamily="18" charset="0"/>
                <a:cs typeface="Times New Roman" panose="02020603050405020304" pitchFamily="18" charset="0"/>
              </a:rPr>
              <a:t>спонсорських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коштів</a:t>
            </a:r>
            <a:r>
              <a:rPr lang="ru-RU" b="1"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у </a:t>
            </a:r>
            <a:r>
              <a:rPr lang="ru-RU" dirty="0" err="1" smtClean="0">
                <a:latin typeface="Times New Roman" panose="02020603050405020304" pitchFamily="18" charset="0"/>
                <a:cs typeface="Times New Roman" panose="02020603050405020304" pitchFamily="18" charset="0"/>
              </a:rPr>
              <a:t>ремонти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приміщень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облаштування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студенського</a:t>
            </a:r>
            <a:r>
              <a:rPr lang="ru-RU" dirty="0" smtClean="0">
                <a:latin typeface="Times New Roman" panose="02020603050405020304" pitchFamily="18" charset="0"/>
                <a:cs typeface="Times New Roman" panose="02020603050405020304" pitchFamily="18" charset="0"/>
              </a:rPr>
              <a:t> простору, для </a:t>
            </a:r>
            <a:r>
              <a:rPr lang="ru-RU" dirty="0" err="1" smtClean="0">
                <a:latin typeface="Times New Roman" panose="02020603050405020304" pitchFamily="18" charset="0"/>
                <a:cs typeface="Times New Roman" panose="02020603050405020304" pitchFamily="18" charset="0"/>
              </a:rPr>
              <a:t>закупівлі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техніки</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тощо</a:t>
            </a:r>
            <a:r>
              <a:rPr lang="ru-RU" dirty="0" smtClean="0">
                <a:latin typeface="Times New Roman" panose="02020603050405020304" pitchFamily="18" charset="0"/>
                <a:cs typeface="Times New Roman" panose="02020603050405020304" pitchFamily="18" charset="0"/>
              </a:rPr>
              <a:t>.</a:t>
            </a:r>
          </a:p>
          <a:p>
            <a:pPr algn="just"/>
            <a:r>
              <a:rPr lang="uk-UA" dirty="0">
                <a:solidFill>
                  <a:srgbClr val="222222"/>
                </a:solidFill>
                <a:latin typeface="Times New Roman" panose="02020603050405020304" pitchFamily="18" charset="0"/>
                <a:cs typeface="Times New Roman" panose="02020603050405020304" pitchFamily="18" charset="0"/>
              </a:rPr>
              <a:t>Здійснено побілку коридорів </a:t>
            </a:r>
            <a:r>
              <a:rPr lang="uk-UA" b="1" dirty="0">
                <a:solidFill>
                  <a:srgbClr val="222222"/>
                </a:solidFill>
                <a:latin typeface="Times New Roman" panose="02020603050405020304" pitchFamily="18" charset="0"/>
                <a:cs typeface="Times New Roman" panose="02020603050405020304" pitchFamily="18" charset="0"/>
              </a:rPr>
              <a:t>4 корпусу </a:t>
            </a:r>
            <a:r>
              <a:rPr lang="uk-UA" dirty="0">
                <a:solidFill>
                  <a:srgbClr val="222222"/>
                </a:solidFill>
                <a:latin typeface="Times New Roman" panose="02020603050405020304" pitchFamily="18" charset="0"/>
                <a:cs typeface="Times New Roman" panose="02020603050405020304" pitchFamily="18" charset="0"/>
              </a:rPr>
              <a:t>та фарбування дверей, вікон, </a:t>
            </a:r>
            <a:r>
              <a:rPr lang="uk-UA" dirty="0" err="1">
                <a:solidFill>
                  <a:srgbClr val="222222"/>
                </a:solidFill>
                <a:latin typeface="Times New Roman" panose="02020603050405020304" pitchFamily="18" charset="0"/>
                <a:cs typeface="Times New Roman" panose="02020603050405020304" pitchFamily="18" charset="0"/>
              </a:rPr>
              <a:t>батарей</a:t>
            </a:r>
            <a:r>
              <a:rPr lang="uk-UA" dirty="0">
                <a:solidFill>
                  <a:srgbClr val="222222"/>
                </a:solidFill>
                <a:latin typeface="Times New Roman" panose="02020603050405020304" pitchFamily="18" charset="0"/>
                <a:cs typeface="Times New Roman" panose="02020603050405020304" pitchFamily="18" charset="0"/>
              </a:rPr>
              <a:t>.</a:t>
            </a:r>
          </a:p>
          <a:p>
            <a:pPr algn="just"/>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79145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60949"/>
            <a:ext cx="4752528" cy="5560497"/>
          </a:xfrm>
          <a:prstGeom prst="rect">
            <a:avLst/>
          </a:prstGeom>
        </p:spPr>
        <p:txBody>
          <a:bodyPr wrap="square">
            <a:spAutoFit/>
          </a:bodyPr>
          <a:lstStyle/>
          <a:p>
            <a:pPr indent="449580" algn="just">
              <a:spcAft>
                <a:spcPts val="800"/>
              </a:spcAft>
            </a:pPr>
            <a:r>
              <a:rPr lang="uk-UA" i="1" dirty="0" smtClean="0">
                <a:solidFill>
                  <a:srgbClr val="222222"/>
                </a:solidFill>
                <a:latin typeface="Times New Roman" panose="02020603050405020304" pitchFamily="18" charset="0"/>
                <a:cs typeface="Times New Roman" panose="02020603050405020304" pitchFamily="18" charset="0"/>
              </a:rPr>
              <a:t>У </a:t>
            </a:r>
            <a:r>
              <a:rPr lang="uk-UA" i="1" dirty="0">
                <a:solidFill>
                  <a:srgbClr val="222222"/>
                </a:solidFill>
                <a:latin typeface="Times New Roman" panose="02020603050405020304" pitchFamily="18" charset="0"/>
                <a:cs typeface="Times New Roman" panose="02020603050405020304" pitchFamily="18" charset="0"/>
              </a:rPr>
              <a:t>червні 2023 року</a:t>
            </a:r>
            <a:r>
              <a:rPr lang="uk-UA" dirty="0">
                <a:solidFill>
                  <a:srgbClr val="222222"/>
                </a:solidFill>
                <a:latin typeface="Times New Roman" panose="02020603050405020304" pitchFamily="18" charset="0"/>
                <a:cs typeface="Times New Roman" panose="02020603050405020304" pitchFamily="18" charset="0"/>
              </a:rPr>
              <a:t> географічний факультет ЧНУ отримав від колег з </a:t>
            </a:r>
            <a:r>
              <a:rPr lang="uk-UA" b="1" dirty="0">
                <a:solidFill>
                  <a:srgbClr val="222222"/>
                </a:solidFill>
                <a:latin typeface="Times New Roman" panose="02020603050405020304" pitchFamily="18" charset="0"/>
                <a:cs typeface="Times New Roman" panose="02020603050405020304" pitchFamily="18" charset="0"/>
              </a:rPr>
              <a:t>університету </a:t>
            </a:r>
            <a:r>
              <a:rPr lang="uk-UA" b="1" dirty="0" err="1">
                <a:solidFill>
                  <a:srgbClr val="222222"/>
                </a:solidFill>
                <a:latin typeface="Times New Roman" panose="02020603050405020304" pitchFamily="18" charset="0"/>
                <a:cs typeface="Times New Roman" panose="02020603050405020304" pitchFamily="18" charset="0"/>
              </a:rPr>
              <a:t>Гайсенгейм</a:t>
            </a:r>
            <a:r>
              <a:rPr lang="uk-UA" b="1" dirty="0">
                <a:solidFill>
                  <a:srgbClr val="222222"/>
                </a:solidFill>
                <a:latin typeface="Times New Roman" panose="02020603050405020304" pitchFamily="18" charset="0"/>
                <a:cs typeface="Times New Roman" panose="02020603050405020304" pitchFamily="18" charset="0"/>
              </a:rPr>
              <a:t> (Німеччина) </a:t>
            </a:r>
            <a:r>
              <a:rPr lang="uk-UA" dirty="0">
                <a:solidFill>
                  <a:srgbClr val="222222"/>
                </a:solidFill>
                <a:latin typeface="Times New Roman" panose="02020603050405020304" pitchFamily="18" charset="0"/>
                <a:cs typeface="Times New Roman" panose="02020603050405020304" pitchFamily="18" charset="0"/>
              </a:rPr>
              <a:t>5 комплектів техніки на загальну суму 18 000 євро (</a:t>
            </a:r>
            <a:r>
              <a:rPr lang="uk-UA" b="1" dirty="0">
                <a:solidFill>
                  <a:srgbClr val="222222"/>
                </a:solidFill>
                <a:latin typeface="Times New Roman" panose="02020603050405020304" pitchFamily="18" charset="0"/>
                <a:cs typeface="Times New Roman" panose="02020603050405020304" pitchFamily="18" charset="0"/>
              </a:rPr>
              <a:t>5 ноутбуків, 5 </a:t>
            </a:r>
            <a:r>
              <a:rPr lang="uk-UA" b="1" dirty="0" err="1">
                <a:solidFill>
                  <a:srgbClr val="222222"/>
                </a:solidFill>
                <a:latin typeface="Times New Roman" panose="02020603050405020304" pitchFamily="18" charset="0"/>
                <a:cs typeface="Times New Roman" panose="02020603050405020304" pitchFamily="18" charset="0"/>
              </a:rPr>
              <a:t>дронів</a:t>
            </a:r>
            <a:r>
              <a:rPr lang="uk-UA" b="1" dirty="0">
                <a:solidFill>
                  <a:srgbClr val="222222"/>
                </a:solidFill>
                <a:latin typeface="Times New Roman" panose="02020603050405020304" pitchFamily="18" charset="0"/>
                <a:cs typeface="Times New Roman" panose="02020603050405020304" pitchFamily="18" charset="0"/>
              </a:rPr>
              <a:t>, 5 фотокамер</a:t>
            </a:r>
            <a:r>
              <a:rPr lang="uk-UA" dirty="0">
                <a:solidFill>
                  <a:srgbClr val="222222"/>
                </a:solidFill>
                <a:latin typeface="Times New Roman" panose="02020603050405020304" pitchFamily="18" charset="0"/>
                <a:cs typeface="Times New Roman" panose="02020603050405020304" pitchFamily="18" charset="0"/>
              </a:rPr>
              <a:t>, сумки для ноутбуків та </a:t>
            </a:r>
            <a:r>
              <a:rPr lang="uk-UA" dirty="0" err="1">
                <a:solidFill>
                  <a:srgbClr val="222222"/>
                </a:solidFill>
                <a:latin typeface="Times New Roman" panose="02020603050405020304" pitchFamily="18" charset="0"/>
                <a:cs typeface="Times New Roman" panose="02020603050405020304" pitchFamily="18" charset="0"/>
              </a:rPr>
              <a:t>дронів</a:t>
            </a:r>
            <a:r>
              <a:rPr lang="uk-UA" dirty="0">
                <a:solidFill>
                  <a:srgbClr val="222222"/>
                </a:solidFill>
                <a:latin typeface="Times New Roman" panose="02020603050405020304" pitchFamily="18" charset="0"/>
                <a:cs typeface="Times New Roman" panose="02020603050405020304" pitchFamily="18" charset="0"/>
              </a:rPr>
              <a:t>, карти пам’яті на 256 ГБ, засоби для догляду за технікою) для роботи над науковими дослідженнями колективу факультету, а саме зйомки туристичних </a:t>
            </a:r>
            <a:r>
              <a:rPr lang="uk-UA" dirty="0" smtClean="0">
                <a:solidFill>
                  <a:srgbClr val="222222"/>
                </a:solidFill>
                <a:latin typeface="Times New Roman" panose="02020603050405020304" pitchFamily="18" charset="0"/>
                <a:cs typeface="Times New Roman" panose="02020603050405020304" pitchFamily="18" charset="0"/>
              </a:rPr>
              <a:t>об’єктів. </a:t>
            </a:r>
            <a:r>
              <a:rPr lang="uk-UA" dirty="0">
                <a:solidFill>
                  <a:srgbClr val="222222"/>
                </a:solidFill>
                <a:latin typeface="Times New Roman" panose="02020603050405020304" pitchFamily="18" charset="0"/>
                <a:cs typeface="Times New Roman" panose="02020603050405020304" pitchFamily="18" charset="0"/>
              </a:rPr>
              <a:t>Вартість одного комплекту техніки становить 3600 євро.</a:t>
            </a:r>
            <a:endParaRPr lang="uk-UA" sz="1400" dirty="0">
              <a:solidFill>
                <a:srgbClr val="222222"/>
              </a:solidFill>
              <a:latin typeface="Times New Roman" panose="02020603050405020304" pitchFamily="18" charset="0"/>
              <a:cs typeface="Times New Roman" panose="02020603050405020304" pitchFamily="18" charset="0"/>
            </a:endParaRPr>
          </a:p>
          <a:p>
            <a:pPr indent="449580" algn="just">
              <a:spcAft>
                <a:spcPts val="800"/>
              </a:spcAft>
            </a:pPr>
            <a:r>
              <a:rPr lang="uk-UA" i="1" dirty="0">
                <a:solidFill>
                  <a:srgbClr val="222222"/>
                </a:solidFill>
                <a:latin typeface="Times New Roman" panose="02020603050405020304" pitchFamily="18" charset="0"/>
                <a:cs typeface="Times New Roman" panose="02020603050405020304" pitchFamily="18" charset="0"/>
              </a:rPr>
              <a:t>У липні 2023 р</a:t>
            </a:r>
            <a:r>
              <a:rPr lang="uk-UA" dirty="0">
                <a:solidFill>
                  <a:srgbClr val="222222"/>
                </a:solidFill>
                <a:latin typeface="Times New Roman" panose="02020603050405020304" pitchFamily="18" charset="0"/>
                <a:cs typeface="Times New Roman" panose="02020603050405020304" pitchFamily="18" charset="0"/>
              </a:rPr>
              <a:t>. від Малої академії наук учнівської молоді отримано на безоплатне користування комп’ютерний клас (10 стаціонарних комп’ютерів; 36 тис</a:t>
            </a:r>
            <a:r>
              <a:rPr lang="uk-UA" dirty="0" smtClean="0">
                <a:solidFill>
                  <a:srgbClr val="222222"/>
                </a:solidFill>
                <a:latin typeface="Times New Roman" panose="02020603050405020304" pitchFamily="18" charset="0"/>
                <a:cs typeface="Times New Roman" panose="02020603050405020304" pitchFamily="18" charset="0"/>
              </a:rPr>
              <a:t>. грн</a:t>
            </a:r>
            <a:r>
              <a:rPr lang="uk-UA" dirty="0">
                <a:solidFill>
                  <a:srgbClr val="222222"/>
                </a:solidFill>
                <a:latin typeface="Times New Roman" panose="02020603050405020304" pitchFamily="18" charset="0"/>
                <a:cs typeface="Times New Roman" panose="02020603050405020304" pitchFamily="18" charset="0"/>
              </a:rPr>
              <a:t>.)</a:t>
            </a:r>
            <a:endParaRPr lang="uk-UA" sz="1400" dirty="0">
              <a:solidFill>
                <a:srgbClr val="222222"/>
              </a:solidFill>
              <a:latin typeface="Times New Roman" panose="02020603050405020304" pitchFamily="18" charset="0"/>
              <a:cs typeface="Times New Roman" panose="02020603050405020304" pitchFamily="18" charset="0"/>
            </a:endParaRPr>
          </a:p>
          <a:p>
            <a:pPr indent="449580" algn="just">
              <a:spcAft>
                <a:spcPts val="800"/>
              </a:spcAft>
            </a:pPr>
            <a:r>
              <a:rPr lang="uk-UA" dirty="0">
                <a:solidFill>
                  <a:srgbClr val="222222"/>
                </a:solidFill>
                <a:latin typeface="Times New Roman" panose="02020603050405020304" pitchFamily="18" charset="0"/>
                <a:cs typeface="Times New Roman" panose="02020603050405020304" pitchFamily="18" charset="0"/>
              </a:rPr>
              <a:t>Продовжується облаштування бази польових студентських практик «</a:t>
            </a:r>
            <a:r>
              <a:rPr lang="uk-UA" dirty="0" err="1">
                <a:solidFill>
                  <a:srgbClr val="222222"/>
                </a:solidFill>
                <a:latin typeface="Times New Roman" panose="02020603050405020304" pitchFamily="18" charset="0"/>
                <a:cs typeface="Times New Roman" panose="02020603050405020304" pitchFamily="18" charset="0"/>
              </a:rPr>
              <a:t>Мигово</a:t>
            </a:r>
            <a:r>
              <a:rPr lang="uk-UA" dirty="0">
                <a:solidFill>
                  <a:srgbClr val="222222"/>
                </a:solidFill>
                <a:latin typeface="Times New Roman" panose="02020603050405020304" pitchFamily="18" charset="0"/>
                <a:cs typeface="Times New Roman" panose="02020603050405020304" pitchFamily="18" charset="0"/>
              </a:rPr>
              <a:t>». Встановлено вікна та вхідні двері у будинку № 2 на суму 47 тис</a:t>
            </a:r>
            <a:r>
              <a:rPr lang="uk-UA" dirty="0" smtClean="0">
                <a:solidFill>
                  <a:srgbClr val="222222"/>
                </a:solidFill>
                <a:latin typeface="Times New Roman" panose="02020603050405020304" pitchFamily="18" charset="0"/>
                <a:cs typeface="Times New Roman" panose="02020603050405020304" pitchFamily="18" charset="0"/>
              </a:rPr>
              <a:t>. грн.</a:t>
            </a:r>
            <a:endParaRPr lang="uk-UA" sz="1400" dirty="0">
              <a:solidFill>
                <a:srgbClr val="222222"/>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5027840" y="666907"/>
            <a:ext cx="4050544" cy="5210365"/>
          </a:xfrm>
          <a:prstGeom prst="rect">
            <a:avLst/>
          </a:prstGeom>
        </p:spPr>
      </p:pic>
    </p:spTree>
    <p:extLst>
      <p:ext uri="{BB962C8B-B14F-4D97-AF65-F5344CB8AC3E}">
        <p14:creationId xmlns:p14="http://schemas.microsoft.com/office/powerpoint/2010/main" val="126491821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979078"/>
            <a:ext cx="8856984" cy="5507662"/>
          </a:xfrm>
          <a:prstGeom prst="rect">
            <a:avLst/>
          </a:prstGeom>
        </p:spPr>
        <p:txBody>
          <a:bodyPr wrap="square">
            <a:spAutoFit/>
          </a:bodyPr>
          <a:lstStyle/>
          <a:p>
            <a:pPr indent="270510" algn="just">
              <a:lnSpc>
                <a:spcPct val="115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Рекомендуємо адміністрації </a:t>
            </a:r>
            <a:r>
              <a:rPr lang="uk-UA" dirty="0">
                <a:latin typeface="Times New Roman" panose="02020603050405020304" pitchFamily="18" charset="0"/>
                <a:ea typeface="Calibri" panose="020F0502020204030204" pitchFamily="34" charset="0"/>
                <a:cs typeface="Times New Roman" panose="02020603050405020304" pitchFamily="18" charset="0"/>
              </a:rPr>
              <a:t>ЧНУ покращити організацію проблемної лабораторії на базі Навчально-наукової геофізичної обсерваторії географічного факультету, оскільки її включено до міжнародної мережі. Обладнання лабораторії застаріле, і підтримується в робочому стані виключно завдяки ентузіазму працівників. Крім того, 2 ставки НДП для цієї лабораторії надзвичайно мало, оскільки здійснюється цілодобове спостереження.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Розглянути </a:t>
            </a:r>
            <a:r>
              <a:rPr lang="uk-UA" dirty="0">
                <a:latin typeface="Times New Roman" panose="02020603050405020304" pitchFamily="18" charset="0"/>
                <a:ea typeface="Calibri" panose="020F0502020204030204" pitchFamily="34" charset="0"/>
                <a:cs typeface="Times New Roman" panose="02020603050405020304" pitchFamily="18" charset="0"/>
              </a:rPr>
              <a:t>питання популяризації роботи Навчально-наукової геофізичної обсерваторії </a:t>
            </a:r>
            <a:r>
              <a:rPr lang="uk-UA" dirty="0" smtClean="0">
                <a:latin typeface="Times New Roman" panose="02020603050405020304" pitchFamily="18" charset="0"/>
                <a:ea typeface="Calibri" panose="020F0502020204030204" pitchFamily="34" charset="0"/>
                <a:cs typeface="Times New Roman" panose="02020603050405020304" pitchFamily="18" charset="0"/>
              </a:rPr>
              <a:t>та </a:t>
            </a:r>
            <a:r>
              <a:rPr lang="uk-UA" dirty="0">
                <a:latin typeface="Times New Roman" panose="02020603050405020304" pitchFamily="18" charset="0"/>
                <a:ea typeface="Calibri" panose="020F0502020204030204" pitchFamily="34" charset="0"/>
                <a:cs typeface="Times New Roman" panose="02020603050405020304" pitchFamily="18" charset="0"/>
              </a:rPr>
              <a:t>створення </a:t>
            </a:r>
            <a:r>
              <a:rPr lang="uk-UA" dirty="0" err="1">
                <a:latin typeface="Times New Roman" panose="02020603050405020304" pitchFamily="18" charset="0"/>
                <a:ea typeface="Calibri" panose="020F0502020204030204" pitchFamily="34" charset="0"/>
                <a:cs typeface="Times New Roman" panose="02020603050405020304" pitchFamily="18" charset="0"/>
              </a:rPr>
              <a:t>метеосторінки</a:t>
            </a:r>
            <a:r>
              <a:rPr lang="uk-UA" dirty="0">
                <a:latin typeface="Times New Roman" panose="02020603050405020304" pitchFamily="18" charset="0"/>
                <a:ea typeface="Calibri" panose="020F0502020204030204" pitchFamily="34" charset="0"/>
                <a:cs typeface="Times New Roman" panose="02020603050405020304" pitchFamily="18" charset="0"/>
              </a:rPr>
              <a:t> на головній сторінці сайту ЧНУ, що сприятиме </a:t>
            </a:r>
            <a:r>
              <a:rPr lang="uk-UA" dirty="0" smtClean="0">
                <a:latin typeface="Times New Roman" panose="02020603050405020304" pitchFamily="18" charset="0"/>
                <a:ea typeface="Calibri" panose="020F0502020204030204" pitchFamily="34" charset="0"/>
                <a:cs typeface="Times New Roman" panose="02020603050405020304" pitchFamily="18" charset="0"/>
              </a:rPr>
              <a:t>збільшенню його </a:t>
            </a:r>
            <a:r>
              <a:rPr lang="uk-UA" dirty="0" err="1" smtClean="0">
                <a:latin typeface="Times New Roman" panose="02020603050405020304" pitchFamily="18" charset="0"/>
                <a:ea typeface="Calibri" panose="020F0502020204030204" pitchFamily="34" charset="0"/>
                <a:cs typeface="Times New Roman" panose="02020603050405020304" pitchFamily="18" charset="0"/>
              </a:rPr>
              <a:t>клікабельності</a:t>
            </a:r>
            <a:r>
              <a:rPr lang="uk-UA" dirty="0" smtClean="0">
                <a:latin typeface="Times New Roman" panose="02020603050405020304" pitchFamily="18" charset="0"/>
                <a:ea typeface="Calibri" panose="020F0502020204030204" pitchFamily="34" charset="0"/>
                <a:cs typeface="Times New Roman" panose="02020603050405020304" pitchFamily="18" charset="0"/>
              </a:rPr>
              <a:t> та підвищення рейтингу для пошукових систем. </a:t>
            </a:r>
          </a:p>
          <a:p>
            <a:pPr indent="270510" algn="just">
              <a:lnSpc>
                <a:spcPct val="115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Розглянути </a:t>
            </a:r>
            <a:r>
              <a:rPr lang="uk-UA" dirty="0">
                <a:latin typeface="Times New Roman" panose="02020603050405020304" pitchFamily="18" charset="0"/>
                <a:ea typeface="Calibri" panose="020F0502020204030204" pitchFamily="34" charset="0"/>
                <a:cs typeface="Times New Roman" panose="02020603050405020304" pitchFamily="18" charset="0"/>
              </a:rPr>
              <a:t>питання створення </a:t>
            </a:r>
            <a:r>
              <a:rPr lang="uk-UA" dirty="0" err="1">
                <a:latin typeface="Times New Roman" panose="02020603050405020304" pitchFamily="18" charset="0"/>
                <a:ea typeface="Calibri" panose="020F0502020204030204" pitchFamily="34" charset="0"/>
                <a:cs typeface="Times New Roman" panose="02020603050405020304" pitchFamily="18" charset="0"/>
              </a:rPr>
              <a:t>метеовіджету</a:t>
            </a:r>
            <a:r>
              <a:rPr lang="uk-UA" dirty="0">
                <a:latin typeface="Times New Roman" panose="02020603050405020304" pitchFamily="18" charset="0"/>
                <a:ea typeface="Calibri" panose="020F0502020204030204" pitchFamily="34" charset="0"/>
                <a:cs typeface="Times New Roman" panose="02020603050405020304" pitchFamily="18" charset="0"/>
              </a:rPr>
              <a:t> на основі досліджень геофізичної обсерваторії ЧНУ, що сприятиме популярності ЧНУ серед користувачів персональних </a:t>
            </a:r>
            <a:r>
              <a:rPr lang="uk-UA" dirty="0" err="1">
                <a:latin typeface="Times New Roman" panose="02020603050405020304" pitchFamily="18" charset="0"/>
                <a:ea typeface="Calibri" panose="020F0502020204030204" pitchFamily="34" charset="0"/>
                <a:cs typeface="Times New Roman" panose="02020603050405020304" pitchFamily="18" charset="0"/>
              </a:rPr>
              <a:t>гаджетів</a:t>
            </a:r>
            <a:r>
              <a:rPr lang="uk-UA" dirty="0">
                <a:latin typeface="Times New Roman" panose="02020603050405020304" pitchFamily="18" charset="0"/>
                <a:ea typeface="Calibri" panose="020F0502020204030204" pitchFamily="34" charset="0"/>
                <a:cs typeface="Times New Roman" panose="02020603050405020304" pitchFamily="18" charset="0"/>
              </a:rPr>
              <a:t> та потенційних абітурієнтів</a:t>
            </a: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p>
          <a:p>
            <a:pPr indent="270510" algn="just">
              <a:lnSpc>
                <a:spcPct val="115000"/>
              </a:lnSpc>
              <a:spcAft>
                <a:spcPts val="0"/>
              </a:spcAft>
            </a:pPr>
            <a:r>
              <a:rPr lang="uk-UA" dirty="0" smtClean="0">
                <a:latin typeface="Times New Roman" panose="02020603050405020304" pitchFamily="18" charset="0"/>
                <a:cs typeface="Times New Roman" panose="02020603050405020304" pitchFamily="18" charset="0"/>
              </a:rPr>
              <a:t>У </a:t>
            </a:r>
            <a:r>
              <a:rPr lang="uk-UA" dirty="0">
                <a:latin typeface="Times New Roman" panose="02020603050405020304" pitchFamily="18" charset="0"/>
                <a:cs typeface="Times New Roman" panose="02020603050405020304" pitchFamily="18" charset="0"/>
              </a:rPr>
              <a:t>зв’язку з нестабільним стаціонарним електропостачанням, що унеможливлює безперебійну передачу і накопичення даних, генерованих метеостанцією </a:t>
            </a:r>
            <a:r>
              <a:rPr lang="en-US" dirty="0">
                <a:latin typeface="Times New Roman" panose="02020603050405020304" pitchFamily="18" charset="0"/>
                <a:cs typeface="Times New Roman" panose="02020603050405020304" pitchFamily="18" charset="0"/>
              </a:rPr>
              <a:t>Vantage </a:t>
            </a:r>
            <a:r>
              <a:rPr lang="en-US" dirty="0" err="1">
                <a:latin typeface="Times New Roman" panose="02020603050405020304" pitchFamily="18" charset="0"/>
                <a:cs typeface="Times New Roman" panose="02020603050405020304" pitchFamily="18" charset="0"/>
              </a:rPr>
              <a:t>Vue</a:t>
            </a:r>
            <a:r>
              <a:rPr lang="uk-UA" dirty="0">
                <a:latin typeface="Times New Roman" panose="02020603050405020304" pitchFamily="18" charset="0"/>
                <a:cs typeface="Times New Roman" panose="02020603050405020304" pitchFamily="18" charset="0"/>
              </a:rPr>
              <a:t> 6250 у Навчально-науковій геофізичній обсерваторії, рекомендуємо підсилити можливості електропостачання автономною </a:t>
            </a:r>
            <a:r>
              <a:rPr lang="uk-UA" dirty="0" err="1">
                <a:latin typeface="Times New Roman" panose="02020603050405020304" pitchFamily="18" charset="0"/>
                <a:cs typeface="Times New Roman" panose="02020603050405020304" pitchFamily="18" charset="0"/>
              </a:rPr>
              <a:t>геліоенергетичною</a:t>
            </a:r>
            <a:r>
              <a:rPr lang="uk-UA" dirty="0">
                <a:latin typeface="Times New Roman" panose="02020603050405020304" pitchFamily="18" charset="0"/>
                <a:cs typeface="Times New Roman" panose="02020603050405020304" pitchFamily="18" charset="0"/>
              </a:rPr>
              <a:t> установкою потужністю 1.5 кВт. Та підсилити </a:t>
            </a:r>
            <a:r>
              <a:rPr lang="uk-UA" dirty="0" err="1">
                <a:latin typeface="Times New Roman" panose="02020603050405020304" pitchFamily="18" charset="0"/>
                <a:cs typeface="Times New Roman" panose="02020603050405020304" pitchFamily="18" charset="0"/>
              </a:rPr>
              <a:t>метеомоніторинг</a:t>
            </a:r>
            <a:r>
              <a:rPr lang="uk-UA" dirty="0">
                <a:latin typeface="Times New Roman" panose="02020603050405020304" pitchFamily="18" charset="0"/>
                <a:cs typeface="Times New Roman" panose="02020603050405020304" pitchFamily="18" charset="0"/>
              </a:rPr>
              <a:t> бездротовою метеостанцією для професійного моніторингу погодних умов </a:t>
            </a:r>
            <a:r>
              <a:rPr lang="en-US" dirty="0">
                <a:latin typeface="Times New Roman" panose="02020603050405020304" pitchFamily="18" charset="0"/>
                <a:cs typeface="Times New Roman" panose="02020603050405020304" pitchFamily="18" charset="0"/>
              </a:rPr>
              <a:t>Vantage Pro</a:t>
            </a:r>
            <a:r>
              <a:rPr lang="uk-UA" dirty="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Plus</a:t>
            </a:r>
            <a:r>
              <a:rPr lang="uk-UA"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
        <p:nvSpPr>
          <p:cNvPr id="7" name="Rectangle 2"/>
          <p:cNvSpPr>
            <a:spLocks noGrp="1" noChangeArrowheads="1"/>
          </p:cNvSpPr>
          <p:nvPr>
            <p:ph type="title"/>
          </p:nvPr>
        </p:nvSpPr>
        <p:spPr>
          <a:xfrm>
            <a:off x="385192" y="404664"/>
            <a:ext cx="8579296" cy="576064"/>
          </a:xfrm>
        </p:spPr>
        <p:txBody>
          <a:bodyPr rtlCol="0">
            <a:normAutofit/>
          </a:bodyPr>
          <a:lstStyle/>
          <a:p>
            <a:pPr algn="ctr">
              <a:defRPr/>
            </a:pPr>
            <a:r>
              <a:rPr lang="uk-UA" sz="2400" dirty="0" smtClean="0">
                <a:solidFill>
                  <a:srgbClr val="0070C0"/>
                </a:solidFill>
              </a:rPr>
              <a:t>Навчально-наукова геофізична обсерваторія</a:t>
            </a:r>
            <a:endParaRPr lang="ru-RU" altLang="ru-RU" sz="2400" b="1" dirty="0">
              <a:solidFill>
                <a:srgbClr val="0070C0"/>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1577019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1258187"/>
            <a:ext cx="2880320" cy="384042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250613"/>
            <a:ext cx="2880320" cy="3840427"/>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1258187"/>
            <a:ext cx="2880320" cy="3840426"/>
          </a:xfrm>
          <a:prstGeom prst="rect">
            <a:avLst/>
          </a:prstGeom>
        </p:spPr>
      </p:pic>
      <p:sp>
        <p:nvSpPr>
          <p:cNvPr id="6" name="Rectangle 2"/>
          <p:cNvSpPr>
            <a:spLocks noGrp="1" noChangeArrowheads="1"/>
          </p:cNvSpPr>
          <p:nvPr>
            <p:ph type="title"/>
          </p:nvPr>
        </p:nvSpPr>
        <p:spPr>
          <a:xfrm>
            <a:off x="385192" y="404664"/>
            <a:ext cx="8229600" cy="653928"/>
          </a:xfrm>
        </p:spPr>
        <p:txBody>
          <a:bodyPr rtlCol="0">
            <a:normAutofit/>
          </a:bodyPr>
          <a:lstStyle/>
          <a:p>
            <a:pPr algn="ctr">
              <a:defRPr/>
            </a:pPr>
            <a:r>
              <a:rPr lang="uk-UA" dirty="0" smtClean="0">
                <a:solidFill>
                  <a:srgbClr val="0070C0"/>
                </a:solidFill>
              </a:rPr>
              <a:t>Сейсмічна лабораторія</a:t>
            </a:r>
            <a:endParaRPr lang="ru-RU" altLang="ru-RU" sz="2400" b="1" dirty="0">
              <a:solidFill>
                <a:srgbClr val="0070C0"/>
              </a:solidFill>
              <a:latin typeface="Times New Roman" panose="02020603050405020304" pitchFamily="18" charset="0"/>
              <a:ea typeface="+mn-ea"/>
              <a:cs typeface="Times New Roman" panose="02020603050405020304" pitchFamily="18" charset="0"/>
            </a:endParaRPr>
          </a:p>
        </p:txBody>
      </p:sp>
      <p:sp>
        <p:nvSpPr>
          <p:cNvPr id="7" name="Прямоугольник 6"/>
          <p:cNvSpPr/>
          <p:nvPr/>
        </p:nvSpPr>
        <p:spPr>
          <a:xfrm>
            <a:off x="392210" y="5373216"/>
            <a:ext cx="8363272" cy="923330"/>
          </a:xfrm>
          <a:prstGeom prst="rect">
            <a:avLst/>
          </a:prstGeom>
        </p:spPr>
        <p:txBody>
          <a:bodyPr wrap="square">
            <a:spAutoFit/>
          </a:bodyPr>
          <a:lstStyle/>
          <a:p>
            <a:pPr algn="just"/>
            <a:r>
              <a:rPr lang="uk-UA" dirty="0">
                <a:latin typeface="Times New Roman" panose="02020603050405020304" pitchFamily="18" charset="0"/>
                <a:ea typeface="Calibri" panose="020F0502020204030204" pitchFamily="34" charset="0"/>
              </a:rPr>
              <a:t>Враховуючи загальноміське значення та зацікавленість ЗМІ в </a:t>
            </a:r>
            <a:r>
              <a:rPr lang="uk-UA" dirty="0" err="1">
                <a:latin typeface="Times New Roman" panose="02020603050405020304" pitchFamily="18" charset="0"/>
                <a:ea typeface="Calibri" panose="020F0502020204030204" pitchFamily="34" charset="0"/>
              </a:rPr>
              <a:t>сейсмо</a:t>
            </a:r>
            <a:r>
              <a:rPr lang="uk-UA" dirty="0">
                <a:latin typeface="Times New Roman" panose="02020603050405020304" pitchFamily="18" charset="0"/>
                <a:ea typeface="Calibri" panose="020F0502020204030204" pitchFamily="34" charset="0"/>
              </a:rPr>
              <a:t>- та метеоінформації, а найголовніше, з огляду на умови праці, рекомендуємо здійснити ремонтні роботи та закупівлю меблів для потреб обсерваторії.</a:t>
            </a:r>
            <a:endParaRPr lang="uk-UA" dirty="0"/>
          </a:p>
        </p:txBody>
      </p:sp>
    </p:spTree>
    <p:extLst>
      <p:ext uri="{BB962C8B-B14F-4D97-AF65-F5344CB8AC3E}">
        <p14:creationId xmlns:p14="http://schemas.microsoft.com/office/powerpoint/2010/main" val="106753451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8289" y="164158"/>
            <a:ext cx="4618856" cy="653928"/>
          </a:xfrm>
        </p:spPr>
        <p:txBody>
          <a:bodyPr rtlCol="0">
            <a:normAutofit/>
          </a:bodyPr>
          <a:lstStyle/>
          <a:p>
            <a:pPr algn="ctr">
              <a:defRPr/>
            </a:pPr>
            <a:r>
              <a:rPr lang="uk-UA" dirty="0" smtClean="0">
                <a:solidFill>
                  <a:srgbClr val="0070C0"/>
                </a:solidFill>
              </a:rPr>
              <a:t>Природничий музей</a:t>
            </a:r>
            <a:endParaRPr lang="ru-RU" altLang="ru-RU" sz="2400" b="1" dirty="0">
              <a:solidFill>
                <a:srgbClr val="0070C0"/>
              </a:solidFill>
              <a:latin typeface="Times New Roman" panose="02020603050405020304" pitchFamily="18" charset="0"/>
              <a:ea typeface="+mn-ea"/>
              <a:cs typeface="Times New Roman" panose="02020603050405020304" pitchFamily="18"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7145" y="358983"/>
            <a:ext cx="4400033" cy="3300025"/>
          </a:xfrm>
          <a:prstGeom prst="rect">
            <a:avLst/>
          </a:prstGeom>
        </p:spPr>
      </p:pic>
      <p:sp>
        <p:nvSpPr>
          <p:cNvPr id="10" name="Прямоугольник 9"/>
          <p:cNvSpPr/>
          <p:nvPr/>
        </p:nvSpPr>
        <p:spPr>
          <a:xfrm>
            <a:off x="395536" y="4005064"/>
            <a:ext cx="3240360" cy="2585323"/>
          </a:xfrm>
          <a:prstGeom prst="rect">
            <a:avLst/>
          </a:prstGeom>
        </p:spPr>
        <p:txBody>
          <a:bodyPr wrap="square">
            <a:spAutoFit/>
          </a:bodyPr>
          <a:lstStyle/>
          <a:p>
            <a:pPr algn="just"/>
            <a:r>
              <a:rPr lang="uk-UA" dirty="0" smtClean="0">
                <a:latin typeface="Times New Roman" panose="02020603050405020304" pitchFamily="18" charset="0"/>
                <a:ea typeface="Calibri" panose="020F0502020204030204" pitchFamily="34" charset="0"/>
              </a:rPr>
              <a:t>Музей більше нагадує склад, тому для нього треба знайти належне приміщення. А враховуючи те, що в ньому є унікальні експонати, то варто виділити приміщення на території ЧНУ, що збільшить кількість охочих відвідати екскурсію в ЧНУ.</a:t>
            </a:r>
            <a:endParaRPr lang="uk-UA" dirty="0"/>
          </a:p>
        </p:txBody>
      </p:sp>
      <p:pic>
        <p:nvPicPr>
          <p:cNvPr id="11" name="Рисунок 10"/>
          <p:cNvPicPr>
            <a:picLocks noChangeAspect="1"/>
          </p:cNvPicPr>
          <p:nvPr/>
        </p:nvPicPr>
        <p:blipFill>
          <a:blip r:embed="rId3"/>
          <a:stretch>
            <a:fillRect/>
          </a:stretch>
        </p:blipFill>
        <p:spPr>
          <a:xfrm>
            <a:off x="3880086" y="3812083"/>
            <a:ext cx="5191906" cy="3024240"/>
          </a:xfrm>
          <a:prstGeom prst="rect">
            <a:avLst/>
          </a:prstGeom>
        </p:spPr>
      </p:pic>
      <p:pic>
        <p:nvPicPr>
          <p:cNvPr id="12" name="Рисунок 11"/>
          <p:cNvPicPr>
            <a:picLocks noChangeAspect="1"/>
          </p:cNvPicPr>
          <p:nvPr/>
        </p:nvPicPr>
        <p:blipFill>
          <a:blip r:embed="rId4"/>
          <a:stretch>
            <a:fillRect/>
          </a:stretch>
        </p:blipFill>
        <p:spPr>
          <a:xfrm>
            <a:off x="394373" y="908720"/>
            <a:ext cx="3485713" cy="2750288"/>
          </a:xfrm>
          <a:prstGeom prst="rect">
            <a:avLst/>
          </a:prstGeom>
        </p:spPr>
      </p:pic>
    </p:spTree>
    <p:extLst>
      <p:ext uri="{BB962C8B-B14F-4D97-AF65-F5344CB8AC3E}">
        <p14:creationId xmlns:p14="http://schemas.microsoft.com/office/powerpoint/2010/main" val="173375455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10403" y="332656"/>
            <a:ext cx="6542881" cy="584775"/>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lIns="91440" tIns="45720" rIns="91440" bIns="45720">
            <a:spAutoFit/>
          </a:bodyPr>
          <a:lstStyle/>
          <a:p>
            <a:pPr algn="ctr"/>
            <a:r>
              <a:rPr lang="uk-UA" sz="3200" b="1" dirty="0" smtClean="0">
                <a:latin typeface="Times New Roman" pitchFamily="18" charset="0"/>
                <a:cs typeface="Times New Roman" pitchFamily="18" charset="0"/>
              </a:rPr>
              <a:t>Результати анкетування студентів</a:t>
            </a:r>
            <a:endParaRPr lang="ru-RU" sz="3200" b="1" dirty="0">
              <a:latin typeface="Times New Roman" pitchFamily="18" charset="0"/>
              <a:cs typeface="Times New Roman" pitchFamily="18" charset="0"/>
            </a:endParaRPr>
          </a:p>
        </p:txBody>
      </p:sp>
      <p:pic>
        <p:nvPicPr>
          <p:cNvPr id="4" name="Рисунок 3"/>
          <p:cNvPicPr>
            <a:picLocks noChangeAspect="1"/>
          </p:cNvPicPr>
          <p:nvPr/>
        </p:nvPicPr>
        <p:blipFill>
          <a:blip r:embed="rId2"/>
          <a:stretch>
            <a:fillRect/>
          </a:stretch>
        </p:blipFill>
        <p:spPr>
          <a:xfrm>
            <a:off x="336326" y="1340768"/>
            <a:ext cx="8556154" cy="4590273"/>
          </a:xfrm>
          <a:prstGeom prst="rect">
            <a:avLst/>
          </a:prstGeom>
        </p:spPr>
      </p:pic>
    </p:spTree>
    <p:extLst>
      <p:ext uri="{BB962C8B-B14F-4D97-AF65-F5344CB8AC3E}">
        <p14:creationId xmlns:p14="http://schemas.microsoft.com/office/powerpoint/2010/main" val="9078818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79136" y="1340768"/>
            <a:ext cx="8241146" cy="4104456"/>
          </a:xfrm>
          <a:prstGeom prst="rect">
            <a:avLst/>
          </a:prstGeom>
        </p:spPr>
      </p:pic>
    </p:spTree>
    <p:extLst>
      <p:ext uri="{BB962C8B-B14F-4D97-AF65-F5344CB8AC3E}">
        <p14:creationId xmlns:p14="http://schemas.microsoft.com/office/powerpoint/2010/main" val="4280104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7504" y="116632"/>
            <a:ext cx="5815635" cy="3384376"/>
          </a:xfrm>
          <a:prstGeom prst="rect">
            <a:avLst/>
          </a:prstGeom>
        </p:spPr>
      </p:pic>
      <p:pic>
        <p:nvPicPr>
          <p:cNvPr id="4" name="Рисунок 3"/>
          <p:cNvPicPr>
            <a:picLocks noChangeAspect="1"/>
          </p:cNvPicPr>
          <p:nvPr/>
        </p:nvPicPr>
        <p:blipFill>
          <a:blip r:embed="rId3"/>
          <a:stretch>
            <a:fillRect/>
          </a:stretch>
        </p:blipFill>
        <p:spPr>
          <a:xfrm>
            <a:off x="3526572" y="2996952"/>
            <a:ext cx="5486310" cy="3672408"/>
          </a:xfrm>
          <a:prstGeom prst="rect">
            <a:avLst/>
          </a:prstGeom>
        </p:spPr>
      </p:pic>
    </p:spTree>
    <p:extLst>
      <p:ext uri="{BB962C8B-B14F-4D97-AF65-F5344CB8AC3E}">
        <p14:creationId xmlns:p14="http://schemas.microsoft.com/office/powerpoint/2010/main" val="4019453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75656" y="332656"/>
            <a:ext cx="6192688" cy="576064"/>
          </a:xfrm>
        </p:spPr>
        <p:txBody>
          <a:bodyPr>
            <a:normAutofit/>
          </a:bodyPr>
          <a:lstStyle/>
          <a:p>
            <a:pPr algn="ctr" eaLnBrk="1" hangingPunct="1"/>
            <a:r>
              <a:rPr lang="uk-UA" altLang="ru-RU" sz="2800" b="1" dirty="0" smtClean="0">
                <a:solidFill>
                  <a:srgbClr val="0070C0"/>
                </a:solidFill>
                <a:latin typeface="Times New Roman" pitchFamily="18" charset="0"/>
                <a:cs typeface="Times New Roman" pitchFamily="18" charset="0"/>
              </a:rPr>
              <a:t>НПП факультету - експерти</a:t>
            </a:r>
            <a:endParaRPr lang="ru-RU" altLang="ru-RU" sz="2800" b="1" dirty="0" smtClean="0">
              <a:solidFill>
                <a:srgbClr val="0070C0"/>
              </a:solidFill>
              <a:latin typeface="Times New Roman" pitchFamily="18" charset="0"/>
              <a:cs typeface="Times New Roman" pitchFamily="18" charset="0"/>
            </a:endParaRPr>
          </a:p>
        </p:txBody>
      </p:sp>
      <p:sp>
        <p:nvSpPr>
          <p:cNvPr id="2" name="Прямоугольник 1"/>
          <p:cNvSpPr/>
          <p:nvPr/>
        </p:nvSpPr>
        <p:spPr>
          <a:xfrm>
            <a:off x="755576" y="1041410"/>
            <a:ext cx="7632848" cy="3046988"/>
          </a:xfrm>
          <a:prstGeom prst="rect">
            <a:avLst/>
          </a:prstGeom>
        </p:spPr>
        <p:txBody>
          <a:bodyPr wrap="square">
            <a:spAutoFit/>
          </a:bodyPr>
          <a:lstStyle/>
          <a:p>
            <a:pPr marL="457200" indent="-457200" algn="just">
              <a:buFont typeface="Arial" panose="020B0604020202020204" pitchFamily="34" charset="0"/>
              <a:buChar char="•"/>
            </a:pPr>
            <a:r>
              <a:rPr lang="uk-UA" sz="2400" b="1" dirty="0" err="1" smtClean="0">
                <a:solidFill>
                  <a:schemeClr val="accent2">
                    <a:lumMod val="50000"/>
                  </a:schemeClr>
                </a:solidFill>
                <a:latin typeface="Times New Roman" panose="02020603050405020304" pitchFamily="18" charset="0"/>
                <a:cs typeface="Times New Roman" panose="02020603050405020304" pitchFamily="18" charset="0"/>
              </a:rPr>
              <a:t>Холявчук</a:t>
            </a:r>
            <a:r>
              <a:rPr lang="uk-UA" sz="24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uk-UA" sz="2400" b="1" dirty="0">
                <a:solidFill>
                  <a:schemeClr val="accent2">
                    <a:lumMod val="50000"/>
                  </a:schemeClr>
                </a:solidFill>
                <a:latin typeface="Times New Roman" panose="02020603050405020304" pitchFamily="18" charset="0"/>
                <a:cs typeface="Times New Roman" panose="02020603050405020304" pitchFamily="18" charset="0"/>
              </a:rPr>
              <a:t>Д., </a:t>
            </a:r>
            <a:r>
              <a:rPr lang="uk-UA" sz="2400" b="1" dirty="0" err="1">
                <a:solidFill>
                  <a:schemeClr val="accent2">
                    <a:lumMod val="50000"/>
                  </a:schemeClr>
                </a:solidFill>
                <a:latin typeface="Times New Roman" panose="02020603050405020304" pitchFamily="18" charset="0"/>
                <a:cs typeface="Times New Roman" panose="02020603050405020304" pitchFamily="18" charset="0"/>
              </a:rPr>
              <a:t>Рідуш</a:t>
            </a:r>
            <a:r>
              <a:rPr lang="uk-UA" sz="2400" b="1" dirty="0">
                <a:solidFill>
                  <a:schemeClr val="accent2">
                    <a:lumMod val="50000"/>
                  </a:schemeClr>
                </a:solidFill>
                <a:latin typeface="Times New Roman" panose="02020603050405020304" pitchFamily="18" charset="0"/>
                <a:cs typeface="Times New Roman" panose="02020603050405020304" pitchFamily="18" charset="0"/>
              </a:rPr>
              <a:t> Б. </a:t>
            </a:r>
            <a:r>
              <a:rPr lang="uk-UA" sz="24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uk-UA" sz="2400" dirty="0" smtClean="0">
                <a:solidFill>
                  <a:schemeClr val="accent2">
                    <a:lumMod val="50000"/>
                  </a:schemeClr>
                </a:solidFill>
                <a:latin typeface="Times New Roman" panose="02020603050405020304" pitchFamily="18" charset="0"/>
                <a:cs typeface="Times New Roman" panose="02020603050405020304" pitchFamily="18" charset="0"/>
              </a:rPr>
              <a:t>Міжнародні </a:t>
            </a:r>
            <a:r>
              <a:rPr lang="uk-UA" sz="2400" dirty="0">
                <a:solidFill>
                  <a:schemeClr val="accent2">
                    <a:lumMod val="50000"/>
                  </a:schemeClr>
                </a:solidFill>
                <a:latin typeface="Times New Roman" panose="02020603050405020304" pitchFamily="18" charset="0"/>
                <a:cs typeface="Times New Roman" panose="02020603050405020304" pitchFamily="18" charset="0"/>
              </a:rPr>
              <a:t>експерти Румунського </a:t>
            </a:r>
            <a:r>
              <a:rPr lang="uk-UA" sz="2400" dirty="0" err="1">
                <a:solidFill>
                  <a:schemeClr val="accent2">
                    <a:lumMod val="50000"/>
                  </a:schemeClr>
                </a:solidFill>
                <a:latin typeface="Times New Roman" panose="02020603050405020304" pitchFamily="18" charset="0"/>
                <a:cs typeface="Times New Roman" panose="02020603050405020304" pitchFamily="18" charset="0"/>
              </a:rPr>
              <a:t>агенства</a:t>
            </a:r>
            <a:r>
              <a:rPr lang="uk-UA" sz="2400" dirty="0">
                <a:solidFill>
                  <a:schemeClr val="accent2">
                    <a:lumMod val="50000"/>
                  </a:schemeClr>
                </a:solidFill>
                <a:latin typeface="Times New Roman" panose="02020603050405020304" pitchFamily="18" charset="0"/>
                <a:cs typeface="Times New Roman" panose="02020603050405020304" pitchFamily="18" charset="0"/>
              </a:rPr>
              <a:t> із забезпечення якості вищої освіти (</a:t>
            </a:r>
            <a:r>
              <a:rPr lang="en-US" sz="2400" dirty="0">
                <a:solidFill>
                  <a:schemeClr val="accent2">
                    <a:lumMod val="50000"/>
                  </a:schemeClr>
                </a:solidFill>
                <a:latin typeface="Times New Roman" panose="02020603050405020304" pitchFamily="18" charset="0"/>
                <a:cs typeface="Times New Roman" panose="02020603050405020304" pitchFamily="18" charset="0"/>
              </a:rPr>
              <a:t>ARACIS</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a:t>
            </a:r>
            <a:endParaRPr lang="uk-UA" sz="2400" dirty="0" smtClean="0">
              <a:solidFill>
                <a:schemeClr val="accent2">
                  <a:lumMod val="50000"/>
                </a:schemeClr>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uk-UA" sz="2400" b="1" dirty="0" err="1" smtClean="0">
                <a:solidFill>
                  <a:schemeClr val="accent2">
                    <a:lumMod val="50000"/>
                  </a:schemeClr>
                </a:solidFill>
                <a:latin typeface="Times New Roman" panose="02020603050405020304" pitchFamily="18" charset="0"/>
                <a:cs typeface="Times New Roman" panose="02020603050405020304" pitchFamily="18" charset="0"/>
              </a:rPr>
              <a:t>Бучко</a:t>
            </a:r>
            <a:r>
              <a:rPr lang="uk-UA" sz="24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uk-UA" sz="2400" b="1" dirty="0">
                <a:solidFill>
                  <a:schemeClr val="accent2">
                    <a:lumMod val="50000"/>
                  </a:schemeClr>
                </a:solidFill>
                <a:latin typeface="Times New Roman" panose="02020603050405020304" pitchFamily="18" charset="0"/>
                <a:cs typeface="Times New Roman" panose="02020603050405020304" pitchFamily="18" charset="0"/>
              </a:rPr>
              <a:t>Ж., </a:t>
            </a:r>
            <a:r>
              <a:rPr lang="uk-UA" sz="2400" b="1" dirty="0" err="1">
                <a:solidFill>
                  <a:schemeClr val="accent2">
                    <a:lumMod val="50000"/>
                  </a:schemeClr>
                </a:solidFill>
                <a:latin typeface="Times New Roman" panose="02020603050405020304" pitchFamily="18" charset="0"/>
                <a:cs typeface="Times New Roman" panose="02020603050405020304" pitchFamily="18" charset="0"/>
              </a:rPr>
              <a:t>Чубрей</a:t>
            </a:r>
            <a:r>
              <a:rPr lang="uk-UA" sz="2400" b="1" dirty="0">
                <a:solidFill>
                  <a:schemeClr val="accent2">
                    <a:lumMod val="50000"/>
                  </a:schemeClr>
                </a:solidFill>
                <a:latin typeface="Times New Roman" panose="02020603050405020304" pitchFamily="18" charset="0"/>
                <a:cs typeface="Times New Roman" panose="02020603050405020304" pitchFamily="18" charset="0"/>
              </a:rPr>
              <a:t> О. </a:t>
            </a:r>
            <a:r>
              <a:rPr lang="uk-UA" sz="24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uk-UA" sz="2400" dirty="0" smtClean="0">
                <a:solidFill>
                  <a:schemeClr val="accent2">
                    <a:lumMod val="50000"/>
                  </a:schemeClr>
                </a:solidFill>
                <a:latin typeface="Times New Roman" panose="02020603050405020304" pitchFamily="18" charset="0"/>
                <a:cs typeface="Times New Roman" panose="02020603050405020304" pitchFamily="18" charset="0"/>
              </a:rPr>
              <a:t>експерти </a:t>
            </a:r>
            <a:r>
              <a:rPr lang="uk-UA" sz="2400" dirty="0">
                <a:solidFill>
                  <a:schemeClr val="accent2">
                    <a:lumMod val="50000"/>
                  </a:schemeClr>
                </a:solidFill>
                <a:latin typeface="Times New Roman" panose="02020603050405020304" pitchFamily="18" charset="0"/>
                <a:cs typeface="Times New Roman" panose="02020603050405020304" pitchFamily="18" charset="0"/>
              </a:rPr>
              <a:t>Національного </a:t>
            </a:r>
            <a:r>
              <a:rPr lang="uk-UA" sz="2400" dirty="0" smtClean="0">
                <a:solidFill>
                  <a:schemeClr val="accent2">
                    <a:lumMod val="50000"/>
                  </a:schemeClr>
                </a:solidFill>
                <a:latin typeface="Times New Roman" panose="02020603050405020304" pitchFamily="18" charset="0"/>
                <a:cs typeface="Times New Roman" panose="02020603050405020304" pitchFamily="18" charset="0"/>
              </a:rPr>
              <a:t>агентства</a:t>
            </a:r>
            <a:r>
              <a:rPr lang="uk-UA" sz="2400" dirty="0">
                <a:solidFill>
                  <a:schemeClr val="accent2">
                    <a:lumMod val="50000"/>
                  </a:schemeClr>
                </a:solidFill>
                <a:latin typeface="Times New Roman" panose="02020603050405020304" pitchFamily="18" charset="0"/>
                <a:cs typeface="Times New Roman" panose="02020603050405020304" pitchFamily="18" charset="0"/>
              </a:rPr>
              <a:t> із забезпечення якості вищої </a:t>
            </a:r>
            <a:r>
              <a:rPr lang="uk-UA" sz="2400" dirty="0" smtClean="0">
                <a:solidFill>
                  <a:schemeClr val="accent2">
                    <a:lumMod val="50000"/>
                  </a:schemeClr>
                </a:solidFill>
                <a:latin typeface="Times New Roman" panose="02020603050405020304" pitchFamily="18" charset="0"/>
                <a:cs typeface="Times New Roman" panose="02020603050405020304" pitchFamily="18" charset="0"/>
              </a:rPr>
              <a:t>освіти;</a:t>
            </a:r>
            <a:endParaRPr lang="uk-UA" sz="2400" dirty="0">
              <a:solidFill>
                <a:schemeClr val="accent2">
                  <a:lumMod val="50000"/>
                </a:schemeClr>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uk-UA" sz="2400" b="1" dirty="0" err="1" smtClean="0">
                <a:solidFill>
                  <a:schemeClr val="accent2">
                    <a:lumMod val="50000"/>
                  </a:schemeClr>
                </a:solidFill>
                <a:latin typeface="Times New Roman" panose="02020603050405020304" pitchFamily="18" charset="0"/>
                <a:cs typeface="Times New Roman" panose="02020603050405020304" pitchFamily="18" charset="0"/>
              </a:rPr>
              <a:t>Заячук</a:t>
            </a:r>
            <a:r>
              <a:rPr lang="uk-UA" sz="24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uk-UA" sz="2400" b="1" dirty="0">
                <a:solidFill>
                  <a:schemeClr val="accent2">
                    <a:lumMod val="50000"/>
                  </a:schemeClr>
                </a:solidFill>
                <a:latin typeface="Times New Roman" panose="02020603050405020304" pitchFamily="18" charset="0"/>
                <a:cs typeface="Times New Roman" panose="02020603050405020304" pitchFamily="18" charset="0"/>
              </a:rPr>
              <a:t>М. </a:t>
            </a:r>
            <a:r>
              <a:rPr lang="uk-UA" sz="2400" b="1" dirty="0" smtClean="0">
                <a:solidFill>
                  <a:schemeClr val="accent2">
                    <a:lumMod val="50000"/>
                  </a:schemeClr>
                </a:solidFill>
                <a:latin typeface="Times New Roman" panose="02020603050405020304" pitchFamily="18" charset="0"/>
                <a:cs typeface="Times New Roman" panose="02020603050405020304" pitchFamily="18" charset="0"/>
              </a:rPr>
              <a:t>– </a:t>
            </a:r>
            <a:r>
              <a:rPr lang="uk-UA" sz="2400" dirty="0" smtClean="0">
                <a:solidFill>
                  <a:schemeClr val="accent2">
                    <a:lumMod val="50000"/>
                  </a:schemeClr>
                </a:solidFill>
                <a:latin typeface="Times New Roman" panose="02020603050405020304" pitchFamily="18" charset="0"/>
                <a:cs typeface="Times New Roman" panose="02020603050405020304" pitchFamily="18" charset="0"/>
              </a:rPr>
              <a:t>член </a:t>
            </a:r>
            <a:r>
              <a:rPr lang="uk-UA" sz="2400" dirty="0">
                <a:solidFill>
                  <a:schemeClr val="accent2">
                    <a:lumMod val="50000"/>
                  </a:schemeClr>
                </a:solidFill>
                <a:latin typeface="Times New Roman" panose="02020603050405020304" pitchFamily="18" charset="0"/>
                <a:cs typeface="Times New Roman" panose="02020603050405020304" pitchFamily="18" charset="0"/>
              </a:rPr>
              <a:t>галузевої експертної ради  Національного </a:t>
            </a:r>
            <a:r>
              <a:rPr lang="uk-UA" sz="2400" dirty="0" smtClean="0">
                <a:solidFill>
                  <a:schemeClr val="accent2">
                    <a:lumMod val="50000"/>
                  </a:schemeClr>
                </a:solidFill>
                <a:latin typeface="Times New Roman" panose="02020603050405020304" pitchFamily="18" charset="0"/>
                <a:cs typeface="Times New Roman" panose="02020603050405020304" pitchFamily="18" charset="0"/>
              </a:rPr>
              <a:t>агентства</a:t>
            </a:r>
            <a:r>
              <a:rPr lang="uk-UA" sz="2400" dirty="0">
                <a:solidFill>
                  <a:schemeClr val="accent2">
                    <a:lumMod val="50000"/>
                  </a:schemeClr>
                </a:solidFill>
                <a:latin typeface="Times New Roman" panose="02020603050405020304" pitchFamily="18" charset="0"/>
                <a:cs typeface="Times New Roman" panose="02020603050405020304" pitchFamily="18" charset="0"/>
              </a:rPr>
              <a:t> із забезпечення якості вищої </a:t>
            </a:r>
            <a:r>
              <a:rPr lang="uk-UA" sz="2400" dirty="0" smtClean="0">
                <a:solidFill>
                  <a:schemeClr val="accent2">
                    <a:lumMod val="50000"/>
                  </a:schemeClr>
                </a:solidFill>
                <a:latin typeface="Times New Roman" panose="02020603050405020304" pitchFamily="18" charset="0"/>
                <a:cs typeface="Times New Roman" panose="02020603050405020304" pitchFamily="18" charset="0"/>
              </a:rPr>
              <a:t>освіти.</a:t>
            </a:r>
            <a:endParaRPr lang="uk-UA" sz="24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Rectangle 2"/>
          <p:cNvSpPr txBox="1">
            <a:spLocks noChangeArrowheads="1"/>
          </p:cNvSpPr>
          <p:nvPr/>
        </p:nvSpPr>
        <p:spPr>
          <a:xfrm>
            <a:off x="1403648" y="4221088"/>
            <a:ext cx="6192688" cy="64807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uk-UA" altLang="ru-RU" sz="2800" b="1" dirty="0" smtClean="0">
                <a:solidFill>
                  <a:srgbClr val="0070C0"/>
                </a:solidFill>
                <a:latin typeface="Times New Roman" pitchFamily="18" charset="0"/>
                <a:cs typeface="Times New Roman" pitchFamily="18" charset="0"/>
              </a:rPr>
              <a:t>Рада </a:t>
            </a:r>
            <a:r>
              <a:rPr lang="uk-UA" altLang="ru-RU" sz="2800" b="1" dirty="0" err="1" smtClean="0">
                <a:solidFill>
                  <a:srgbClr val="0070C0"/>
                </a:solidFill>
                <a:latin typeface="Times New Roman" pitchFamily="18" charset="0"/>
                <a:cs typeface="Times New Roman" pitchFamily="18" charset="0"/>
              </a:rPr>
              <a:t>стейкхолдерів</a:t>
            </a:r>
            <a:endParaRPr lang="uk-UA" altLang="ru-RU" sz="2800" b="1" dirty="0" smtClean="0">
              <a:solidFill>
                <a:srgbClr val="0070C0"/>
              </a:solidFill>
              <a:latin typeface="Times New Roman" pitchFamily="18" charset="0"/>
              <a:cs typeface="Times New Roman" pitchFamily="18" charset="0"/>
            </a:endParaRPr>
          </a:p>
          <a:p>
            <a:pPr algn="ctr" fontAlgn="auto">
              <a:spcAft>
                <a:spcPts val="0"/>
              </a:spcAft>
            </a:pPr>
            <a:endParaRPr lang="uk-UA" altLang="ru-RU" sz="2800" b="1" dirty="0">
              <a:solidFill>
                <a:srgbClr val="0070C0"/>
              </a:solidFill>
              <a:latin typeface="Times New Roman" pitchFamily="18" charset="0"/>
              <a:cs typeface="Times New Roman" pitchFamily="18" charset="0"/>
            </a:endParaRPr>
          </a:p>
          <a:p>
            <a:pPr algn="ctr" fontAlgn="auto">
              <a:spcAft>
                <a:spcPts val="0"/>
              </a:spcAft>
            </a:pPr>
            <a:endParaRPr lang="ru-RU" altLang="ru-RU" sz="2800" b="1" dirty="0" smtClean="0">
              <a:solidFill>
                <a:srgbClr val="0070C0"/>
              </a:solidFill>
              <a:latin typeface="Times New Roman" pitchFamily="18" charset="0"/>
              <a:cs typeface="Times New Roman" pitchFamily="18" charset="0"/>
            </a:endParaRPr>
          </a:p>
        </p:txBody>
      </p:sp>
      <p:sp>
        <p:nvSpPr>
          <p:cNvPr id="5" name="Прямоугольник 4"/>
          <p:cNvSpPr/>
          <p:nvPr/>
        </p:nvSpPr>
        <p:spPr>
          <a:xfrm>
            <a:off x="827584" y="4869160"/>
            <a:ext cx="7488832" cy="1569660"/>
          </a:xfrm>
          <a:prstGeom prst="rect">
            <a:avLst/>
          </a:prstGeom>
        </p:spPr>
        <p:txBody>
          <a:bodyPr wrap="square">
            <a:spAutoFit/>
          </a:bodyPr>
          <a:lstStyle/>
          <a:p>
            <a:pPr marL="285750" indent="-285750" algn="just" fontAlgn="auto">
              <a:spcAft>
                <a:spcPts val="0"/>
              </a:spcAft>
              <a:buFont typeface="Arial" panose="020B0604020202020204" pitchFamily="34" charset="0"/>
              <a:buChar char="•"/>
            </a:pPr>
            <a:r>
              <a:rPr lang="uk-UA" sz="2400" dirty="0">
                <a:solidFill>
                  <a:schemeClr val="accent2">
                    <a:lumMod val="50000"/>
                  </a:schemeClr>
                </a:solidFill>
                <a:latin typeface="Times New Roman" panose="02020603050405020304" pitchFamily="18" charset="0"/>
                <a:cs typeface="Times New Roman" panose="02020603050405020304" pitchFamily="18" charset="0"/>
              </a:rPr>
              <a:t>проведення зустрічей, круглих столів, </a:t>
            </a:r>
          </a:p>
          <a:p>
            <a:pPr marL="285750" indent="-285750" algn="just" fontAlgn="auto">
              <a:spcAft>
                <a:spcPts val="0"/>
              </a:spcAft>
              <a:buFont typeface="Arial" panose="020B0604020202020204" pitchFamily="34" charset="0"/>
              <a:buChar char="•"/>
            </a:pPr>
            <a:r>
              <a:rPr lang="uk-UA" sz="2400" dirty="0">
                <a:solidFill>
                  <a:schemeClr val="accent2">
                    <a:lumMod val="50000"/>
                  </a:schemeClr>
                </a:solidFill>
                <a:latin typeface="Times New Roman" panose="02020603050405020304" pitchFamily="18" charset="0"/>
                <a:cs typeface="Times New Roman" panose="02020603050405020304" pitchFamily="18" charset="0"/>
              </a:rPr>
              <a:t>р</a:t>
            </a:r>
            <a:r>
              <a:rPr lang="uk-UA" sz="2400" dirty="0" smtClean="0">
                <a:solidFill>
                  <a:schemeClr val="accent2">
                    <a:lumMod val="50000"/>
                  </a:schemeClr>
                </a:solidFill>
                <a:latin typeface="Times New Roman" panose="02020603050405020304" pitchFamily="18" charset="0"/>
                <a:cs typeface="Times New Roman" panose="02020603050405020304" pitchFamily="18" charset="0"/>
              </a:rPr>
              <a:t>егулярні обговорення </a:t>
            </a:r>
            <a:r>
              <a:rPr lang="uk-UA" sz="2400" dirty="0">
                <a:solidFill>
                  <a:schemeClr val="accent2">
                    <a:lumMod val="50000"/>
                  </a:schemeClr>
                </a:solidFill>
                <a:latin typeface="Times New Roman" panose="02020603050405020304" pitchFamily="18" charset="0"/>
                <a:cs typeface="Times New Roman" panose="02020603050405020304" pitchFamily="18" charset="0"/>
              </a:rPr>
              <a:t>ОП, </a:t>
            </a:r>
            <a:endParaRPr lang="uk-UA" sz="2400" dirty="0" smtClean="0">
              <a:solidFill>
                <a:schemeClr val="accent2">
                  <a:lumMod val="50000"/>
                </a:schemeClr>
              </a:solidFill>
              <a:latin typeface="Times New Roman" panose="02020603050405020304" pitchFamily="18" charset="0"/>
              <a:cs typeface="Times New Roman" panose="02020603050405020304" pitchFamily="18" charset="0"/>
            </a:endParaRPr>
          </a:p>
          <a:p>
            <a:pPr marL="285750" indent="-285750" algn="just" fontAlgn="auto">
              <a:spcAft>
                <a:spcPts val="0"/>
              </a:spcAft>
              <a:buFont typeface="Arial" panose="020B0604020202020204" pitchFamily="34" charset="0"/>
              <a:buChar char="•"/>
            </a:pPr>
            <a:r>
              <a:rPr lang="uk-UA" sz="2400" dirty="0" smtClean="0">
                <a:solidFill>
                  <a:schemeClr val="accent2">
                    <a:lumMod val="50000"/>
                  </a:schemeClr>
                </a:solidFill>
                <a:latin typeface="Times New Roman" panose="02020603050405020304" pitchFamily="18" charset="0"/>
                <a:cs typeface="Times New Roman" panose="02020603050405020304" pitchFamily="18" charset="0"/>
              </a:rPr>
              <a:t>проведення бінарних занять, гостьових лекцій (53),</a:t>
            </a:r>
          </a:p>
          <a:p>
            <a:pPr marL="285750" indent="-285750" algn="just" fontAlgn="auto">
              <a:spcAft>
                <a:spcPts val="0"/>
              </a:spcAft>
              <a:buFont typeface="Arial" panose="020B0604020202020204" pitchFamily="34" charset="0"/>
              <a:buChar char="•"/>
            </a:pPr>
            <a:r>
              <a:rPr lang="uk-UA" sz="2400" dirty="0">
                <a:solidFill>
                  <a:schemeClr val="accent2">
                    <a:lumMod val="50000"/>
                  </a:schemeClr>
                </a:solidFill>
                <a:latin typeface="Times New Roman" panose="02020603050405020304" pitchFamily="18" charset="0"/>
                <a:cs typeface="Times New Roman" panose="02020603050405020304" pitchFamily="18" charset="0"/>
              </a:rPr>
              <a:t>п</a:t>
            </a:r>
            <a:r>
              <a:rPr lang="uk-UA" sz="2400" dirty="0" smtClean="0">
                <a:solidFill>
                  <a:schemeClr val="accent2">
                    <a:lumMod val="50000"/>
                  </a:schemeClr>
                </a:solidFill>
                <a:latin typeface="Times New Roman" panose="02020603050405020304" pitchFamily="18" charset="0"/>
                <a:cs typeface="Times New Roman" panose="02020603050405020304" pitchFamily="18" charset="0"/>
              </a:rPr>
              <a:t>роведення тренінгів тощо.</a:t>
            </a:r>
            <a:endParaRPr lang="uk-UA" sz="24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886348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85737" y="1757362"/>
            <a:ext cx="8772525" cy="3343275"/>
          </a:xfrm>
          <a:prstGeom prst="rect">
            <a:avLst/>
          </a:prstGeom>
        </p:spPr>
      </p:pic>
    </p:spTree>
    <p:extLst>
      <p:ext uri="{BB962C8B-B14F-4D97-AF65-F5344CB8AC3E}">
        <p14:creationId xmlns:p14="http://schemas.microsoft.com/office/powerpoint/2010/main" val="2389214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504" y="1340768"/>
            <a:ext cx="8917771" cy="3922935"/>
          </a:xfrm>
          <a:prstGeom prst="rect">
            <a:avLst/>
          </a:prstGeom>
        </p:spPr>
      </p:pic>
    </p:spTree>
    <p:extLst>
      <p:ext uri="{BB962C8B-B14F-4D97-AF65-F5344CB8AC3E}">
        <p14:creationId xmlns:p14="http://schemas.microsoft.com/office/powerpoint/2010/main" val="27022425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4800" y="1533525"/>
            <a:ext cx="8534400" cy="3790950"/>
          </a:xfrm>
          <a:prstGeom prst="rect">
            <a:avLst/>
          </a:prstGeom>
        </p:spPr>
      </p:pic>
    </p:spTree>
    <p:extLst>
      <p:ext uri="{BB962C8B-B14F-4D97-AF65-F5344CB8AC3E}">
        <p14:creationId xmlns:p14="http://schemas.microsoft.com/office/powerpoint/2010/main" val="1551250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95536" y="980728"/>
            <a:ext cx="8352928" cy="4827125"/>
          </a:xfrm>
          <a:prstGeom prst="rect">
            <a:avLst/>
          </a:prstGeom>
        </p:spPr>
      </p:pic>
    </p:spTree>
    <p:extLst>
      <p:ext uri="{BB962C8B-B14F-4D97-AF65-F5344CB8AC3E}">
        <p14:creationId xmlns:p14="http://schemas.microsoft.com/office/powerpoint/2010/main" val="3267837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52264" y="1052736"/>
            <a:ext cx="8839469" cy="4752528"/>
          </a:xfrm>
          <a:prstGeom prst="rect">
            <a:avLst/>
          </a:prstGeom>
        </p:spPr>
      </p:pic>
    </p:spTree>
    <p:extLst>
      <p:ext uri="{BB962C8B-B14F-4D97-AF65-F5344CB8AC3E}">
        <p14:creationId xmlns:p14="http://schemas.microsoft.com/office/powerpoint/2010/main" val="35306532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78" y="40749"/>
            <a:ext cx="9135622" cy="6817251"/>
          </a:xfrm>
          <a:prstGeom prst="rect">
            <a:avLst/>
          </a:prstGeom>
        </p:spPr>
        <p:txBody>
          <a:bodyPr wrap="square">
            <a:spAutoFit/>
          </a:bodyPr>
          <a:lstStyle/>
          <a:p>
            <a:pPr lvl="0" algn="ctr">
              <a:lnSpc>
                <a:spcPct val="115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Кафедра фізичної географії, геоморфології палеогеографії</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540385" indent="270510" algn="ctr">
              <a:lnSpc>
                <a:spcPct val="115000"/>
              </a:lnSpc>
              <a:spcAft>
                <a:spcPts val="0"/>
              </a:spcAft>
            </a:pPr>
            <a:r>
              <a:rPr lang="uk-UA" b="1" i="1" dirty="0">
                <a:latin typeface="Times New Roman" panose="02020603050405020304" pitchFamily="18" charset="0"/>
                <a:ea typeface="Calibri" panose="020F0502020204030204" pitchFamily="34" charset="0"/>
                <a:cs typeface="Times New Roman" panose="02020603050405020304" pitchFamily="18" charset="0"/>
              </a:rPr>
              <a:t>зав. </a:t>
            </a:r>
            <a:r>
              <a:rPr lang="uk-UA" b="1" i="1" dirty="0" smtClean="0">
                <a:latin typeface="Times New Roman" panose="02020603050405020304" pitchFamily="18" charset="0"/>
                <a:ea typeface="Calibri" panose="020F0502020204030204" pitchFamily="34" charset="0"/>
                <a:cs typeface="Times New Roman" panose="02020603050405020304" pitchFamily="18" charset="0"/>
              </a:rPr>
              <a:t>РІДУШ </a:t>
            </a:r>
            <a:r>
              <a:rPr lang="uk-UA" b="1" i="1" dirty="0">
                <a:latin typeface="Times New Roman" panose="02020603050405020304" pitchFamily="18" charset="0"/>
                <a:ea typeface="Calibri" panose="020F0502020204030204" pitchFamily="34" charset="0"/>
                <a:cs typeface="Times New Roman" panose="02020603050405020304" pitchFamily="18" charset="0"/>
              </a:rPr>
              <a:t>Б.Т. </a:t>
            </a:r>
            <a:r>
              <a:rPr lang="uk-UA" b="1" i="1" dirty="0" smtClean="0">
                <a:latin typeface="Times New Roman" panose="02020603050405020304" pitchFamily="18" charset="0"/>
                <a:ea typeface="Calibri" panose="020F0502020204030204" pitchFamily="34" charset="0"/>
                <a:cs typeface="Times New Roman" panose="02020603050405020304" pitchFamily="18" charset="0"/>
              </a:rPr>
              <a:t>(експерт </a:t>
            </a:r>
            <a:r>
              <a:rPr lang="uk-UA" b="1" i="1" dirty="0" err="1" smtClean="0">
                <a:latin typeface="Times New Roman" panose="02020603050405020304" pitchFamily="18" charset="0"/>
                <a:ea typeface="Calibri" panose="020F0502020204030204" pitchFamily="34" charset="0"/>
                <a:cs typeface="Times New Roman" panose="02020603050405020304" pitchFamily="18" charset="0"/>
              </a:rPr>
              <a:t>Остапов</a:t>
            </a:r>
            <a:r>
              <a:rPr lang="uk-UA" b="1" i="1" dirty="0" smtClean="0">
                <a:latin typeface="Times New Roman" panose="02020603050405020304" pitchFamily="18" charset="0"/>
                <a:ea typeface="Calibri" panose="020F0502020204030204" pitchFamily="34" charset="0"/>
                <a:cs typeface="Times New Roman" panose="02020603050405020304" pitchFamily="18" charset="0"/>
              </a:rPr>
              <a:t> </a:t>
            </a:r>
            <a:r>
              <a:rPr lang="uk-UA" b="1" i="1" dirty="0">
                <a:latin typeface="Times New Roman" panose="02020603050405020304" pitchFamily="18" charset="0"/>
                <a:ea typeface="Calibri" panose="020F0502020204030204" pitchFamily="34" charset="0"/>
                <a:cs typeface="Times New Roman" panose="02020603050405020304" pitchFamily="18" charset="0"/>
              </a:rPr>
              <a:t>С.Е.)</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uk-UA" b="1" u="sng" dirty="0">
                <a:latin typeface="Times New Roman" panose="02020603050405020304" pitchFamily="18" charset="0"/>
                <a:ea typeface="Calibri" panose="020F0502020204030204" pitchFamily="34" charset="0"/>
                <a:cs typeface="Times New Roman" panose="02020603050405020304" pitchFamily="18" charset="0"/>
              </a:rPr>
              <a:t>Проблеми  кафедри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1. Недостатня кількість приміщень для наявної кількості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студентів факультету </a:t>
            </a:r>
            <a:r>
              <a:rPr lang="uk-UA" sz="1400" dirty="0">
                <a:latin typeface="Times New Roman" panose="02020603050405020304" pitchFamily="18" charset="0"/>
                <a:ea typeface="Calibri" panose="020F0502020204030204" pitchFamily="34" charset="0"/>
                <a:cs typeface="Times New Roman" panose="02020603050405020304" pitchFamily="18" charset="0"/>
              </a:rPr>
              <a:t>близько 900 (а кафедри — близько 150), а також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їх розосередженість </a:t>
            </a:r>
            <a:r>
              <a:rPr lang="uk-UA" sz="1400" dirty="0">
                <a:latin typeface="Times New Roman" panose="02020603050405020304" pitchFamily="18" charset="0"/>
                <a:ea typeface="Calibri" panose="020F0502020204030204" pitchFamily="34" charset="0"/>
                <a:cs typeface="Times New Roman" panose="02020603050405020304" pitchFamily="18" charset="0"/>
              </a:rPr>
              <a:t>між корпусами ЧНУ.</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2. Критичний за віком стан частини комп’ютерної техніки, яка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вимагає оновлення</a:t>
            </a:r>
            <a:r>
              <a:rPr lang="uk-UA" sz="1400" dirty="0">
                <a:latin typeface="Times New Roman" panose="02020603050405020304" pitchFamily="18" charset="0"/>
                <a:ea typeface="Calibri" panose="020F0502020204030204" pitchFamily="34" charset="0"/>
                <a:cs typeface="Times New Roman" panose="02020603050405020304" pitchFamily="18" charset="0"/>
              </a:rPr>
              <a:t>.</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3. Недостатня увага з боку ЧНУ до лабораторій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географічного факультету </a:t>
            </a:r>
            <a:r>
              <a:rPr lang="uk-UA" sz="1400" dirty="0">
                <a:latin typeface="Times New Roman" panose="02020603050405020304" pitchFamily="18" charset="0"/>
                <a:ea typeface="Calibri" panose="020F0502020204030204" pitchFamily="34" charset="0"/>
                <a:cs typeface="Times New Roman" panose="02020603050405020304" pitchFamily="18" charset="0"/>
              </a:rPr>
              <a:t>і кафедри фізичної географії зокрема, що могли би стати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окрасою університету </a:t>
            </a:r>
            <a:r>
              <a:rPr lang="uk-UA" sz="1400" dirty="0">
                <a:latin typeface="Times New Roman" panose="02020603050405020304" pitchFamily="18" charset="0"/>
                <a:ea typeface="Calibri" panose="020F0502020204030204" pitchFamily="34" charset="0"/>
                <a:cs typeface="Times New Roman" panose="02020603050405020304" pitchFamily="18" charset="0"/>
              </a:rPr>
              <a:t>та значно підвищувати його імідж.</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4. Зниження наборів студентів на ОПП «Географія», спеціальність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106 Географія</a:t>
            </a:r>
            <a:r>
              <a:rPr lang="uk-UA" sz="1400" dirty="0">
                <a:latin typeface="Times New Roman" panose="02020603050405020304" pitchFamily="18" charset="0"/>
                <a:ea typeface="Calibri" panose="020F0502020204030204" pitchFamily="34" charset="0"/>
                <a:cs typeface="Times New Roman" panose="02020603050405020304" pitchFamily="18" charset="0"/>
              </a:rPr>
              <a:t>, зниження зацікавленості випускників </a:t>
            </a:r>
            <a:r>
              <a:rPr lang="uk-UA" sz="1400" dirty="0" err="1">
                <a:latin typeface="Times New Roman" panose="02020603050405020304" pitchFamily="18" charset="0"/>
                <a:ea typeface="Calibri" panose="020F0502020204030204" pitchFamily="34" charset="0"/>
                <a:cs typeface="Times New Roman" panose="02020603050405020304" pitchFamily="18" charset="0"/>
              </a:rPr>
              <a:t>бакалаврату</a:t>
            </a:r>
            <a:r>
              <a:rPr lang="uk-UA" sz="1400" dirty="0">
                <a:latin typeface="Times New Roman" panose="02020603050405020304" pitchFamily="18" charset="0"/>
                <a:ea typeface="Calibri" panose="020F0502020204030204" pitchFamily="34" charset="0"/>
                <a:cs typeface="Times New Roman" panose="02020603050405020304" pitchFamily="18" charset="0"/>
              </a:rPr>
              <a:t> у вступі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в магістратуру </a:t>
            </a:r>
            <a:r>
              <a:rPr lang="uk-UA" sz="1400" dirty="0">
                <a:latin typeface="Times New Roman" panose="02020603050405020304" pitchFamily="18" charset="0"/>
                <a:ea typeface="Calibri" panose="020F0502020204030204" pitchFamily="34" charset="0"/>
                <a:cs typeface="Times New Roman" panose="02020603050405020304" pitchFamily="18" charset="0"/>
              </a:rPr>
              <a:t>зі всіх спеціальностей.</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u="sng" dirty="0" smtClean="0">
                <a:latin typeface="Times New Roman" panose="02020603050405020304" pitchFamily="18" charset="0"/>
                <a:ea typeface="Calibri" panose="020F0502020204030204" pitchFamily="34" charset="0"/>
                <a:cs typeface="Times New Roman" panose="02020603050405020304" pitchFamily="18" charset="0"/>
              </a:rPr>
              <a:t>Рекомендації</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spcAft>
                <a:spcPts val="0"/>
              </a:spcAft>
              <a:buAutoNum type="arabicPeriod"/>
            </a:pP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Продовжити </a:t>
            </a:r>
            <a:r>
              <a:rPr lang="uk-UA" sz="1400" dirty="0">
                <a:latin typeface="Times New Roman" panose="02020603050405020304" pitchFamily="18" charset="0"/>
                <a:ea typeface="Calibri" panose="020F0502020204030204" pitchFamily="34" charset="0"/>
                <a:cs typeface="Times New Roman" panose="02020603050405020304" pitchFamily="18" charset="0"/>
              </a:rPr>
              <a:t>діяльність кафедри з акредитації освітніх програм</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lnSpc>
                <a:spcPct val="115000"/>
              </a:lnSpc>
              <a:spcAft>
                <a:spcPts val="0"/>
              </a:spcAft>
              <a:buAutoNum type="arabicPeriod"/>
            </a:pP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Докласти </a:t>
            </a:r>
            <a:r>
              <a:rPr lang="uk-UA" sz="1400" dirty="0">
                <a:latin typeface="Times New Roman" panose="02020603050405020304" pitchFamily="18" charset="0"/>
                <a:ea typeface="Calibri" panose="020F0502020204030204" pitchFamily="34" charset="0"/>
                <a:cs typeface="Times New Roman" panose="02020603050405020304" pitchFamily="18" charset="0"/>
              </a:rPr>
              <a:t>зусиль для збільшення набору на ОПП “Географія”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і збільшення </a:t>
            </a:r>
            <a:r>
              <a:rPr lang="uk-UA" sz="1400" dirty="0">
                <a:latin typeface="Times New Roman" panose="02020603050405020304" pitchFamily="18" charset="0"/>
                <a:ea typeface="Calibri" panose="020F0502020204030204" pitchFamily="34" charset="0"/>
                <a:cs typeface="Times New Roman" panose="02020603050405020304" pitchFamily="18" charset="0"/>
              </a:rPr>
              <a:t>контингенту студентів.</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3. Адміністрації ЧНУ варто подумати над організацією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проблемної лабораторії </a:t>
            </a:r>
            <a:r>
              <a:rPr lang="uk-UA" sz="1400" dirty="0">
                <a:latin typeface="Times New Roman" panose="02020603050405020304" pitchFamily="18" charset="0"/>
                <a:ea typeface="Calibri" panose="020F0502020204030204" pitchFamily="34" charset="0"/>
                <a:cs typeface="Times New Roman" panose="02020603050405020304" pitchFamily="18" charset="0"/>
              </a:rPr>
              <a:t>на базі Навчально-наукової геофізичної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обсерваторії географічного </a:t>
            </a:r>
            <a:r>
              <a:rPr lang="uk-UA" sz="1400" dirty="0">
                <a:latin typeface="Times New Roman" panose="02020603050405020304" pitchFamily="18" charset="0"/>
                <a:ea typeface="Calibri" panose="020F0502020204030204" pitchFamily="34" charset="0"/>
                <a:cs typeface="Times New Roman" panose="02020603050405020304" pitchFamily="18" charset="0"/>
              </a:rPr>
              <a:t>факультету, оскільки її включено до міжнародної мережі</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 Обладнання </a:t>
            </a:r>
            <a:r>
              <a:rPr lang="uk-UA" sz="1400" dirty="0">
                <a:latin typeface="Times New Roman" panose="02020603050405020304" pitchFamily="18" charset="0"/>
                <a:ea typeface="Calibri" panose="020F0502020204030204" pitchFamily="34" charset="0"/>
                <a:cs typeface="Times New Roman" panose="02020603050405020304" pitchFamily="18" charset="0"/>
              </a:rPr>
              <a:t>лабораторії застаріле, і підтримується в робочому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стані виключно </a:t>
            </a:r>
            <a:r>
              <a:rPr lang="uk-UA" sz="1400" dirty="0">
                <a:latin typeface="Times New Roman" panose="02020603050405020304" pitchFamily="18" charset="0"/>
                <a:ea typeface="Calibri" panose="020F0502020204030204" pitchFamily="34" charset="0"/>
                <a:cs typeface="Times New Roman" panose="02020603050405020304" pitchFamily="18" charset="0"/>
              </a:rPr>
              <a:t>завдяки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ентузіазму </a:t>
            </a:r>
            <a:r>
              <a:rPr lang="uk-UA" sz="1400" dirty="0">
                <a:latin typeface="Times New Roman" panose="02020603050405020304" pitchFamily="18" charset="0"/>
                <a:ea typeface="Calibri" panose="020F0502020204030204" pitchFamily="34" charset="0"/>
                <a:cs typeface="Times New Roman" panose="02020603050405020304" pitchFamily="18" charset="0"/>
              </a:rPr>
              <a:t>працівників. Крім того, 2 ставки НДП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для цієї </a:t>
            </a:r>
            <a:r>
              <a:rPr lang="uk-UA" sz="1400" dirty="0">
                <a:latin typeface="Times New Roman" panose="02020603050405020304" pitchFamily="18" charset="0"/>
                <a:ea typeface="Calibri" panose="020F0502020204030204" pitchFamily="34" charset="0"/>
                <a:cs typeface="Times New Roman" panose="02020603050405020304" pitchFamily="18" charset="0"/>
              </a:rPr>
              <a:t>лабораторії надзвичайно мало. Лабораторія організовувалася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з розрахунку </a:t>
            </a:r>
            <a:r>
              <a:rPr lang="uk-UA" sz="1400" dirty="0">
                <a:latin typeface="Times New Roman" panose="02020603050405020304" pitchFamily="18" charset="0"/>
                <a:ea typeface="Calibri" panose="020F0502020204030204" pitchFamily="34" charset="0"/>
                <a:cs typeface="Times New Roman" panose="02020603050405020304" pitchFamily="18" charset="0"/>
              </a:rPr>
              <a:t>6 ставок наукових співробітників.</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R="268605" indent="270510"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4. Адміністрації ЧНУ розглянути питання організації на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території центрального </a:t>
            </a:r>
            <a:r>
              <a:rPr lang="uk-UA" sz="1400" dirty="0">
                <a:latin typeface="Times New Roman" panose="02020603050405020304" pitchFamily="18" charset="0"/>
                <a:ea typeface="Calibri" panose="020F0502020204030204" pitchFamily="34" charset="0"/>
                <a:cs typeface="Times New Roman" panose="02020603050405020304" pitchFamily="18" charset="0"/>
              </a:rPr>
              <a:t>корпусу палеогеографічного музею, що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значно покращить </a:t>
            </a:r>
            <a:r>
              <a:rPr lang="uk-UA" sz="1400" dirty="0">
                <a:latin typeface="Times New Roman" panose="02020603050405020304" pitchFamily="18" charset="0"/>
                <a:ea typeface="Calibri" panose="020F0502020204030204" pitchFamily="34" charset="0"/>
                <a:cs typeface="Times New Roman" panose="02020603050405020304" pitchFamily="18" charset="0"/>
              </a:rPr>
              <a:t>екскурсійний потенціал ЧНУ та відповідає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світовим тенденціям </a:t>
            </a:r>
            <a:r>
              <a:rPr lang="uk-UA" sz="1400" dirty="0">
                <a:latin typeface="Times New Roman" panose="02020603050405020304" pitchFamily="18" charset="0"/>
                <a:ea typeface="Calibri" panose="020F0502020204030204" pitchFamily="34" charset="0"/>
                <a:cs typeface="Times New Roman" panose="02020603050405020304" pitchFamily="18" charset="0"/>
              </a:rPr>
              <a:t>університетської спільноти.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R="268605" indent="270510"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5. Адміністрації ЧНУ розглянути питання популяризації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роботи Навчально-наукової </a:t>
            </a:r>
            <a:r>
              <a:rPr lang="uk-UA" sz="1400" dirty="0">
                <a:latin typeface="Times New Roman" panose="02020603050405020304" pitchFamily="18" charset="0"/>
                <a:ea typeface="Calibri" panose="020F0502020204030204" pitchFamily="34" charset="0"/>
                <a:cs typeface="Times New Roman" panose="02020603050405020304" pitchFamily="18" charset="0"/>
              </a:rPr>
              <a:t>геофізичної обсерваторії географічного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факультету та </a:t>
            </a:r>
            <a:r>
              <a:rPr lang="uk-UA" sz="1400" dirty="0">
                <a:latin typeface="Times New Roman" panose="02020603050405020304" pitchFamily="18" charset="0"/>
                <a:ea typeface="Calibri" panose="020F0502020204030204" pitchFamily="34" charset="0"/>
                <a:cs typeface="Times New Roman" panose="02020603050405020304" pitchFamily="18" charset="0"/>
              </a:rPr>
              <a:t>створення </a:t>
            </a:r>
            <a:r>
              <a:rPr lang="uk-UA" sz="1400" dirty="0" err="1">
                <a:latin typeface="Times New Roman" panose="02020603050405020304" pitchFamily="18" charset="0"/>
                <a:ea typeface="Calibri" panose="020F0502020204030204" pitchFamily="34" charset="0"/>
                <a:cs typeface="Times New Roman" panose="02020603050405020304" pitchFamily="18" charset="0"/>
              </a:rPr>
              <a:t>метеосторінки</a:t>
            </a:r>
            <a:r>
              <a:rPr lang="uk-UA" sz="1400" dirty="0">
                <a:latin typeface="Times New Roman" panose="02020603050405020304" pitchFamily="18" charset="0"/>
                <a:ea typeface="Calibri" panose="020F0502020204030204" pitchFamily="34" charset="0"/>
                <a:cs typeface="Times New Roman" panose="02020603050405020304" pitchFamily="18" charset="0"/>
              </a:rPr>
              <a:t> на головній сторінці сайту ЧНУ,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що сприятиме </a:t>
            </a:r>
            <a:r>
              <a:rPr lang="uk-UA" sz="1400" dirty="0" err="1">
                <a:latin typeface="Times New Roman" panose="02020603050405020304" pitchFamily="18" charset="0"/>
                <a:ea typeface="Calibri" panose="020F0502020204030204" pitchFamily="34" charset="0"/>
                <a:cs typeface="Times New Roman" panose="02020603050405020304" pitchFamily="18" charset="0"/>
              </a:rPr>
              <a:t>клікабельності</a:t>
            </a:r>
            <a:r>
              <a:rPr lang="uk-UA" sz="1400" dirty="0">
                <a:latin typeface="Times New Roman" panose="02020603050405020304" pitchFamily="18" charset="0"/>
                <a:ea typeface="Calibri" panose="020F0502020204030204" pitchFamily="34" charset="0"/>
                <a:cs typeface="Times New Roman" panose="02020603050405020304" pitchFamily="18" charset="0"/>
              </a:rPr>
              <a:t> сайту ЧНУ. Розглянути питання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створення </a:t>
            </a:r>
            <a:r>
              <a:rPr lang="uk-UA" sz="1400" dirty="0" err="1" smtClean="0">
                <a:latin typeface="Times New Roman" panose="02020603050405020304" pitchFamily="18" charset="0"/>
                <a:ea typeface="Calibri" panose="020F0502020204030204" pitchFamily="34" charset="0"/>
                <a:cs typeface="Times New Roman" panose="02020603050405020304" pitchFamily="18" charset="0"/>
              </a:rPr>
              <a:t>метеовіджету</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400" dirty="0">
                <a:latin typeface="Times New Roman" panose="02020603050405020304" pitchFamily="18" charset="0"/>
                <a:ea typeface="Calibri" panose="020F0502020204030204" pitchFamily="34" charset="0"/>
                <a:cs typeface="Times New Roman" panose="02020603050405020304" pitchFamily="18" charset="0"/>
              </a:rPr>
              <a:t>на основі досліджень геофізичної обсерваторії ЧНУ,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що сприятиме </a:t>
            </a:r>
            <a:r>
              <a:rPr lang="uk-UA" sz="1400" dirty="0">
                <a:latin typeface="Times New Roman" panose="02020603050405020304" pitchFamily="18" charset="0"/>
                <a:ea typeface="Calibri" panose="020F0502020204030204" pitchFamily="34" charset="0"/>
                <a:cs typeface="Times New Roman" panose="02020603050405020304" pitchFamily="18" charset="0"/>
              </a:rPr>
              <a:t>популярності ЧНУ серед користувачів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персональних </a:t>
            </a:r>
            <a:r>
              <a:rPr lang="uk-UA" sz="1400" dirty="0" err="1" smtClean="0">
                <a:latin typeface="Times New Roman" panose="02020603050405020304" pitchFamily="18" charset="0"/>
                <a:ea typeface="Calibri" panose="020F0502020204030204" pitchFamily="34" charset="0"/>
                <a:cs typeface="Times New Roman" panose="02020603050405020304" pitchFamily="18" charset="0"/>
              </a:rPr>
              <a:t>гаджетів</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400" dirty="0">
                <a:latin typeface="Times New Roman" panose="02020603050405020304" pitchFamily="18" charset="0"/>
                <a:ea typeface="Calibri" panose="020F0502020204030204" pitchFamily="34" charset="0"/>
                <a:cs typeface="Times New Roman" panose="02020603050405020304" pitchFamily="18" charset="0"/>
              </a:rPr>
              <a:t>та потенційних абітурієнтів.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654387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7029617"/>
          </a:xfrm>
          <a:prstGeom prst="rect">
            <a:avLst/>
          </a:prstGeom>
        </p:spPr>
        <p:txBody>
          <a:bodyPr wrap="square">
            <a:spAutoFit/>
          </a:bodyPr>
          <a:lstStyle/>
          <a:p>
            <a:pPr indent="270510" algn="ctr">
              <a:lnSpc>
                <a:spcPct val="115000"/>
              </a:lnSpc>
              <a:spcAft>
                <a:spcPts val="0"/>
              </a:spcAft>
            </a:pPr>
            <a:r>
              <a:rPr lang="uk-UA" sz="1400" b="1" dirty="0">
                <a:latin typeface="Times New Roman" panose="02020603050405020304" pitchFamily="18" charset="0"/>
                <a:ea typeface="Calibri" panose="020F0502020204030204" pitchFamily="34" charset="0"/>
                <a:cs typeface="Times New Roman" panose="02020603050405020304" pitchFamily="18" charset="0"/>
              </a:rPr>
              <a:t>Кафедра географії та менеджменту туризму</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270510" algn="ctr">
              <a:lnSpc>
                <a:spcPct val="115000"/>
              </a:lnSpc>
              <a:spcAft>
                <a:spcPts val="0"/>
              </a:spcAft>
            </a:pPr>
            <a:r>
              <a:rPr lang="uk-UA" sz="1400" b="1" i="1" dirty="0">
                <a:latin typeface="Times New Roman" panose="02020603050405020304" pitchFamily="18" charset="0"/>
                <a:ea typeface="Calibri" panose="020F0502020204030204" pitchFamily="34" charset="0"/>
                <a:cs typeface="Times New Roman" panose="02020603050405020304" pitchFamily="18" charset="0"/>
              </a:rPr>
              <a:t>зав. </a:t>
            </a:r>
            <a:r>
              <a:rPr lang="uk-UA" sz="1400" b="1" i="1" dirty="0" smtClean="0">
                <a:latin typeface="Times New Roman" panose="02020603050405020304" pitchFamily="18" charset="0"/>
                <a:ea typeface="Calibri" panose="020F0502020204030204" pitchFamily="34" charset="0"/>
                <a:cs typeface="Times New Roman" panose="02020603050405020304" pitchFamily="18" charset="0"/>
              </a:rPr>
              <a:t>КОРОЛЬ </a:t>
            </a:r>
            <a:r>
              <a:rPr lang="uk-UA" sz="1400" b="1" i="1" dirty="0">
                <a:latin typeface="Times New Roman" panose="02020603050405020304" pitchFamily="18" charset="0"/>
                <a:ea typeface="Calibri" panose="020F0502020204030204" pitchFamily="34" charset="0"/>
                <a:cs typeface="Times New Roman" panose="02020603050405020304" pitchFamily="18" charset="0"/>
              </a:rPr>
              <a:t>О.Д. </a:t>
            </a:r>
            <a:r>
              <a:rPr lang="uk-UA" sz="1400" b="1" i="1" dirty="0" smtClean="0">
                <a:latin typeface="Times New Roman" panose="02020603050405020304" pitchFamily="18" charset="0"/>
                <a:ea typeface="Calibri" panose="020F0502020204030204" pitchFamily="34" charset="0"/>
                <a:cs typeface="Times New Roman" panose="02020603050405020304" pitchFamily="18" charset="0"/>
              </a:rPr>
              <a:t>(експерт </a:t>
            </a:r>
            <a:r>
              <a:rPr lang="uk-UA" sz="1400" b="1" i="1" dirty="0" err="1" smtClean="0">
                <a:latin typeface="Times New Roman" panose="02020603050405020304" pitchFamily="18" charset="0"/>
                <a:ea typeface="Calibri" panose="020F0502020204030204" pitchFamily="34" charset="0"/>
                <a:cs typeface="Times New Roman" panose="02020603050405020304" pitchFamily="18" charset="0"/>
              </a:rPr>
              <a:t>Майструк</a:t>
            </a:r>
            <a:r>
              <a:rPr lang="uk-UA" sz="1400" b="1" i="1"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400" b="1" i="1" dirty="0">
                <a:latin typeface="Times New Roman" panose="02020603050405020304" pitchFamily="18" charset="0"/>
                <a:ea typeface="Calibri" panose="020F0502020204030204" pitchFamily="34" charset="0"/>
                <a:cs typeface="Times New Roman" panose="02020603050405020304" pitchFamily="18" charset="0"/>
              </a:rPr>
              <a:t>Е.В).</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uk-UA" sz="1400" b="1" dirty="0">
                <a:latin typeface="Times New Roman" panose="02020603050405020304" pitchFamily="18" charset="0"/>
                <a:ea typeface="Calibri" panose="020F0502020204030204" pitchFamily="34" charset="0"/>
                <a:cs typeface="Times New Roman" panose="02020603050405020304" pitchFamily="18" charset="0"/>
              </a:rPr>
              <a:t> </a:t>
            </a:r>
            <a:r>
              <a:rPr lang="uk-UA" sz="1400" dirty="0">
                <a:latin typeface="Times New Roman" panose="02020603050405020304" pitchFamily="18" charset="0"/>
                <a:ea typeface="Calibri" panose="020F0502020204030204" pitchFamily="34" charset="0"/>
                <a:cs typeface="Times New Roman" panose="02020603050405020304" pitchFamily="18" charset="0"/>
              </a:rPr>
              <a:t>Проблемою кафедри є </a:t>
            </a:r>
            <a:r>
              <a:rPr lang="uk-UA" sz="1400" i="1" dirty="0">
                <a:latin typeface="Times New Roman" panose="02020603050405020304" pitchFamily="18" charset="0"/>
                <a:ea typeface="Calibri" panose="020F0502020204030204" pitchFamily="34" charset="0"/>
                <a:cs typeface="Times New Roman" panose="02020603050405020304" pitchFamily="18" charset="0"/>
              </a:rPr>
              <a:t>перевантаженість викладачів через </a:t>
            </a:r>
            <a:r>
              <a:rPr lang="uk-UA" sz="1400" i="1" dirty="0" smtClean="0">
                <a:latin typeface="Times New Roman" panose="02020603050405020304" pitchFamily="18" charset="0"/>
                <a:ea typeface="Calibri" panose="020F0502020204030204" pitchFamily="34" charset="0"/>
                <a:cs typeface="Times New Roman" panose="02020603050405020304" pitchFamily="18" charset="0"/>
              </a:rPr>
              <a:t>перевищення розподілу </a:t>
            </a:r>
            <a:r>
              <a:rPr lang="uk-UA" sz="1400" i="1" dirty="0">
                <a:latin typeface="Times New Roman" panose="02020603050405020304" pitchFamily="18" charset="0"/>
                <a:ea typeface="Calibri" panose="020F0502020204030204" pitchFamily="34" charset="0"/>
                <a:cs typeface="Times New Roman" panose="02020603050405020304" pitchFamily="18" charset="0"/>
              </a:rPr>
              <a:t>навантаження на одного викладача. </a:t>
            </a:r>
            <a:r>
              <a:rPr lang="uk-UA" sz="1400" dirty="0">
                <a:latin typeface="Times New Roman" panose="02020603050405020304" pitchFamily="18" charset="0"/>
                <a:ea typeface="Calibri" panose="020F0502020204030204" pitchFamily="34" charset="0"/>
                <a:cs typeface="Times New Roman" panose="02020603050405020304" pitchFamily="18" charset="0"/>
              </a:rPr>
              <a:t>Це зумовлене тим, що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¾ студентів </a:t>
            </a:r>
            <a:r>
              <a:rPr lang="uk-UA" sz="1400" dirty="0">
                <a:latin typeface="Times New Roman" panose="02020603050405020304" pitchFamily="18" charset="0"/>
                <a:ea typeface="Calibri" panose="020F0502020204030204" pitchFamily="34" charset="0"/>
                <a:cs typeface="Times New Roman" panose="02020603050405020304" pitchFamily="18" charset="0"/>
              </a:rPr>
              <a:t>на спеціальності 242 «Туризм і рекреація» навчаються на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платній формі</a:t>
            </a:r>
            <a:r>
              <a:rPr lang="uk-UA" sz="1400" dirty="0">
                <a:latin typeface="Times New Roman" panose="02020603050405020304" pitchFamily="18" charset="0"/>
                <a:ea typeface="Calibri" panose="020F0502020204030204" pitchFamily="34" charset="0"/>
                <a:cs typeface="Times New Roman" panose="02020603050405020304" pitchFamily="18" charset="0"/>
              </a:rPr>
              <a:t>, для якої при розрахунку ставок застосовується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понижуючий коефіцієнт </a:t>
            </a:r>
            <a:r>
              <a:rPr lang="uk-UA" sz="1400" dirty="0">
                <a:latin typeface="Times New Roman" panose="02020603050405020304" pitchFamily="18" charset="0"/>
                <a:ea typeface="Calibri" panose="020F0502020204030204" pitchFamily="34" charset="0"/>
                <a:cs typeface="Times New Roman" panose="02020603050405020304" pitchFamily="18" charset="0"/>
              </a:rPr>
              <a:t>0,48.</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uk-UA" sz="1400" b="1" dirty="0">
                <a:latin typeface="Times New Roman" panose="02020603050405020304" pitchFamily="18" charset="0"/>
                <a:ea typeface="Calibri" panose="020F0502020204030204" pitchFamily="34" charset="0"/>
                <a:cs typeface="Times New Roman" panose="02020603050405020304" pitchFamily="18" charset="0"/>
              </a:rPr>
              <a:t>Перспективи: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uk-UA" sz="1400" b="1" u="sng" dirty="0">
                <a:latin typeface="Times New Roman" panose="02020603050405020304" pitchFamily="18" charset="0"/>
                <a:ea typeface="Calibri" panose="020F0502020204030204" pitchFamily="34" charset="0"/>
                <a:cs typeface="Times New Roman" panose="02020603050405020304" pitchFamily="18" charset="0"/>
              </a:rPr>
              <a:t>Акредитувати: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 ОП першого (бакалаврського) рівня вищої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освіти «</a:t>
            </a:r>
            <a:r>
              <a:rPr lang="uk-UA" sz="1400" dirty="0" err="1">
                <a:latin typeface="Times New Roman" panose="02020603050405020304" pitchFamily="18" charset="0"/>
                <a:ea typeface="Calibri" panose="020F0502020204030204" pitchFamily="34" charset="0"/>
                <a:cs typeface="Times New Roman" panose="02020603050405020304" pitchFamily="18" charset="0"/>
              </a:rPr>
              <a:t>Готельно</a:t>
            </a:r>
            <a:r>
              <a:rPr lang="uk-UA" sz="1400" dirty="0">
                <a:latin typeface="Times New Roman" panose="02020603050405020304" pitchFamily="18" charset="0"/>
                <a:ea typeface="Calibri" panose="020F0502020204030204" pitchFamily="34" charset="0"/>
                <a:cs typeface="Times New Roman" panose="02020603050405020304" pitchFamily="18" charset="0"/>
              </a:rPr>
              <a:t>-ресторанний сервіс та </a:t>
            </a:r>
            <a:r>
              <a:rPr lang="uk-UA" sz="1400" dirty="0" err="1">
                <a:latin typeface="Times New Roman" panose="02020603050405020304" pitchFamily="18" charset="0"/>
                <a:ea typeface="Calibri" panose="020F0502020204030204" pitchFamily="34" charset="0"/>
                <a:cs typeface="Times New Roman" panose="02020603050405020304" pitchFamily="18" charset="0"/>
              </a:rPr>
              <a:t>туроперейтинг</a:t>
            </a:r>
            <a:r>
              <a:rPr lang="uk-UA" sz="1400" dirty="0">
                <a:latin typeface="Times New Roman" panose="02020603050405020304" pitchFamily="18" charset="0"/>
                <a:ea typeface="Calibri" panose="020F0502020204030204" pitchFamily="34" charset="0"/>
                <a:cs typeface="Times New Roman" panose="02020603050405020304" pitchFamily="18" charset="0"/>
              </a:rPr>
              <a:t>»;</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 акредитувати ОП другого (магістерського) рівня вищої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освіти «</a:t>
            </a:r>
            <a:r>
              <a:rPr lang="uk-UA" sz="1400" dirty="0">
                <a:latin typeface="Times New Roman" panose="02020603050405020304" pitchFamily="18" charset="0"/>
                <a:ea typeface="Calibri" panose="020F0502020204030204" pitchFamily="34" charset="0"/>
                <a:cs typeface="Times New Roman" panose="02020603050405020304" pitchFamily="18" charset="0"/>
              </a:rPr>
              <a:t>Міжнародний туризм і </a:t>
            </a:r>
            <a:r>
              <a:rPr lang="uk-UA" sz="1400" dirty="0" err="1">
                <a:latin typeface="Times New Roman" panose="02020603050405020304" pitchFamily="18" charset="0"/>
                <a:ea typeface="Calibri" panose="020F0502020204030204" pitchFamily="34" charset="0"/>
                <a:cs typeface="Times New Roman" panose="02020603050405020304" pitchFamily="18" charset="0"/>
              </a:rPr>
              <a:t>туроперейтинг</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uk-UA" sz="1400" b="1" u="sng" dirty="0">
                <a:latin typeface="Times New Roman" panose="02020603050405020304" pitchFamily="18" charset="0"/>
                <a:ea typeface="Calibri" panose="020F0502020204030204" pitchFamily="34" charset="0"/>
                <a:cs typeface="Times New Roman" panose="02020603050405020304" pitchFamily="18" charset="0"/>
              </a:rPr>
              <a:t>Покращити: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450215" indent="270510"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 лабораторну базу для практичних і лабораторних занять;</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450215" indent="270510"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 роботу здобувачів у гуртках у позаурочний час;</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450215" indent="270510"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 неформальну освіту;</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735965" indent="-285750" algn="just">
              <a:lnSpc>
                <a:spcPct val="115000"/>
              </a:lnSpc>
              <a:spcAft>
                <a:spcPts val="0"/>
              </a:spcAft>
              <a:buFontTx/>
              <a:buChar char="-"/>
            </a:pP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активізувати </a:t>
            </a:r>
            <a:r>
              <a:rPr lang="uk-UA" sz="1400" dirty="0">
                <a:latin typeface="Times New Roman" panose="02020603050405020304" pitchFamily="18" charset="0"/>
                <a:ea typeface="Calibri" panose="020F0502020204030204" pitchFamily="34" charset="0"/>
                <a:cs typeface="Times New Roman" panose="02020603050405020304" pitchFamily="18" charset="0"/>
              </a:rPr>
              <a:t>участь викладачів і здобувачів у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академічній мобільності.</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450215" algn="just">
              <a:lnSpc>
                <a:spcPct val="115000"/>
              </a:lnSpc>
              <a:spcAft>
                <a:spcPts val="0"/>
              </a:spcAft>
            </a:pPr>
            <a:r>
              <a:rPr lang="uk-UA" sz="1400" b="1" dirty="0" smtClean="0">
                <a:latin typeface="Times New Roman" panose="02020603050405020304" pitchFamily="18" charset="0"/>
                <a:ea typeface="Calibri" panose="020F0502020204030204" pitchFamily="34" charset="0"/>
                <a:cs typeface="Times New Roman" panose="02020603050405020304" pitchFamily="18" charset="0"/>
              </a:rPr>
              <a:t>Пропозиції </a:t>
            </a:r>
            <a:r>
              <a:rPr lang="uk-UA" sz="1400" b="1" dirty="0">
                <a:latin typeface="Times New Roman" panose="02020603050405020304" pitchFamily="18" charset="0"/>
                <a:ea typeface="Calibri" panose="020F0502020204030204" pitchFamily="34" charset="0"/>
                <a:cs typeface="Times New Roman" panose="02020603050405020304" pitchFamily="18" charset="0"/>
              </a:rPr>
              <a:t>щодо покращення роботи кафедри: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1. Необхідно спрямувати зусилля викладачів кафедри на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збільшення кількості </a:t>
            </a:r>
            <a:r>
              <a:rPr lang="uk-UA" sz="1400" dirty="0">
                <a:latin typeface="Times New Roman" panose="02020603050405020304" pitchFamily="18" charset="0"/>
                <a:ea typeface="Calibri" panose="020F0502020204030204" pitchFamily="34" charset="0"/>
                <a:cs typeface="Times New Roman" panose="02020603050405020304" pitchFamily="18" charset="0"/>
              </a:rPr>
              <a:t>публікацій у виданнях, що індексуються у базах даних </a:t>
            </a:r>
            <a:r>
              <a:rPr lang="uk-UA" sz="1400" dirty="0" err="1">
                <a:latin typeface="Times New Roman" panose="02020603050405020304" pitchFamily="18" charset="0"/>
                <a:ea typeface="Calibri" panose="020F0502020204030204" pitchFamily="34" charset="0"/>
                <a:cs typeface="Times New Roman" panose="02020603050405020304" pitchFamily="18" charset="0"/>
              </a:rPr>
              <a:t>Scopus</a:t>
            </a:r>
            <a:r>
              <a:rPr lang="uk-UA" sz="1400" dirty="0">
                <a:latin typeface="Times New Roman" panose="02020603050405020304" pitchFamily="18" charset="0"/>
                <a:ea typeface="Calibri" panose="020F0502020204030204" pitchFamily="34" charset="0"/>
                <a:cs typeface="Times New Roman" panose="02020603050405020304" pitchFamily="18" charset="0"/>
              </a:rPr>
              <a:t> та (або</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smtClean="0">
                <a:latin typeface="Times New Roman" panose="02020603050405020304" pitchFamily="18" charset="0"/>
                <a:ea typeface="Calibri" panose="020F0502020204030204" pitchFamily="34" charset="0"/>
                <a:cs typeface="Times New Roman" panose="02020603050405020304" pitchFamily="18" charset="0"/>
              </a:rPr>
              <a:t>Web</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latin typeface="Times New Roman" panose="02020603050405020304" pitchFamily="18" charset="0"/>
                <a:ea typeface="Calibri" panose="020F0502020204030204" pitchFamily="34" charset="0"/>
                <a:cs typeface="Times New Roman" panose="02020603050405020304" pitchFamily="18" charset="0"/>
              </a:rPr>
              <a:t>of</a:t>
            </a:r>
            <a:r>
              <a:rPr lang="uk-UA" sz="1400" dirty="0">
                <a:latin typeface="Times New Roman" panose="02020603050405020304" pitchFamily="18" charset="0"/>
                <a:ea typeface="Calibri" panose="020F0502020204030204" pitchFamily="34" charset="0"/>
                <a:cs typeface="Times New Roman" panose="02020603050405020304" pitchFamily="18" charset="0"/>
              </a:rPr>
              <a:t> </a:t>
            </a:r>
            <a:r>
              <a:rPr lang="uk-UA" sz="1400" dirty="0" err="1">
                <a:latin typeface="Times New Roman" panose="02020603050405020304" pitchFamily="18" charset="0"/>
                <a:ea typeface="Calibri" panose="020F0502020204030204" pitchFamily="34" charset="0"/>
                <a:cs typeface="Times New Roman" panose="02020603050405020304" pitchFamily="18" charset="0"/>
              </a:rPr>
              <a:t>Science</a:t>
            </a:r>
            <a:r>
              <a:rPr lang="uk-UA" sz="1400" dirty="0">
                <a:latin typeface="Times New Roman" panose="02020603050405020304" pitchFamily="18" charset="0"/>
                <a:ea typeface="Calibri" panose="020F0502020204030204" pitchFamily="34" charset="0"/>
                <a:cs typeface="Times New Roman" panose="02020603050405020304" pitchFamily="18" charset="0"/>
              </a:rPr>
              <a:t>.</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2. Розробити сайт кафедри на базі сучасних платформ, що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дозволить використовувати </a:t>
            </a:r>
            <a:r>
              <a:rPr lang="uk-UA" sz="1400" dirty="0">
                <a:latin typeface="Times New Roman" panose="02020603050405020304" pitchFamily="18" charset="0"/>
                <a:ea typeface="Calibri" panose="020F0502020204030204" pitchFamily="34" charset="0"/>
                <a:cs typeface="Times New Roman" panose="02020603050405020304" pitchFamily="18" charset="0"/>
              </a:rPr>
              <a:t>один й той самий домен для обох версій сайту.</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3. Для подолання кризи перевантаженості викладачів при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наступному оновленні </a:t>
            </a:r>
            <a:r>
              <a:rPr lang="uk-UA" sz="1400" dirty="0">
                <a:latin typeface="Times New Roman" panose="02020603050405020304" pitchFamily="18" charset="0"/>
                <a:ea typeface="Calibri" panose="020F0502020204030204" pitchFamily="34" charset="0"/>
                <a:cs typeface="Times New Roman" panose="02020603050405020304" pitchFamily="18" charset="0"/>
              </a:rPr>
              <a:t>ОП переглянути блок нормативних дисциплін у межах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діючих стандартів </a:t>
            </a:r>
            <a:r>
              <a:rPr lang="uk-UA" sz="1400" dirty="0">
                <a:latin typeface="Times New Roman" panose="02020603050405020304" pitchFamily="18" charset="0"/>
                <a:ea typeface="Calibri" panose="020F0502020204030204" pitchFamily="34" charset="0"/>
                <a:cs typeface="Times New Roman" panose="02020603050405020304" pitchFamily="18" charset="0"/>
              </a:rPr>
              <a:t>освіти у бік їх укрупнення.</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4. При наступному оновленні ОП привести вибірковий блок до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більшої однорідності </a:t>
            </a:r>
            <a:r>
              <a:rPr lang="uk-UA" sz="1400" dirty="0">
                <a:latin typeface="Times New Roman" panose="02020603050405020304" pitchFamily="18" charset="0"/>
                <a:ea typeface="Calibri" panose="020F0502020204030204" pitchFamily="34" charset="0"/>
                <a:cs typeface="Times New Roman" panose="02020603050405020304" pitchFamily="18" charset="0"/>
              </a:rPr>
              <a:t>(однакова кількість кредитів для усіх дисциплін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вибіркового блоку</a:t>
            </a:r>
            <a:r>
              <a:rPr lang="uk-UA" sz="1400" dirty="0">
                <a:latin typeface="Times New Roman" panose="02020603050405020304" pitchFamily="18" charset="0"/>
                <a:ea typeface="Calibri" panose="020F0502020204030204" pitchFamily="34" charset="0"/>
                <a:cs typeface="Times New Roman" panose="02020603050405020304" pitchFamily="18" charset="0"/>
              </a:rPr>
              <a:t>) та продовжувати рухатись у напрямку повністю вільного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вибору дисциплін </a:t>
            </a:r>
            <a:r>
              <a:rPr lang="uk-UA" sz="1400" dirty="0">
                <a:latin typeface="Times New Roman" panose="02020603050405020304" pitchFamily="18" charset="0"/>
                <a:ea typeface="Calibri" panose="020F0502020204030204" pitchFamily="34" charset="0"/>
                <a:cs typeface="Times New Roman" panose="02020603050405020304" pitchFamily="18" charset="0"/>
              </a:rPr>
              <a:t>студентами.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R="268605" indent="270510" algn="just">
              <a:lnSpc>
                <a:spcPct val="115000"/>
              </a:lnSpc>
              <a:spcAft>
                <a:spcPts val="0"/>
              </a:spcAft>
            </a:pPr>
            <a:r>
              <a:rPr lang="uk-UA" sz="1400" dirty="0">
                <a:latin typeface="Times New Roman" panose="02020603050405020304" pitchFamily="18" charset="0"/>
                <a:ea typeface="Calibri" panose="020F0502020204030204" pitchFamily="34" charset="0"/>
                <a:cs typeface="Times New Roman" panose="02020603050405020304" pitchFamily="18" charset="0"/>
              </a:rPr>
              <a:t>5. Посилити контроль за виконанням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Ліцензійних </a:t>
            </a:r>
            <a:r>
              <a:rPr lang="uk-UA" sz="1400" dirty="0">
                <a:latin typeface="Times New Roman" panose="02020603050405020304" pitchFamily="18" charset="0"/>
                <a:ea typeface="Calibri" panose="020F0502020204030204" pitchFamily="34" charset="0"/>
                <a:cs typeface="Times New Roman" panose="02020603050405020304" pitchFamily="18" charset="0"/>
              </a:rPr>
              <a:t>умов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провадження освітньої </a:t>
            </a:r>
            <a:r>
              <a:rPr lang="uk-UA" sz="1400" dirty="0">
                <a:latin typeface="Times New Roman" panose="02020603050405020304" pitchFamily="18" charset="0"/>
                <a:ea typeface="Calibri" panose="020F0502020204030204" pitchFamily="34" charset="0"/>
                <a:cs typeface="Times New Roman" panose="02020603050405020304" pitchFamily="18" charset="0"/>
              </a:rPr>
              <a:t>діяльності (постанова КМУ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№1187 </a:t>
            </a:r>
            <a:r>
              <a:rPr lang="uk-UA" sz="1400" dirty="0">
                <a:latin typeface="Times New Roman" panose="02020603050405020304" pitchFamily="18" charset="0"/>
                <a:ea typeface="Calibri" panose="020F0502020204030204" pitchFamily="34" charset="0"/>
                <a:cs typeface="Times New Roman" panose="02020603050405020304" pitchFamily="18" charset="0"/>
              </a:rPr>
              <a:t>від 30.12.2015 з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відповідними змінами</a:t>
            </a:r>
            <a:r>
              <a:rPr lang="uk-UA" sz="1400" dirty="0">
                <a:latin typeface="Times New Roman" panose="02020603050405020304" pitchFamily="18" charset="0"/>
                <a:ea typeface="Calibri" panose="020F0502020204030204" pitchFamily="34" charset="0"/>
                <a:cs typeface="Times New Roman" panose="02020603050405020304" pitchFamily="18" charset="0"/>
              </a:rPr>
              <a:t>) у розрізі вчасного проходження стажувань та курсів </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підвищення кваліфікації </a:t>
            </a:r>
            <a:r>
              <a:rPr lang="uk-UA" sz="1400" dirty="0">
                <a:latin typeface="Times New Roman" panose="02020603050405020304" pitchFamily="18" charset="0"/>
                <a:ea typeface="Calibri" panose="020F0502020204030204" pitchFamily="34" charset="0"/>
                <a:cs typeface="Times New Roman" panose="02020603050405020304" pitchFamily="18" charset="0"/>
              </a:rPr>
              <a:t>викладачами кафедри</a:t>
            </a:r>
            <a:r>
              <a:rPr lang="uk-UA" sz="1400" dirty="0" smtClean="0">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041063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404664"/>
            <a:ext cx="8461448" cy="6144759"/>
          </a:xfrm>
          <a:prstGeom prst="rect">
            <a:avLst/>
          </a:prstGeom>
        </p:spPr>
        <p:txBody>
          <a:bodyPr wrap="square">
            <a:spAutoFit/>
          </a:bodyPr>
          <a:lstStyle/>
          <a:p>
            <a:pPr lvl="0" algn="ctr">
              <a:lnSpc>
                <a:spcPct val="115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Каф. географії України та </a:t>
            </a:r>
            <a:r>
              <a:rPr lang="uk-UA" b="1" dirty="0" err="1">
                <a:latin typeface="Times New Roman" panose="02020603050405020304" pitchFamily="18" charset="0"/>
                <a:ea typeface="Calibri" panose="020F0502020204030204" pitchFamily="34" charset="0"/>
                <a:cs typeface="Times New Roman" panose="02020603050405020304" pitchFamily="18" charset="0"/>
              </a:rPr>
              <a:t>регіоналістики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uk-UA" b="1" i="1" dirty="0">
                <a:latin typeface="Times New Roman" panose="02020603050405020304" pitchFamily="18" charset="0"/>
                <a:ea typeface="Calibri" panose="020F0502020204030204" pitchFamily="34" charset="0"/>
                <a:cs typeface="Times New Roman" panose="02020603050405020304" pitchFamily="18" charset="0"/>
              </a:rPr>
              <a:t> зав. </a:t>
            </a:r>
            <a:r>
              <a:rPr lang="uk-UA" b="1" i="1" dirty="0" smtClean="0">
                <a:latin typeface="Times New Roman" panose="02020603050405020304" pitchFamily="18" charset="0"/>
                <a:ea typeface="Calibri" panose="020F0502020204030204" pitchFamily="34" charset="0"/>
                <a:cs typeface="Times New Roman" panose="02020603050405020304" pitchFamily="18" charset="0"/>
              </a:rPr>
              <a:t>КОСТАЩУК </a:t>
            </a:r>
            <a:r>
              <a:rPr lang="uk-UA" b="1" i="1" dirty="0">
                <a:latin typeface="Times New Roman" panose="02020603050405020304" pitchFamily="18" charset="0"/>
                <a:ea typeface="Calibri" panose="020F0502020204030204" pitchFamily="34" charset="0"/>
                <a:cs typeface="Times New Roman" panose="02020603050405020304" pitchFamily="18" charset="0"/>
              </a:rPr>
              <a:t>І.І.  </a:t>
            </a:r>
            <a:r>
              <a:rPr lang="uk-UA" b="1" i="1" dirty="0" smtClean="0">
                <a:latin typeface="Times New Roman" panose="02020603050405020304" pitchFamily="18" charset="0"/>
                <a:ea typeface="Calibri" panose="020F0502020204030204" pitchFamily="34" charset="0"/>
                <a:cs typeface="Times New Roman" panose="02020603050405020304" pitchFamily="18" charset="0"/>
              </a:rPr>
              <a:t>(експерт Романюк </a:t>
            </a:r>
            <a:r>
              <a:rPr lang="uk-UA" b="1" i="1" dirty="0">
                <a:latin typeface="Times New Roman" panose="02020603050405020304" pitchFamily="18" charset="0"/>
                <a:ea typeface="Calibri" panose="020F0502020204030204" pitchFamily="34" charset="0"/>
                <a:cs typeface="Times New Roman" panose="02020603050405020304" pitchFamily="18" charset="0"/>
              </a:rPr>
              <a:t>С.З.)</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R="8953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Загалом позитивно оцінюючи різносторонню діяльність кафедри  географії України та </a:t>
            </a:r>
            <a:r>
              <a:rPr lang="uk-UA" dirty="0" err="1">
                <a:latin typeface="Times New Roman" panose="02020603050405020304" pitchFamily="18" charset="0"/>
                <a:ea typeface="Calibri" panose="020F0502020204030204" pitchFamily="34" charset="0"/>
                <a:cs typeface="Times New Roman" panose="02020603050405020304" pitchFamily="18" charset="0"/>
              </a:rPr>
              <a:t>регіоналістики</a:t>
            </a:r>
            <a:r>
              <a:rPr lang="uk-UA" dirty="0">
                <a:latin typeface="Times New Roman" panose="02020603050405020304" pitchFamily="18" charset="0"/>
                <a:ea typeface="Calibri" panose="020F0502020204030204" pitchFamily="34" charset="0"/>
                <a:cs typeface="Times New Roman" panose="02020603050405020304" pitchFamily="18" charset="0"/>
              </a:rPr>
              <a:t>, вважаємо за необхідне </a:t>
            </a:r>
            <a:r>
              <a:rPr lang="uk-UA" b="1" dirty="0">
                <a:latin typeface="Times New Roman" panose="02020603050405020304" pitchFamily="18" charset="0"/>
                <a:ea typeface="Calibri" panose="020F0502020204030204" pitchFamily="34" charset="0"/>
                <a:cs typeface="Times New Roman" panose="02020603050405020304" pitchFamily="18" charset="0"/>
              </a:rPr>
              <a:t>висловити наступні пропозиції:</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uk-UA" dirty="0">
                <a:latin typeface="Times New Roman" panose="02020603050405020304" pitchFamily="18" charset="0"/>
                <a:ea typeface="Calibri" panose="020F0502020204030204" pitchFamily="34" charset="0"/>
                <a:cs typeface="Times New Roman" panose="02020603050405020304" pitchFamily="18" charset="0"/>
              </a:rPr>
              <a:t>Розширювати академічну мобільність викладачів і студентів, спрямувати </a:t>
            </a:r>
            <a:r>
              <a:rPr lang="uk-UA" dirty="0" smtClean="0">
                <a:latin typeface="Times New Roman" panose="02020603050405020304" pitchFamily="18" charset="0"/>
                <a:ea typeface="Calibri" panose="020F0502020204030204" pitchFamily="34" charset="0"/>
                <a:cs typeface="Times New Roman" panose="02020603050405020304" pitchFamily="18" charset="0"/>
              </a:rPr>
              <a:t>наукову </a:t>
            </a:r>
            <a:r>
              <a:rPr lang="uk-UA" dirty="0">
                <a:latin typeface="Times New Roman" panose="02020603050405020304" pitchFamily="18" charset="0"/>
                <a:ea typeface="Calibri" panose="020F0502020204030204" pitchFamily="34" charset="0"/>
                <a:cs typeface="Times New Roman" panose="02020603050405020304" pitchFamily="18" charset="0"/>
              </a:rPr>
              <a:t>роботу викладачів на опублікування у виданнях, які індексуються у науково-метричних базах </a:t>
            </a:r>
            <a:r>
              <a:rPr lang="uk-UA" dirty="0" err="1">
                <a:latin typeface="Times New Roman" panose="02020603050405020304" pitchFamily="18" charset="0"/>
                <a:ea typeface="Calibri" panose="020F0502020204030204" pitchFamily="34" charset="0"/>
                <a:cs typeface="Times New Roman" panose="02020603050405020304" pitchFamily="18" charset="0"/>
              </a:rPr>
              <a:t>Scopus</a:t>
            </a:r>
            <a:r>
              <a:rPr lang="uk-UA" dirty="0">
                <a:latin typeface="Times New Roman" panose="02020603050405020304" pitchFamily="18" charset="0"/>
                <a:ea typeface="Calibri" panose="020F0502020204030204" pitchFamily="34" charset="0"/>
                <a:cs typeface="Times New Roman" panose="02020603050405020304" pitchFamily="18" charset="0"/>
              </a:rPr>
              <a:t> та </a:t>
            </a:r>
            <a:r>
              <a:rPr lang="uk-UA" dirty="0" err="1">
                <a:latin typeface="Times New Roman" panose="02020603050405020304" pitchFamily="18" charset="0"/>
                <a:ea typeface="Calibri" panose="020F0502020204030204" pitchFamily="34" charset="0"/>
                <a:cs typeface="Times New Roman" panose="02020603050405020304" pitchFamily="18" charset="0"/>
              </a:rPr>
              <a:t>Web</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err="1">
                <a:latin typeface="Times New Roman" panose="02020603050405020304" pitchFamily="18" charset="0"/>
                <a:ea typeface="Calibri" panose="020F0502020204030204" pitchFamily="34" charset="0"/>
                <a:cs typeface="Times New Roman" panose="02020603050405020304" pitchFamily="18" charset="0"/>
              </a:rPr>
              <a:t>of</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err="1">
                <a:latin typeface="Times New Roman" panose="02020603050405020304" pitchFamily="18" charset="0"/>
                <a:ea typeface="Calibri" panose="020F0502020204030204" pitchFamily="34" charset="0"/>
                <a:cs typeface="Times New Roman" panose="02020603050405020304" pitchFamily="18" charset="0"/>
              </a:rPr>
              <a:t>Science</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2. Систематично </a:t>
            </a:r>
            <a:r>
              <a:rPr lang="uk-UA" dirty="0">
                <a:latin typeface="Times New Roman" panose="02020603050405020304" pitchFamily="18" charset="0"/>
                <a:ea typeface="Calibri" panose="020F0502020204030204" pitchFamily="34" charset="0"/>
                <a:cs typeface="Times New Roman" panose="02020603050405020304" pitchFamily="18" charset="0"/>
              </a:rPr>
              <a:t>оновлювати зміст методичних рекомендацій й вказівок до самостійних та практичних робіт освітніх компонент та написання курсових, кваліфікаційних робіт з урахуванням змін у </a:t>
            </a:r>
            <a:r>
              <a:rPr lang="uk-UA" dirty="0" smtClean="0">
                <a:latin typeface="Times New Roman" panose="02020603050405020304" pitchFamily="18" charset="0"/>
                <a:ea typeface="Calibri" panose="020F0502020204030204" pitchFamily="34" charset="0"/>
                <a:cs typeface="Times New Roman" panose="02020603050405020304" pitchFamily="18" charset="0"/>
              </a:rPr>
              <a:t>нормативно-правових актах  </a:t>
            </a:r>
            <a:r>
              <a:rPr lang="uk-UA" dirty="0">
                <a:latin typeface="Times New Roman" panose="02020603050405020304" pitchFamily="18" charset="0"/>
                <a:ea typeface="Calibri" panose="020F0502020204030204" pitchFamily="34" charset="0"/>
                <a:cs typeface="Times New Roman" panose="02020603050405020304" pitchFamily="18" charset="0"/>
              </a:rPr>
              <a:t>регіонального спрямування</a:t>
            </a: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3. Посилювати </a:t>
            </a:r>
            <a:r>
              <a:rPr lang="uk-UA" dirty="0">
                <a:latin typeface="Times New Roman" panose="02020603050405020304" pitchFamily="18" charset="0"/>
                <a:ea typeface="Calibri" panose="020F0502020204030204" pitchFamily="34" charset="0"/>
                <a:cs typeface="Times New Roman" panose="02020603050405020304" pitchFamily="18" charset="0"/>
              </a:rPr>
              <a:t>профорієнтаційну роботу серед абітурієнтів інших </a:t>
            </a:r>
            <a:r>
              <a:rPr lang="uk-UA" dirty="0" smtClean="0">
                <a:latin typeface="Times New Roman" panose="02020603050405020304" pitchFamily="18" charset="0"/>
                <a:ea typeface="Calibri" panose="020F0502020204030204" pitchFamily="34" charset="0"/>
                <a:cs typeface="Times New Roman" panose="02020603050405020304" pitchFamily="18" charset="0"/>
              </a:rPr>
              <a:t>регіонів з </a:t>
            </a:r>
            <a:r>
              <a:rPr lang="uk-UA" dirty="0">
                <a:latin typeface="Times New Roman" panose="02020603050405020304" pitchFamily="18" charset="0"/>
                <a:ea typeface="Calibri" panose="020F0502020204030204" pitchFamily="34" charset="0"/>
                <a:cs typeface="Times New Roman" panose="02020603050405020304" pitchFamily="18" charset="0"/>
              </a:rPr>
              <a:t>метою забезпечення вступу випускників на денну та заочну форми </a:t>
            </a:r>
            <a:r>
              <a:rPr lang="uk-UA" dirty="0" smtClean="0">
                <a:latin typeface="Times New Roman" panose="02020603050405020304" pitchFamily="18" charset="0"/>
                <a:ea typeface="Calibri" panose="020F0502020204030204" pitchFamily="34" charset="0"/>
                <a:cs typeface="Times New Roman" panose="02020603050405020304" pitchFamily="18" charset="0"/>
              </a:rPr>
              <a:t>навчання;</a:t>
            </a:r>
            <a:endParaRPr lang="uk-UA" sz="1400" dirty="0" smtClean="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uk-UA" sz="1400" dirty="0" smtClean="0">
                <a:latin typeface="Calibri" panose="020F0502020204030204" pitchFamily="34" charset="0"/>
                <a:ea typeface="Calibri" panose="020F0502020204030204" pitchFamily="34" charset="0"/>
                <a:cs typeface="Times New Roman" panose="02020603050405020304" pitchFamily="18" charset="0"/>
              </a:rPr>
              <a:t>4. </a:t>
            </a:r>
            <a:r>
              <a:rPr lang="uk-UA" dirty="0" smtClean="0">
                <a:latin typeface="Times New Roman" panose="02020603050405020304" pitchFamily="18" charset="0"/>
                <a:ea typeface="Calibri" panose="020F0502020204030204" pitchFamily="34" charset="0"/>
                <a:cs typeface="Times New Roman" panose="02020603050405020304" pitchFamily="18" charset="0"/>
              </a:rPr>
              <a:t>Залучати </a:t>
            </a:r>
            <a:r>
              <a:rPr lang="uk-UA" dirty="0">
                <a:latin typeface="Times New Roman" panose="02020603050405020304" pitchFamily="18" charset="0"/>
                <a:ea typeface="Calibri" panose="020F0502020204030204" pitchFamily="34" charset="0"/>
                <a:cs typeface="Times New Roman" panose="02020603050405020304" pitchFamily="18" charset="0"/>
              </a:rPr>
              <a:t>роботодавців, </a:t>
            </a:r>
            <a:r>
              <a:rPr lang="uk-UA" dirty="0" err="1">
                <a:latin typeface="Times New Roman" panose="02020603050405020304" pitchFamily="18" charset="0"/>
                <a:ea typeface="Calibri" panose="020F0502020204030204" pitchFamily="34" charset="0"/>
                <a:cs typeface="Times New Roman" panose="02020603050405020304" pitchFamily="18" charset="0"/>
              </a:rPr>
              <a:t>стейкхолдерів</a:t>
            </a:r>
            <a:r>
              <a:rPr lang="uk-UA" dirty="0">
                <a:latin typeface="Times New Roman" panose="02020603050405020304" pitchFamily="18" charset="0"/>
                <a:ea typeface="Calibri" panose="020F0502020204030204" pitchFamily="34" charset="0"/>
                <a:cs typeface="Times New Roman" panose="02020603050405020304" pitchFamily="18" charset="0"/>
              </a:rPr>
              <a:t> до викладання окремих </a:t>
            </a:r>
            <a:r>
              <a:rPr lang="uk-UA" dirty="0" smtClean="0">
                <a:latin typeface="Times New Roman" panose="02020603050405020304" pitchFamily="18" charset="0"/>
                <a:ea typeface="Calibri" panose="020F0502020204030204" pitchFamily="34" charset="0"/>
                <a:cs typeface="Times New Roman" panose="02020603050405020304" pitchFamily="18" charset="0"/>
              </a:rPr>
              <a:t>навчальних </a:t>
            </a:r>
            <a:r>
              <a:rPr lang="uk-UA" dirty="0">
                <a:latin typeface="Times New Roman" panose="02020603050405020304" pitchFamily="18" charset="0"/>
                <a:ea typeface="Calibri" panose="020F0502020204030204" pitchFamily="34" charset="0"/>
                <a:cs typeface="Times New Roman" panose="02020603050405020304" pitchFamily="18" charset="0"/>
              </a:rPr>
              <a:t>дисциплін з метою посилення практичної підготовки майбутніх </a:t>
            </a:r>
            <a:r>
              <a:rPr lang="uk-UA" dirty="0" smtClean="0">
                <a:latin typeface="Times New Roman" panose="02020603050405020304" pitchFamily="18" charset="0"/>
                <a:ea typeface="Calibri" panose="020F0502020204030204" pitchFamily="34" charset="0"/>
                <a:cs typeface="Times New Roman" panose="02020603050405020304" pitchFamily="18" charset="0"/>
              </a:rPr>
              <a:t>фахівців;</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uk-UA" sz="1400" dirty="0" smtClean="0">
                <a:latin typeface="Calibri" panose="020F0502020204030204" pitchFamily="34" charset="0"/>
                <a:ea typeface="Calibri" panose="020F0502020204030204" pitchFamily="34" charset="0"/>
                <a:cs typeface="Times New Roman" panose="02020603050405020304" pitchFamily="18" charset="0"/>
              </a:rPr>
              <a:t>5. </a:t>
            </a:r>
            <a:r>
              <a:rPr lang="uk-UA" dirty="0" smtClean="0">
                <a:latin typeface="Times New Roman" panose="02020603050405020304" pitchFamily="18" charset="0"/>
                <a:ea typeface="Calibri" panose="020F0502020204030204" pitchFamily="34" charset="0"/>
                <a:cs typeface="Times New Roman" panose="02020603050405020304" pitchFamily="18" charset="0"/>
              </a:rPr>
              <a:t>Залучати </a:t>
            </a:r>
            <a:r>
              <a:rPr lang="uk-UA" dirty="0">
                <a:latin typeface="Times New Roman" panose="02020603050405020304" pitchFamily="18" charset="0"/>
                <a:ea typeface="Calibri" panose="020F0502020204030204" pitchFamily="34" charset="0"/>
                <a:cs typeface="Times New Roman" panose="02020603050405020304" pitchFamily="18" charset="0"/>
              </a:rPr>
              <a:t>зарубіжних партнерів до читання гостьових </a:t>
            </a:r>
            <a:r>
              <a:rPr lang="uk-UA" dirty="0" smtClean="0">
                <a:latin typeface="Times New Roman" panose="02020603050405020304" pitchFamily="18" charset="0"/>
                <a:ea typeface="Calibri" panose="020F0502020204030204" pitchFamily="34" charset="0"/>
                <a:cs typeface="Times New Roman" panose="02020603050405020304" pitchFamily="18" charset="0"/>
              </a:rPr>
              <a:t>лекцій;</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uk-UA" sz="1400" dirty="0" smtClean="0">
                <a:latin typeface="Calibri" panose="020F0502020204030204" pitchFamily="34" charset="0"/>
                <a:ea typeface="Calibri" panose="020F0502020204030204" pitchFamily="34" charset="0"/>
                <a:cs typeface="Times New Roman" panose="02020603050405020304" pitchFamily="18" charset="0"/>
              </a:rPr>
              <a:t>6. </a:t>
            </a:r>
            <a:r>
              <a:rPr lang="uk-UA" dirty="0" smtClean="0">
                <a:latin typeface="Times New Roman" panose="02020603050405020304" pitchFamily="18" charset="0"/>
                <a:ea typeface="Calibri" panose="020F0502020204030204" pitchFamily="34" charset="0"/>
                <a:cs typeface="Times New Roman" panose="02020603050405020304" pitchFamily="18" charset="0"/>
              </a:rPr>
              <a:t>Систематизувати </a:t>
            </a:r>
            <a:r>
              <a:rPr lang="uk-UA" dirty="0">
                <a:latin typeface="Times New Roman" panose="02020603050405020304" pitchFamily="18" charset="0"/>
                <a:ea typeface="Calibri" panose="020F0502020204030204" pitchFamily="34" charset="0"/>
                <a:cs typeface="Times New Roman" panose="02020603050405020304" pitchFamily="18" charset="0"/>
              </a:rPr>
              <a:t>матеріали на сайті кафедри за окресленими  рубриками,   уникнувши їх дубляжу; постійно </a:t>
            </a:r>
            <a:r>
              <a:rPr lang="uk-UA" dirty="0" smtClean="0">
                <a:latin typeface="Times New Roman" panose="02020603050405020304" pitchFamily="18" charset="0"/>
                <a:ea typeface="Calibri" panose="020F0502020204030204" pitchFamily="34" charset="0"/>
                <a:cs typeface="Times New Roman" panose="02020603050405020304" pitchFamily="18" charset="0"/>
              </a:rPr>
              <a:t>оновлювати/наповнювати практичними </a:t>
            </a:r>
            <a:r>
              <a:rPr lang="uk-UA" dirty="0">
                <a:latin typeface="Times New Roman" panose="02020603050405020304" pitchFamily="18" charset="0"/>
                <a:ea typeface="Calibri" panose="020F0502020204030204" pitchFamily="34" charset="0"/>
                <a:cs typeface="Times New Roman" panose="02020603050405020304" pitchFamily="18" charset="0"/>
              </a:rPr>
              <a:t>матеріалами діяльність кафедри.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675994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548680"/>
            <a:ext cx="8712968" cy="6007799"/>
          </a:xfrm>
          <a:prstGeom prst="rect">
            <a:avLst/>
          </a:prstGeom>
        </p:spPr>
        <p:txBody>
          <a:bodyPr wrap="square">
            <a:spAutoFit/>
          </a:bodyPr>
          <a:lstStyle/>
          <a:p>
            <a:pPr lvl="0" algn="ctr">
              <a:lnSpc>
                <a:spcPct val="115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Каф. </a:t>
            </a:r>
            <a:r>
              <a:rPr lang="ru-RU" b="1" dirty="0" err="1">
                <a:latin typeface="Times New Roman" panose="02020603050405020304" pitchFamily="18" charset="0"/>
                <a:ea typeface="Calibri" panose="020F0502020204030204" pitchFamily="34" charset="0"/>
                <a:cs typeface="Times New Roman" panose="02020603050405020304" pitchFamily="18" charset="0"/>
              </a:rPr>
              <a:t>економічної</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b="1" dirty="0" err="1">
                <a:latin typeface="Times New Roman" panose="02020603050405020304" pitchFamily="18" charset="0"/>
                <a:ea typeface="Calibri" panose="020F0502020204030204" pitchFamily="34" charset="0"/>
                <a:cs typeface="Times New Roman" panose="02020603050405020304" pitchFamily="18" charset="0"/>
              </a:rPr>
              <a:t>географії</a:t>
            </a:r>
            <a:r>
              <a:rPr lang="ru-RU" b="1" dirty="0">
                <a:latin typeface="Times New Roman" panose="02020603050405020304" pitchFamily="18" charset="0"/>
                <a:ea typeface="Calibri" panose="020F0502020204030204" pitchFamily="34" charset="0"/>
                <a:cs typeface="Times New Roman" panose="02020603050405020304" pitchFamily="18" charset="0"/>
              </a:rPr>
              <a:t> та </a:t>
            </a:r>
            <a:r>
              <a:rPr lang="ru-RU" b="1" dirty="0" err="1">
                <a:latin typeface="Times New Roman" panose="02020603050405020304" pitchFamily="18" charset="0"/>
                <a:ea typeface="Calibri" panose="020F0502020204030204" pitchFamily="34" charset="0"/>
                <a:cs typeface="Times New Roman" panose="02020603050405020304" pitchFamily="18" charset="0"/>
              </a:rPr>
              <a:t>екологічного</a:t>
            </a:r>
            <a:r>
              <a:rPr lang="ru-RU" b="1" dirty="0">
                <a:latin typeface="Times New Roman" panose="02020603050405020304" pitchFamily="18" charset="0"/>
                <a:ea typeface="Calibri" panose="020F0502020204030204" pitchFamily="34" charset="0"/>
                <a:cs typeface="Times New Roman" panose="02020603050405020304" pitchFamily="18" charset="0"/>
              </a:rPr>
              <a:t> менеджменту</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uk-UA" b="1" i="1" dirty="0">
                <a:latin typeface="Times New Roman" panose="02020603050405020304" pitchFamily="18" charset="0"/>
                <a:ea typeface="Calibri" panose="020F0502020204030204" pitchFamily="34" charset="0"/>
                <a:cs typeface="Times New Roman" panose="02020603050405020304" pitchFamily="18" charset="0"/>
              </a:rPr>
              <a:t> зав. </a:t>
            </a:r>
            <a:r>
              <a:rPr lang="uk-UA" b="1" i="1" dirty="0" smtClean="0">
                <a:latin typeface="Times New Roman" panose="02020603050405020304" pitchFamily="18" charset="0"/>
                <a:ea typeface="Calibri" panose="020F0502020204030204" pitchFamily="34" charset="0"/>
                <a:cs typeface="Times New Roman" panose="02020603050405020304" pitchFamily="18" charset="0"/>
              </a:rPr>
              <a:t>Руденко В.  (експерт </a:t>
            </a:r>
            <a:r>
              <a:rPr lang="uk-UA" b="1" i="1" dirty="0" err="1" smtClean="0">
                <a:latin typeface="Times New Roman" panose="02020603050405020304" pitchFamily="18" charset="0"/>
                <a:ea typeface="Calibri" panose="020F0502020204030204" pitchFamily="34" charset="0"/>
                <a:cs typeface="Times New Roman" panose="02020603050405020304" pitchFamily="18" charset="0"/>
              </a:rPr>
              <a:t>Гураленко</a:t>
            </a:r>
            <a:r>
              <a:rPr lang="uk-UA" b="1" i="1" dirty="0" smtClean="0">
                <a:latin typeface="Times New Roman" panose="02020603050405020304" pitchFamily="18" charset="0"/>
                <a:ea typeface="Calibri" panose="020F0502020204030204" pitchFamily="34" charset="0"/>
                <a:cs typeface="Times New Roman" panose="02020603050405020304" pitchFamily="18" charset="0"/>
              </a:rPr>
              <a:t> Н.)</a:t>
            </a:r>
          </a:p>
          <a:p>
            <a:pPr algn="ctr">
              <a:lnSpc>
                <a:spcPct val="115000"/>
              </a:lnSpc>
              <a:spcAft>
                <a:spcPts val="0"/>
              </a:spcAft>
            </a:pPr>
            <a:endParaRPr lang="uk-UA"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1. </a:t>
            </a:r>
            <a:r>
              <a:rPr lang="uk-UA" sz="2000" b="1" dirty="0">
                <a:latin typeface="Times New Roman" panose="02020603050405020304" pitchFamily="18" charset="0"/>
                <a:cs typeface="Times New Roman" panose="02020603050405020304" pitchFamily="18" charset="0"/>
              </a:rPr>
              <a:t>З</a:t>
            </a:r>
            <a:r>
              <a:rPr lang="uk-UA" sz="2000" b="1" dirty="0" smtClean="0">
                <a:latin typeface="Times New Roman" panose="02020603050405020304" pitchFamily="18" charset="0"/>
                <a:cs typeface="Times New Roman" panose="02020603050405020304" pitchFamily="18" charset="0"/>
              </a:rPr>
              <a:t>меншення </a:t>
            </a:r>
            <a:r>
              <a:rPr lang="uk-UA" sz="2000" b="1" dirty="0">
                <a:latin typeface="Times New Roman" panose="02020603050405020304" pitchFamily="18" charset="0"/>
                <a:cs typeface="Times New Roman" panose="02020603050405020304" pitchFamily="18" charset="0"/>
              </a:rPr>
              <a:t>контингенту студентів (малий обсяг сформованих груп – 5-10 студентів)</a:t>
            </a:r>
            <a:r>
              <a:rPr lang="uk-UA" sz="2000" dirty="0">
                <a:latin typeface="Times New Roman" panose="02020603050405020304" pitchFamily="18" charset="0"/>
                <a:cs typeface="Times New Roman" panose="02020603050405020304" pitchFamily="18" charset="0"/>
              </a:rPr>
              <a:t>, </a:t>
            </a:r>
          </a:p>
          <a:p>
            <a:pPr algn="just"/>
            <a:r>
              <a:rPr lang="uk-UA" sz="2000" dirty="0">
                <a:latin typeface="Times New Roman" panose="02020603050405020304" pitchFamily="18" charset="0"/>
                <a:cs typeface="Times New Roman" panose="02020603050405020304" pitchFamily="18" charset="0"/>
              </a:rPr>
              <a:t>2. </a:t>
            </a:r>
            <a:r>
              <a:rPr lang="uk-UA" sz="2000" b="1" dirty="0">
                <a:latin typeface="Times New Roman" panose="02020603050405020304" pitchFamily="18" charset="0"/>
                <a:cs typeface="Times New Roman" panose="02020603050405020304" pitchFamily="18" charset="0"/>
              </a:rPr>
              <a:t>Д</a:t>
            </a:r>
            <a:r>
              <a:rPr lang="uk-UA" sz="2000" b="1" dirty="0" smtClean="0">
                <a:latin typeface="Times New Roman" panose="02020603050405020304" pitchFamily="18" charset="0"/>
                <a:cs typeface="Times New Roman" panose="02020603050405020304" pitchFamily="18" charset="0"/>
              </a:rPr>
              <a:t>оцільність </a:t>
            </a:r>
            <a:r>
              <a:rPr lang="uk-UA" sz="2000" b="1" dirty="0">
                <a:latin typeface="Times New Roman" panose="02020603050405020304" pitchFamily="18" charset="0"/>
                <a:cs typeface="Times New Roman" panose="02020603050405020304" pitchFamily="18" charset="0"/>
              </a:rPr>
              <a:t>поліпшення навчально-методичного забезпечення навчальних дисциплін науково-педагогічними працівниками кафедри:</a:t>
            </a:r>
            <a:endParaRPr lang="uk-UA" sz="2000" dirty="0">
              <a:latin typeface="Times New Roman" panose="02020603050405020304" pitchFamily="18" charset="0"/>
              <a:cs typeface="Times New Roman" panose="02020603050405020304" pitchFamily="18" charset="0"/>
            </a:endParaRPr>
          </a:p>
          <a:p>
            <a:pPr lvl="0" algn="just"/>
            <a:r>
              <a:rPr lang="uk-UA" sz="2000" dirty="0">
                <a:latin typeface="Times New Roman" panose="02020603050405020304" pitchFamily="18" charset="0"/>
                <a:cs typeface="Times New Roman" panose="02020603050405020304" pitchFamily="18" charset="0"/>
              </a:rPr>
              <a:t>Деякі робочі програми кафедри презентують зміст ОПП, </a:t>
            </a:r>
            <a:r>
              <a:rPr lang="uk-UA" sz="2000" b="1" dirty="0">
                <a:latin typeface="Times New Roman" panose="02020603050405020304" pitchFamily="18" charset="0"/>
                <a:cs typeface="Times New Roman" panose="02020603050405020304" pitchFamily="18" charset="0"/>
              </a:rPr>
              <a:t>що втратили </a:t>
            </a:r>
            <a:r>
              <a:rPr lang="uk-UA" sz="2000" b="1" dirty="0" smtClean="0">
                <a:latin typeface="Times New Roman" panose="02020603050405020304" pitchFamily="18" charset="0"/>
                <a:cs typeface="Times New Roman" panose="02020603050405020304" pitchFamily="18" charset="0"/>
              </a:rPr>
              <a:t>чинність. </a:t>
            </a:r>
            <a:endParaRPr lang="uk-UA" sz="2000" dirty="0">
              <a:latin typeface="Times New Roman" panose="02020603050405020304" pitchFamily="18" charset="0"/>
              <a:cs typeface="Times New Roman" panose="02020603050405020304" pitchFamily="18" charset="0"/>
            </a:endParaRPr>
          </a:p>
          <a:p>
            <a:pPr lvl="0" algn="just"/>
            <a:r>
              <a:rPr lang="uk-UA" sz="2000" dirty="0" smtClean="0">
                <a:latin typeface="Times New Roman" panose="02020603050405020304" pitchFamily="18" charset="0"/>
                <a:cs typeface="Times New Roman" panose="02020603050405020304" pitchFamily="18" charset="0"/>
              </a:rPr>
              <a:t>3. Доцільно </a:t>
            </a:r>
            <a:r>
              <a:rPr lang="uk-UA" sz="2000" dirty="0">
                <a:latin typeface="Times New Roman" panose="02020603050405020304" pitchFamily="18" charset="0"/>
                <a:cs typeface="Times New Roman" panose="02020603050405020304" pitchFamily="18" charset="0"/>
              </a:rPr>
              <a:t>звернути увагу на</a:t>
            </a:r>
            <a:r>
              <a:rPr lang="uk-UA" sz="2000" b="1" dirty="0">
                <a:latin typeface="Times New Roman" panose="02020603050405020304" pitchFamily="18" charset="0"/>
                <a:cs typeface="Times New Roman" panose="02020603050405020304" pitchFamily="18" charset="0"/>
              </a:rPr>
              <a:t> відсутність належної наповненості в системі </a:t>
            </a:r>
            <a:r>
              <a:rPr lang="en-US" sz="2000" b="1" dirty="0">
                <a:latin typeface="Times New Roman" panose="02020603050405020304" pitchFamily="18" charset="0"/>
                <a:cs typeface="Times New Roman" panose="02020603050405020304" pitchFamily="18" charset="0"/>
              </a:rPr>
              <a:t>Moodle </a:t>
            </a:r>
            <a:r>
              <a:rPr lang="uk-UA" sz="2000" b="1" dirty="0">
                <a:latin typeface="Times New Roman" panose="02020603050405020304" pitchFamily="18" charset="0"/>
                <a:cs typeface="Times New Roman" panose="02020603050405020304" pitchFamily="18" charset="0"/>
              </a:rPr>
              <a:t>деяких навчальних дисциплін</a:t>
            </a:r>
            <a:r>
              <a:rPr lang="uk-UA" sz="2000" dirty="0">
                <a:latin typeface="Times New Roman" panose="02020603050405020304" pitchFamily="18" charset="0"/>
                <a:cs typeface="Times New Roman" panose="02020603050405020304" pitchFamily="18" charset="0"/>
              </a:rPr>
              <a:t>. </a:t>
            </a:r>
          </a:p>
          <a:p>
            <a:pPr lvl="0" algn="just"/>
            <a:r>
              <a:rPr lang="uk-UA" sz="2000" dirty="0" smtClean="0">
                <a:latin typeface="Times New Roman" panose="02020603050405020304" pitchFamily="18" charset="0"/>
                <a:cs typeface="Times New Roman" panose="02020603050405020304" pitchFamily="18" charset="0"/>
              </a:rPr>
              <a:t>4. Доцільно </a:t>
            </a:r>
            <a:r>
              <a:rPr lang="uk-UA" sz="2000" dirty="0">
                <a:latin typeface="Times New Roman" panose="02020603050405020304" pitchFamily="18" charset="0"/>
                <a:cs typeface="Times New Roman" panose="02020603050405020304" pitchFamily="18" charset="0"/>
              </a:rPr>
              <a:t>звернути увагу на відсутність в робочих програмах та/або </a:t>
            </a:r>
            <a:r>
              <a:rPr lang="uk-UA" sz="2000" dirty="0" err="1">
                <a:latin typeface="Times New Roman" panose="02020603050405020304" pitchFamily="18" charset="0"/>
                <a:cs typeface="Times New Roman" panose="02020603050405020304" pitchFamily="18" charset="0"/>
              </a:rPr>
              <a:t>силабусах</a:t>
            </a:r>
            <a:r>
              <a:rPr lang="uk-UA" sz="2000" b="1" dirty="0">
                <a:latin typeface="Times New Roman" panose="02020603050405020304" pitchFamily="18" charset="0"/>
                <a:cs typeface="Times New Roman" panose="02020603050405020304" pitchFamily="18" charset="0"/>
              </a:rPr>
              <a:t>   чітких (а не у вигляді загального шаблону) критеріїв оцінювання результатів </a:t>
            </a:r>
            <a:r>
              <a:rPr lang="uk-UA" sz="2000" b="1" dirty="0" smtClean="0">
                <a:latin typeface="Times New Roman" panose="02020603050405020304" pitchFamily="18" charset="0"/>
                <a:cs typeface="Times New Roman" panose="02020603050405020304" pitchFamily="18" charset="0"/>
              </a:rPr>
              <a:t>навчання</a:t>
            </a:r>
            <a:r>
              <a:rPr lang="uk-UA" sz="2000" dirty="0">
                <a:latin typeface="Times New Roman" panose="02020603050405020304" pitchFamily="18" charset="0"/>
                <a:cs typeface="Times New Roman" panose="02020603050405020304" pitchFamily="18" charset="0"/>
              </a:rPr>
              <a:t>.</a:t>
            </a:r>
          </a:p>
          <a:p>
            <a:pPr lvl="0" algn="just"/>
            <a:r>
              <a:rPr lang="uk-UA" sz="2000" dirty="0" smtClean="0">
                <a:latin typeface="Times New Roman" panose="02020603050405020304" pitchFamily="18" charset="0"/>
                <a:cs typeface="Times New Roman" panose="02020603050405020304" pitchFamily="18" charset="0"/>
              </a:rPr>
              <a:t>3. У</a:t>
            </a:r>
            <a:r>
              <a:rPr lang="uk-UA" sz="2000" dirty="0">
                <a:latin typeface="Times New Roman" panose="02020603050405020304" pitchFamily="18" charset="0"/>
                <a:cs typeface="Times New Roman" panose="02020603050405020304" pitchFamily="18" charset="0"/>
              </a:rPr>
              <a:t> межах фахової педагогічної діяльності </a:t>
            </a:r>
            <a:r>
              <a:rPr lang="uk-UA" sz="2000" b="1" dirty="0">
                <a:latin typeface="Times New Roman" panose="02020603050405020304" pitchFamily="18" charset="0"/>
                <a:cs typeface="Times New Roman" panose="02020603050405020304" pitchFamily="18" charset="0"/>
              </a:rPr>
              <a:t>доцільно </a:t>
            </a:r>
            <a:r>
              <a:rPr lang="uk-UA" sz="2000" b="1" dirty="0" smtClean="0">
                <a:latin typeface="Times New Roman" panose="02020603050405020304" pitchFamily="18" charset="0"/>
                <a:cs typeface="Times New Roman" panose="02020603050405020304" pitchFamily="18" charset="0"/>
              </a:rPr>
              <a:t>науково-педагогічним </a:t>
            </a:r>
            <a:r>
              <a:rPr lang="uk-UA" sz="2000" b="1" dirty="0">
                <a:latin typeface="Times New Roman" panose="02020603050405020304" pitchFamily="18" charset="0"/>
                <a:cs typeface="Times New Roman" panose="02020603050405020304" pitchFamily="18" charset="0"/>
              </a:rPr>
              <a:t>працівникам кафедри</a:t>
            </a:r>
            <a:r>
              <a:rPr lang="uk-UA" sz="2000" dirty="0">
                <a:latin typeface="Times New Roman" panose="02020603050405020304" pitchFamily="18" charset="0"/>
                <a:cs typeface="Times New Roman" panose="02020603050405020304" pitchFamily="18" charset="0"/>
              </a:rPr>
              <a:t> </a:t>
            </a:r>
            <a:r>
              <a:rPr lang="uk-UA" sz="2000" b="1" dirty="0">
                <a:latin typeface="Times New Roman" panose="02020603050405020304" pitchFamily="18" charset="0"/>
                <a:cs typeface="Times New Roman" panose="02020603050405020304" pitchFamily="18" charset="0"/>
              </a:rPr>
              <a:t>мати за останні п’ять років </a:t>
            </a:r>
            <a:r>
              <a:rPr lang="uk-UA" sz="2000" b="1" dirty="0" smtClean="0">
                <a:latin typeface="Times New Roman" panose="02020603050405020304" pitchFamily="18" charset="0"/>
                <a:cs typeface="Times New Roman" panose="02020603050405020304" pitchFamily="18" charset="0"/>
              </a:rPr>
              <a:t>публікації у виданнях, </a:t>
            </a:r>
            <a:r>
              <a:rPr lang="uk-UA" sz="2000" dirty="0">
                <a:latin typeface="Times New Roman" panose="02020603050405020304" pitchFamily="18" charset="0"/>
                <a:cs typeface="Times New Roman" panose="02020603050405020304" pitchFamily="18" charset="0"/>
              </a:rPr>
              <a:t>включених до переліку наукових фахових видань </a:t>
            </a:r>
            <a:r>
              <a:rPr lang="uk-UA" sz="2000" dirty="0" smtClean="0">
                <a:latin typeface="Times New Roman" panose="02020603050405020304" pitchFamily="18" charset="0"/>
                <a:cs typeface="Times New Roman" panose="02020603050405020304" pitchFamily="18" charset="0"/>
              </a:rPr>
              <a:t>України, </a:t>
            </a:r>
            <a:r>
              <a:rPr lang="uk-UA" sz="2000" dirty="0">
                <a:latin typeface="Times New Roman" panose="02020603050405020304" pitchFamily="18" charset="0"/>
                <a:cs typeface="Times New Roman" panose="02020603050405020304" pitchFamily="18" charset="0"/>
              </a:rPr>
              <a:t>чи </a:t>
            </a:r>
            <a:r>
              <a:rPr lang="uk-UA" sz="2000" dirty="0" err="1">
                <a:latin typeface="Times New Roman" panose="02020603050405020304" pitchFamily="18" charset="0"/>
                <a:cs typeface="Times New Roman" panose="02020603050405020304" pitchFamily="18" charset="0"/>
              </a:rPr>
              <a:t>наукометричних</a:t>
            </a:r>
            <a:r>
              <a:rPr lang="uk-UA" sz="2000" dirty="0">
                <a:latin typeface="Times New Roman" panose="02020603050405020304" pitchFamily="18" charset="0"/>
                <a:cs typeface="Times New Roman" panose="02020603050405020304" pitchFamily="18" charset="0"/>
              </a:rPr>
              <a:t> баз даних </a:t>
            </a:r>
            <a:r>
              <a:rPr lang="en-US" sz="2000" dirty="0">
                <a:latin typeface="Times New Roman" panose="02020603050405020304" pitchFamily="18" charset="0"/>
                <a:cs typeface="Times New Roman" panose="02020603050405020304" pitchFamily="18" charset="0"/>
              </a:rPr>
              <a:t>S</a:t>
            </a:r>
            <a:r>
              <a:rPr lang="uk-UA" sz="2000" dirty="0">
                <a:latin typeface="Times New Roman" panose="02020603050405020304" pitchFamily="18" charset="0"/>
                <a:cs typeface="Times New Roman" panose="02020603050405020304" pitchFamily="18" charset="0"/>
              </a:rPr>
              <a:t>с</a:t>
            </a:r>
            <a:r>
              <a:rPr lang="en-US" sz="2000" dirty="0">
                <a:latin typeface="Times New Roman" panose="02020603050405020304" pitchFamily="18" charset="0"/>
                <a:cs typeface="Times New Roman" panose="02020603050405020304" pitchFamily="18" charset="0"/>
              </a:rPr>
              <a:t>opus</a:t>
            </a:r>
            <a:r>
              <a:rPr lang="uk-UA" sz="2000" dirty="0">
                <a:latin typeface="Times New Roman" panose="02020603050405020304" pitchFamily="18" charset="0"/>
                <a:cs typeface="Times New Roman" panose="02020603050405020304" pitchFamily="18" charset="0"/>
              </a:rPr>
              <a:t> та </a:t>
            </a:r>
            <a:r>
              <a:rPr lang="en-US" sz="2000" dirty="0">
                <a:latin typeface="Times New Roman" panose="02020603050405020304" pitchFamily="18" charset="0"/>
                <a:cs typeface="Times New Roman" panose="02020603050405020304" pitchFamily="18" charset="0"/>
              </a:rPr>
              <a:t>Web of  Science</a:t>
            </a:r>
            <a:r>
              <a:rPr lang="uk-UA" sz="2000" b="1" dirty="0">
                <a:latin typeface="Times New Roman" panose="02020603050405020304" pitchFamily="18" charset="0"/>
                <a:cs typeface="Times New Roman" panose="02020603050405020304" pitchFamily="18" charset="0"/>
              </a:rPr>
              <a:t>, з відповідної галузі знань, зміст яких споріднений зі змістом навчальної дисципліни, яку забезпечують.</a:t>
            </a:r>
            <a:r>
              <a:rPr lang="uk-UA"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838459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548680"/>
            <a:ext cx="8533456" cy="4855175"/>
          </a:xfrm>
          <a:prstGeom prst="rect">
            <a:avLst/>
          </a:prstGeom>
        </p:spPr>
        <p:txBody>
          <a:bodyPr wrap="square">
            <a:spAutoFit/>
          </a:bodyPr>
          <a:lstStyle/>
          <a:p>
            <a:pPr lvl="0" algn="ctr">
              <a:lnSpc>
                <a:spcPct val="115000"/>
              </a:lnSpc>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Каф. </a:t>
            </a:r>
            <a:r>
              <a:rPr lang="uk-UA" b="1" dirty="0"/>
              <a:t>геодезії, картографії та управління територіями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uk-UA" b="1" i="1" dirty="0">
                <a:latin typeface="Times New Roman" panose="02020603050405020304" pitchFamily="18" charset="0"/>
                <a:ea typeface="Calibri" panose="020F0502020204030204" pitchFamily="34" charset="0"/>
                <a:cs typeface="Times New Roman" panose="02020603050405020304" pitchFamily="18" charset="0"/>
              </a:rPr>
              <a:t> зав. </a:t>
            </a:r>
            <a:r>
              <a:rPr lang="uk-UA" b="1" i="1" dirty="0" smtClean="0">
                <a:latin typeface="Times New Roman" panose="02020603050405020304" pitchFamily="18" charset="0"/>
                <a:ea typeface="Calibri" panose="020F0502020204030204" pitchFamily="34" charset="0"/>
                <a:cs typeface="Times New Roman" panose="02020603050405020304" pitchFamily="18" charset="0"/>
              </a:rPr>
              <a:t>Дарчук К.В.  (експерт </a:t>
            </a:r>
            <a:r>
              <a:rPr lang="uk-UA" dirty="0" smtClean="0"/>
              <a:t>Макар В.)</a:t>
            </a:r>
          </a:p>
          <a:p>
            <a:pPr algn="ctr">
              <a:lnSpc>
                <a:spcPct val="115000"/>
              </a:lnSpc>
              <a:spcAft>
                <a:spcPts val="0"/>
              </a:spcAft>
            </a:pPr>
            <a:endParaRPr lang="uk-UA" sz="1400" dirty="0">
              <a:latin typeface="Calibri" panose="020F0502020204030204" pitchFamily="34" charset="0"/>
              <a:ea typeface="Calibri" panose="020F0502020204030204" pitchFamily="34" charset="0"/>
              <a:cs typeface="Times New Roman" panose="02020603050405020304" pitchFamily="18" charset="0"/>
            </a:endParaRPr>
          </a:p>
          <a:p>
            <a:r>
              <a:rPr lang="uk-UA" b="1" dirty="0"/>
              <a:t>Загалом, моніторинг кафедри геодезії, картографії та управління територіями справив позитивне враження</a:t>
            </a:r>
            <a:r>
              <a:rPr lang="uk-UA" dirty="0"/>
              <a:t>. </a:t>
            </a:r>
            <a:endParaRPr lang="uk-UA" dirty="0" smtClean="0"/>
          </a:p>
          <a:p>
            <a:endParaRPr lang="uk-UA" dirty="0"/>
          </a:p>
          <a:p>
            <a:r>
              <a:rPr lang="uk-UA" dirty="0" smtClean="0"/>
              <a:t>Узагальнюючи </a:t>
            </a:r>
            <a:r>
              <a:rPr lang="uk-UA" dirty="0"/>
              <a:t>матеріали самоаналізу та враховуючи результати перевірки </a:t>
            </a:r>
            <a:r>
              <a:rPr lang="uk-UA" dirty="0" smtClean="0"/>
              <a:t>кафедри, </a:t>
            </a:r>
            <a:r>
              <a:rPr lang="uk-UA" dirty="0"/>
              <a:t>вносимо пропозиції щодо покращення її роботи:</a:t>
            </a:r>
          </a:p>
          <a:p>
            <a:pPr lvl="0"/>
            <a:r>
              <a:rPr lang="uk-UA" dirty="0" smtClean="0"/>
              <a:t>1) потребує </a:t>
            </a:r>
            <a:r>
              <a:rPr lang="uk-UA" dirty="0"/>
              <a:t>певної впорядкованості паперовий документообіг на кафедрі;</a:t>
            </a:r>
          </a:p>
          <a:p>
            <a:pPr lvl="0"/>
            <a:r>
              <a:rPr lang="uk-UA" dirty="0" smtClean="0"/>
              <a:t>2) конкретизувати </a:t>
            </a:r>
            <a:r>
              <a:rPr lang="uk-UA" dirty="0"/>
              <a:t>критерії оцінювання студента відповідно до предмету при проведенні підсумкового контролю;</a:t>
            </a:r>
          </a:p>
          <a:p>
            <a:pPr lvl="0"/>
            <a:r>
              <a:rPr lang="uk-UA" dirty="0" smtClean="0"/>
              <a:t>3) більш </a:t>
            </a:r>
            <a:r>
              <a:rPr lang="uk-UA" dirty="0"/>
              <a:t>ширшого залучення студентів до наукової роботи, </a:t>
            </a:r>
            <a:r>
              <a:rPr lang="uk-UA" dirty="0" smtClean="0"/>
              <a:t>зокрема, </a:t>
            </a:r>
            <a:r>
              <a:rPr lang="uk-UA" dirty="0"/>
              <a:t>до участі у різного роду наукових заходах;</a:t>
            </a:r>
          </a:p>
          <a:p>
            <a:pPr lvl="0"/>
            <a:r>
              <a:rPr lang="uk-UA" dirty="0" smtClean="0"/>
              <a:t>4) активізувати </a:t>
            </a:r>
            <a:r>
              <a:rPr lang="uk-UA" dirty="0"/>
              <a:t>роботу кафедри по можливому пошуку партнерів щодо подвійних дипломів із зарубіжними партнерами;</a:t>
            </a:r>
          </a:p>
          <a:p>
            <a:pPr lvl="0"/>
            <a:r>
              <a:rPr lang="uk-UA" dirty="0" smtClean="0"/>
              <a:t>5) ширше </a:t>
            </a:r>
            <a:r>
              <a:rPr lang="uk-UA" dirty="0"/>
              <a:t>залучати фахівців-практиків (</a:t>
            </a:r>
            <a:r>
              <a:rPr lang="uk-UA" dirty="0" err="1"/>
              <a:t>стейкхолдерів</a:t>
            </a:r>
            <a:r>
              <a:rPr lang="uk-UA" dirty="0"/>
              <a:t>) до проведення бінарних занять. </a:t>
            </a:r>
          </a:p>
        </p:txBody>
      </p:sp>
    </p:spTree>
    <p:extLst>
      <p:ext uri="{BB962C8B-B14F-4D97-AF65-F5344CB8AC3E}">
        <p14:creationId xmlns:p14="http://schemas.microsoft.com/office/powerpoint/2010/main" val="418122164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7"/>
          <p:cNvSpPr>
            <a:spLocks noGrp="1" noChangeArrowheads="1"/>
          </p:cNvSpPr>
          <p:nvPr>
            <p:ph type="title"/>
          </p:nvPr>
        </p:nvSpPr>
        <p:spPr>
          <a:xfrm>
            <a:off x="642143" y="400874"/>
            <a:ext cx="7859712" cy="1515958"/>
          </a:xfrm>
        </p:spPr>
        <p:txBody>
          <a:bodyPr>
            <a:normAutofit/>
          </a:bodyPr>
          <a:lstStyle/>
          <a:p>
            <a:pPr algn="ctr" eaLnBrk="1" hangingPunct="1"/>
            <a:r>
              <a:rPr lang="uk-UA" altLang="ru-RU" sz="2600" b="1" dirty="0" smtClean="0">
                <a:solidFill>
                  <a:srgbClr val="002060"/>
                </a:solidFill>
                <a:latin typeface="Times New Roman" pitchFamily="18" charset="0"/>
                <a:cs typeface="Times New Roman" pitchFamily="18" charset="0"/>
              </a:rPr>
              <a:t>Контингент студентів </a:t>
            </a:r>
            <a:br>
              <a:rPr lang="uk-UA" altLang="ru-RU" sz="2600" b="1" dirty="0" smtClean="0">
                <a:solidFill>
                  <a:srgbClr val="002060"/>
                </a:solidFill>
                <a:latin typeface="Times New Roman" pitchFamily="18" charset="0"/>
                <a:cs typeface="Times New Roman" pitchFamily="18" charset="0"/>
              </a:rPr>
            </a:br>
            <a:r>
              <a:rPr lang="uk-UA" altLang="ru-RU" sz="2600" b="1" dirty="0" smtClean="0">
                <a:solidFill>
                  <a:srgbClr val="002060"/>
                </a:solidFill>
                <a:latin typeface="Times New Roman" pitchFamily="18" charset="0"/>
                <a:cs typeface="Times New Roman" pitchFamily="18" charset="0"/>
              </a:rPr>
              <a:t>за освітніми рівнями та формами навчання</a:t>
            </a:r>
            <a:br>
              <a:rPr lang="uk-UA" altLang="ru-RU" sz="2600" b="1" dirty="0" smtClean="0">
                <a:solidFill>
                  <a:srgbClr val="002060"/>
                </a:solidFill>
                <a:latin typeface="Times New Roman" pitchFamily="18" charset="0"/>
                <a:cs typeface="Times New Roman" pitchFamily="18" charset="0"/>
              </a:rPr>
            </a:br>
            <a:r>
              <a:rPr lang="uk-UA" altLang="ru-RU" sz="2400" b="1" dirty="0" smtClean="0">
                <a:solidFill>
                  <a:srgbClr val="002060"/>
                </a:solidFill>
                <a:latin typeface="Times New Roman" pitchFamily="18" charset="0"/>
                <a:cs typeface="Times New Roman" pitchFamily="18" charset="0"/>
              </a:rPr>
              <a:t>(станом на 01.11.2023 р.)</a:t>
            </a:r>
            <a:endParaRPr lang="ru-RU" altLang="ru-RU" sz="2400" b="1" dirty="0" smtClean="0">
              <a:solidFill>
                <a:srgbClr val="002060"/>
              </a:solidFill>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958566730"/>
              </p:ext>
            </p:extLst>
          </p:nvPr>
        </p:nvGraphicFramePr>
        <p:xfrm>
          <a:off x="359530" y="2060848"/>
          <a:ext cx="8424937" cy="3824581"/>
        </p:xfrm>
        <a:graphic>
          <a:graphicData uri="http://schemas.openxmlformats.org/drawingml/2006/table">
            <a:tbl>
              <a:tblPr>
                <a:tableStyleId>{69CF1AB2-1976-4502-BF36-3FF5EA218861}</a:tableStyleId>
              </a:tblPr>
              <a:tblGrid>
                <a:gridCol w="1620181">
                  <a:extLst>
                    <a:ext uri="{9D8B030D-6E8A-4147-A177-3AD203B41FA5}">
                      <a16:colId xmlns:a16="http://schemas.microsoft.com/office/drawing/2014/main" xmlns="" val="3930910318"/>
                    </a:ext>
                  </a:extLst>
                </a:gridCol>
                <a:gridCol w="1800200">
                  <a:extLst>
                    <a:ext uri="{9D8B030D-6E8A-4147-A177-3AD203B41FA5}">
                      <a16:colId xmlns:a16="http://schemas.microsoft.com/office/drawing/2014/main" xmlns="" val="2109141366"/>
                    </a:ext>
                  </a:extLst>
                </a:gridCol>
                <a:gridCol w="1944216">
                  <a:extLst>
                    <a:ext uri="{9D8B030D-6E8A-4147-A177-3AD203B41FA5}">
                      <a16:colId xmlns:a16="http://schemas.microsoft.com/office/drawing/2014/main" xmlns="" val="1718591709"/>
                    </a:ext>
                  </a:extLst>
                </a:gridCol>
                <a:gridCol w="1638182">
                  <a:extLst>
                    <a:ext uri="{9D8B030D-6E8A-4147-A177-3AD203B41FA5}">
                      <a16:colId xmlns:a16="http://schemas.microsoft.com/office/drawing/2014/main" xmlns="" val="2471271927"/>
                    </a:ext>
                  </a:extLst>
                </a:gridCol>
                <a:gridCol w="1422158">
                  <a:extLst>
                    <a:ext uri="{9D8B030D-6E8A-4147-A177-3AD203B41FA5}">
                      <a16:colId xmlns:a16="http://schemas.microsoft.com/office/drawing/2014/main" xmlns="" val="995389835"/>
                    </a:ext>
                  </a:extLst>
                </a:gridCol>
              </a:tblGrid>
              <a:tr h="267603">
                <a:tc>
                  <a:txBody>
                    <a:body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uk-UA" sz="2400" b="1" u="none" strike="noStrike" cap="none" normalizeH="0" baseline="0" dirty="0" smtClean="0">
                          <a:ln>
                            <a:noFill/>
                          </a:ln>
                          <a:effectLst/>
                          <a:latin typeface="Times New Roman" pitchFamily="18" charset="0"/>
                          <a:cs typeface="Times New Roman" pitchFamily="18" charset="0"/>
                        </a:rPr>
                        <a:t>ОР</a:t>
                      </a:r>
                      <a:endPar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defRPr/>
                      </a:pPr>
                      <a:r>
                        <a:rPr kumimoji="0" lang="uk-UA" sz="2400" b="1" u="none" strike="noStrike" cap="none" normalizeH="0" baseline="0" dirty="0" smtClean="0">
                          <a:ln>
                            <a:noFill/>
                          </a:ln>
                          <a:effectLst/>
                          <a:latin typeface="Times New Roman" pitchFamily="18" charset="0"/>
                          <a:cs typeface="Times New Roman" pitchFamily="18" charset="0"/>
                        </a:rPr>
                        <a:t>Бакалавр </a:t>
                      </a:r>
                      <a:endPar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defRPr/>
                      </a:pPr>
                      <a:r>
                        <a:rPr kumimoji="0" lang="uk-UA" sz="2400" b="1" u="none" strike="noStrike" cap="none" normalizeH="0" baseline="0" dirty="0" smtClean="0">
                          <a:ln>
                            <a:noFill/>
                          </a:ln>
                          <a:effectLst/>
                          <a:latin typeface="Times New Roman" pitchFamily="18" charset="0"/>
                          <a:cs typeface="Times New Roman" pitchFamily="18" charset="0"/>
                        </a:rPr>
                        <a:t>Магістр</a:t>
                      </a:r>
                      <a:endPar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defRPr/>
                      </a:pPr>
                      <a:r>
                        <a:rPr kumimoji="0" lang="uk-UA" sz="2400" b="1" u="none" strike="noStrike" cap="none" normalizeH="0" baseline="0" dirty="0" smtClean="0">
                          <a:ln>
                            <a:noFill/>
                          </a:ln>
                          <a:effectLst/>
                          <a:latin typeface="Times New Roman" pitchFamily="18" charset="0"/>
                          <a:cs typeface="Times New Roman" pitchFamily="18" charset="0"/>
                        </a:rPr>
                        <a:t>Доктор </a:t>
                      </a:r>
                    </a:p>
                    <a:p>
                      <a:pPr marL="0" marR="0" lvl="0" indent="0" algn="ctr" defTabSz="685800" rtl="0" eaLnBrk="1" fontAlgn="base" latinLnBrk="0" hangingPunct="1">
                        <a:lnSpc>
                          <a:spcPct val="115000"/>
                        </a:lnSpc>
                        <a:spcBef>
                          <a:spcPct val="0"/>
                        </a:spcBef>
                        <a:spcAft>
                          <a:spcPct val="0"/>
                        </a:spcAft>
                        <a:buClrTx/>
                        <a:buSzTx/>
                        <a:buFontTx/>
                        <a:buNone/>
                        <a:tabLst/>
                        <a:defRPr/>
                      </a:pPr>
                      <a:r>
                        <a:rPr kumimoji="0" lang="uk-UA" sz="2400" b="1" u="none" strike="noStrike" cap="none" normalizeH="0" baseline="0" dirty="0" smtClean="0">
                          <a:ln>
                            <a:noFill/>
                          </a:ln>
                          <a:effectLst/>
                          <a:latin typeface="Times New Roman" pitchFamily="18" charset="0"/>
                          <a:cs typeface="Times New Roman" pitchFamily="18" charset="0"/>
                        </a:rPr>
                        <a:t>філософії</a:t>
                      </a:r>
                      <a:endPar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Всього</a:t>
                      </a: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791" marR="7791" marT="7793" marB="0" anchor="ctr" horzOverflow="overflow"/>
                </a:tc>
                <a:extLst>
                  <a:ext uri="{0D108BD9-81ED-4DB2-BD59-A6C34878D82A}">
                    <a16:rowId xmlns:a16="http://schemas.microsoft.com/office/drawing/2014/main" xmlns="" val="3813339200"/>
                  </a:ext>
                </a:extLst>
              </a:tr>
              <a:tr h="214209">
                <a:tc>
                  <a:txBody>
                    <a:body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Денна</a:t>
                      </a:r>
                      <a:endPar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656 </a:t>
                      </a:r>
                    </a:p>
                    <a:p>
                      <a:pPr marL="0" marR="0" lvl="0" indent="0" algn="ctr" defTabSz="6858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(286)</a:t>
                      </a: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266 </a:t>
                      </a:r>
                    </a:p>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(74)</a:t>
                      </a: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23 </a:t>
                      </a:r>
                    </a:p>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a:t>
                      </a: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945</a:t>
                      </a:r>
                    </a:p>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(375)</a:t>
                      </a:r>
                    </a:p>
                  </a:txBody>
                  <a:tcPr marL="7791" marR="7791" marT="7793" marB="0" anchor="ctr" horzOverflow="overflow"/>
                </a:tc>
                <a:extLst>
                  <a:ext uri="{0D108BD9-81ED-4DB2-BD59-A6C34878D82A}">
                    <a16:rowId xmlns:a16="http://schemas.microsoft.com/office/drawing/2014/main" xmlns="" val="1394511644"/>
                  </a:ext>
                </a:extLst>
              </a:tr>
              <a:tr h="214209">
                <a:tc>
                  <a:txBody>
                    <a:body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Заочна</a:t>
                      </a: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76 </a:t>
                      </a:r>
                    </a:p>
                    <a:p>
                      <a:pPr marL="0" marR="0" lvl="0" indent="0" algn="ctr" defTabSz="6858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a:t>
                      </a: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26 </a:t>
                      </a:r>
                    </a:p>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a:t>
                      </a: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a:t>
                      </a: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103</a:t>
                      </a:r>
                    </a:p>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a:t>
                      </a:r>
                    </a:p>
                  </a:txBody>
                  <a:tcPr marL="7791" marR="7791" marT="7793" marB="0" anchor="ctr" horzOverflow="overflow"/>
                </a:tc>
                <a:extLst>
                  <a:ext uri="{0D108BD9-81ED-4DB2-BD59-A6C34878D82A}">
                    <a16:rowId xmlns:a16="http://schemas.microsoft.com/office/drawing/2014/main" xmlns="" val="262975596"/>
                  </a:ext>
                </a:extLst>
              </a:tr>
              <a:tr h="214209">
                <a:tc>
                  <a:txBody>
                    <a:body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а/в </a:t>
                      </a: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a:t>
                      </a: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a:t>
                      </a: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a:t>
                      </a: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a:t>
                      </a:r>
                    </a:p>
                  </a:txBody>
                  <a:tcPr marL="7791" marR="7791" marT="7793" marB="0" anchor="ctr" horzOverflow="overflow"/>
                </a:tc>
                <a:extLst>
                  <a:ext uri="{0D108BD9-81ED-4DB2-BD59-A6C34878D82A}">
                    <a16:rowId xmlns:a16="http://schemas.microsoft.com/office/drawing/2014/main" xmlns="" val="3271594462"/>
                  </a:ext>
                </a:extLst>
              </a:tr>
              <a:tr h="214209">
                <a:tc>
                  <a:txBody>
                    <a:body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Разом </a:t>
                      </a:r>
                    </a:p>
                    <a:p>
                      <a:pPr marL="0" marR="0" lvl="0" indent="0" algn="ctr" defTabSz="6858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ru-RU"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бюдж</a:t>
                      </a: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734</a:t>
                      </a: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685800" rtl="0" eaLnBrk="1" fontAlgn="base" latinLnBrk="0" hangingPunct="1">
                        <a:lnSpc>
                          <a:spcPct val="115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(302)</a:t>
                      </a: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295</a:t>
                      </a: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(78)</a:t>
                      </a: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32 </a:t>
                      </a:r>
                    </a:p>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a:t>
                      </a:r>
                    </a:p>
                  </a:txBody>
                  <a:tcPr marL="7791" marR="7791" marT="7793" marB="0" anchor="ctr" horzOverflow="overflow"/>
                </a:tc>
                <a:tc>
                  <a:txBody>
                    <a:bodyPr/>
                    <a:lstStyle/>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1061</a:t>
                      </a:r>
                    </a:p>
                    <a:p>
                      <a:pPr marL="0" marR="0" lvl="0" indent="0" algn="ctr" defTabSz="685800" rtl="0" eaLnBrk="1" fontAlgn="base" latinLnBrk="0" hangingPunct="1">
                        <a:lnSpc>
                          <a:spcPct val="115000"/>
                        </a:lnSpc>
                        <a:spcBef>
                          <a:spcPct val="0"/>
                        </a:spcBef>
                        <a:spcAft>
                          <a:spcPct val="0"/>
                        </a:spcAft>
                        <a:buClrTx/>
                        <a:buSzTx/>
                        <a:buFontTx/>
                        <a:buNone/>
                        <a:tabLst/>
                        <a:defRPr/>
                      </a:pPr>
                      <a:r>
                        <a:rPr kumimoji="0" lang="ru-RU"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(395)</a:t>
                      </a:r>
                    </a:p>
                  </a:txBody>
                  <a:tcPr marL="7791" marR="7791" marT="7793" marB="0" anchor="ctr" horzOverflow="overflow"/>
                </a:tc>
                <a:extLst>
                  <a:ext uri="{0D108BD9-81ED-4DB2-BD59-A6C34878D82A}">
                    <a16:rowId xmlns:a16="http://schemas.microsoft.com/office/drawing/2014/main" xmlns="" val="4084601001"/>
                  </a:ext>
                </a:extLst>
              </a:tr>
            </a:tbl>
          </a:graphicData>
        </a:graphic>
      </p:graphicFrame>
    </p:spTree>
    <p:extLst>
      <p:ext uri="{BB962C8B-B14F-4D97-AF65-F5344CB8AC3E}">
        <p14:creationId xmlns:p14="http://schemas.microsoft.com/office/powerpoint/2010/main" val="38614188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80512" cy="6786473"/>
          </a:xfrm>
          <a:prstGeom prst="rect">
            <a:avLst/>
          </a:prstGeom>
        </p:spPr>
        <p:txBody>
          <a:bodyPr wrap="square">
            <a:spAutoFit/>
          </a:bodyPr>
          <a:lstStyle/>
          <a:p>
            <a:pPr indent="450215" algn="just">
              <a:lnSpc>
                <a:spcPct val="150000"/>
              </a:lnSpc>
              <a:spcAft>
                <a:spcPts val="0"/>
              </a:spcAft>
            </a:pPr>
            <a:r>
              <a:rPr lang="uk-UA" sz="2100" b="1" dirty="0" err="1" smtClean="0">
                <a:latin typeface="Times New Roman"/>
                <a:ea typeface="Times New Roman"/>
              </a:rPr>
              <a:t>Проєкт</a:t>
            </a:r>
            <a:r>
              <a:rPr lang="uk-UA" sz="2100" b="1" dirty="0" smtClean="0">
                <a:latin typeface="Times New Roman"/>
                <a:ea typeface="Times New Roman"/>
              </a:rPr>
              <a:t> </a:t>
            </a:r>
            <a:r>
              <a:rPr lang="uk-UA" sz="2100" b="1" dirty="0">
                <a:latin typeface="Times New Roman"/>
                <a:ea typeface="Times New Roman"/>
              </a:rPr>
              <a:t>рішення </a:t>
            </a:r>
            <a:r>
              <a:rPr lang="uk-UA" sz="2100" b="1" dirty="0" smtClean="0">
                <a:latin typeface="Times New Roman"/>
                <a:ea typeface="Times New Roman"/>
              </a:rPr>
              <a:t>1 (загальний</a:t>
            </a:r>
            <a:r>
              <a:rPr lang="uk-UA" sz="2100" b="1" dirty="0">
                <a:latin typeface="Times New Roman"/>
                <a:ea typeface="Times New Roman"/>
              </a:rPr>
              <a:t>)</a:t>
            </a:r>
            <a:endParaRPr lang="ru-RU" sz="2100" dirty="0">
              <a:latin typeface="Times New Roman"/>
              <a:ea typeface="Times New Roman"/>
            </a:endParaRPr>
          </a:p>
          <a:p>
            <a:pPr marL="457200" indent="-457200" algn="just">
              <a:buFont typeface="+mj-lt"/>
              <a:buAutoNum type="arabicPeriod"/>
            </a:pPr>
            <a:r>
              <a:rPr lang="uk-UA" sz="1950" dirty="0">
                <a:latin typeface="Times New Roman" panose="02020603050405020304" pitchFamily="18" charset="0"/>
                <a:cs typeface="Times New Roman" panose="02020603050405020304" pitchFamily="18" charset="0"/>
              </a:rPr>
              <a:t>За результатами проведення комплексного моніторингу якості підготовки фахівців </a:t>
            </a:r>
            <a:r>
              <a:rPr lang="uk-UA" sz="1950" i="1" dirty="0">
                <a:latin typeface="Times New Roman" panose="02020603050405020304" pitchFamily="18" charset="0"/>
                <a:cs typeface="Times New Roman" panose="02020603050405020304" pitchFamily="18" charset="0"/>
              </a:rPr>
              <a:t>на географічному факультеті </a:t>
            </a:r>
            <a:r>
              <a:rPr lang="uk-UA" sz="1950" dirty="0">
                <a:latin typeface="Times New Roman" panose="02020603050405020304" pitchFamily="18" charset="0"/>
                <a:cs typeface="Times New Roman" panose="02020603050405020304" pitchFamily="18" charset="0"/>
              </a:rPr>
              <a:t>оцінити роботу факультету та його структурних підрозділів на </a:t>
            </a:r>
            <a:r>
              <a:rPr lang="uk-UA" sz="1950" b="1" dirty="0">
                <a:latin typeface="Times New Roman" panose="02020603050405020304" pitchFamily="18" charset="0"/>
                <a:cs typeface="Times New Roman" panose="02020603050405020304" pitchFamily="18" charset="0"/>
              </a:rPr>
              <a:t>«……». </a:t>
            </a:r>
          </a:p>
          <a:p>
            <a:pPr marL="457200" indent="-457200" algn="just">
              <a:buFont typeface="+mj-lt"/>
              <a:buAutoNum type="arabicPeriod"/>
            </a:pPr>
            <a:r>
              <a:rPr lang="uk-UA" sz="1950" dirty="0">
                <a:latin typeface="Times New Roman" panose="02020603050405020304" pitchFamily="18" charset="0"/>
                <a:cs typeface="Times New Roman" panose="02020603050405020304" pitchFamily="18" charset="0"/>
              </a:rPr>
              <a:t>З метою забезпечення якісної підготовки фахівців систематично здійснювати внутрішній моніторинг ОП у контексті </a:t>
            </a:r>
            <a:r>
              <a:rPr lang="uk-UA" sz="1950" i="1" dirty="0">
                <a:latin typeface="Times New Roman" panose="02020603050405020304" pitchFamily="18" charset="0"/>
                <a:cs typeface="Times New Roman" panose="02020603050405020304" pitchFamily="18" charset="0"/>
              </a:rPr>
              <a:t>відповідності</a:t>
            </a:r>
            <a:r>
              <a:rPr lang="uk-UA" sz="1950" dirty="0">
                <a:latin typeface="Times New Roman" panose="02020603050405020304" pitchFamily="18" charset="0"/>
                <a:cs typeface="Times New Roman" panose="02020603050405020304" pitchFamily="18" charset="0"/>
              </a:rPr>
              <a:t> змісту та структури ОП нормативним вимогам, </a:t>
            </a:r>
            <a:r>
              <a:rPr lang="uk-UA" sz="1950" i="1" dirty="0">
                <a:latin typeface="Times New Roman" panose="02020603050405020304" pitchFamily="18" charset="0"/>
                <a:cs typeface="Times New Roman" panose="02020603050405020304" pitchFamily="18" charset="0"/>
              </a:rPr>
              <a:t>доцільності оновлення</a:t>
            </a:r>
            <a:r>
              <a:rPr lang="uk-UA" sz="1950" dirty="0">
                <a:latin typeface="Times New Roman" panose="02020603050405020304" pitchFamily="18" charset="0"/>
                <a:cs typeface="Times New Roman" panose="02020603050405020304" pitchFamily="18" charset="0"/>
              </a:rPr>
              <a:t> змісту ОП з урахуванням пропозицій </a:t>
            </a:r>
            <a:r>
              <a:rPr lang="uk-UA" sz="1950" dirty="0" smtClean="0">
                <a:latin typeface="Times New Roman" panose="02020603050405020304" pitchFamily="18" charset="0"/>
                <a:cs typeface="Times New Roman" panose="02020603050405020304" pitchFamily="18" charset="0"/>
              </a:rPr>
              <a:t>усіх зацікавлених сторін, </a:t>
            </a:r>
            <a:r>
              <a:rPr lang="uk-UA" sz="1950" dirty="0">
                <a:latin typeface="Times New Roman" panose="02020603050405020304" pitchFamily="18" charset="0"/>
                <a:cs typeface="Times New Roman" panose="02020603050405020304" pitchFamily="18" charset="0"/>
              </a:rPr>
              <a:t>а також </a:t>
            </a:r>
            <a:r>
              <a:rPr lang="uk-UA" sz="1950" i="1" dirty="0">
                <a:latin typeface="Times New Roman" panose="02020603050405020304" pitchFamily="18" charset="0"/>
                <a:cs typeface="Times New Roman" panose="02020603050405020304" pitchFamily="18" charset="0"/>
              </a:rPr>
              <a:t>ефективності реалізації</a:t>
            </a:r>
            <a:r>
              <a:rPr lang="uk-UA" sz="1950" dirty="0">
                <a:latin typeface="Times New Roman" panose="02020603050405020304" pitchFamily="18" charset="0"/>
                <a:cs typeface="Times New Roman" panose="02020603050405020304" pitchFamily="18" charset="0"/>
              </a:rPr>
              <a:t> ОП у </a:t>
            </a:r>
            <a:r>
              <a:rPr lang="uk-UA" sz="1950" dirty="0" smtClean="0">
                <a:latin typeface="Times New Roman" panose="02020603050405020304" pitchFamily="18" charset="0"/>
                <a:cs typeface="Times New Roman" panose="02020603050405020304" pitchFamily="18" charset="0"/>
              </a:rPr>
              <a:t>розрізі </a:t>
            </a:r>
            <a:r>
              <a:rPr lang="uk-UA" sz="1950" dirty="0">
                <a:latin typeface="Times New Roman" panose="02020603050405020304" pitchFamily="18" charset="0"/>
                <a:cs typeface="Times New Roman" panose="02020603050405020304" pitchFamily="18" charset="0"/>
              </a:rPr>
              <a:t>майстерності проведення навчальних занять </a:t>
            </a:r>
            <a:r>
              <a:rPr lang="uk-UA" sz="1950" dirty="0" smtClean="0">
                <a:latin typeface="Times New Roman" panose="02020603050405020304" pitchFamily="18" charset="0"/>
                <a:cs typeface="Times New Roman" panose="02020603050405020304" pitchFamily="18" charset="0"/>
              </a:rPr>
              <a:t>і </a:t>
            </a:r>
            <a:r>
              <a:rPr lang="uk-UA" sz="1950" dirty="0">
                <a:latin typeface="Times New Roman" panose="02020603050405020304" pitchFamily="18" charset="0"/>
                <a:cs typeface="Times New Roman" panose="02020603050405020304" pitchFamily="18" charset="0"/>
              </a:rPr>
              <a:t>результатів навчальних досягнень </a:t>
            </a:r>
            <a:r>
              <a:rPr lang="uk-UA" sz="1950" dirty="0" smtClean="0">
                <a:latin typeface="Times New Roman" panose="02020603050405020304" pitchFamily="18" charset="0"/>
                <a:cs typeface="Times New Roman" panose="02020603050405020304" pitchFamily="18" charset="0"/>
              </a:rPr>
              <a:t>здобувачів вищої освіти.</a:t>
            </a:r>
            <a:endParaRPr lang="uk-UA" sz="1950" dirty="0">
              <a:latin typeface="Times New Roman" panose="02020603050405020304" pitchFamily="18" charset="0"/>
              <a:cs typeface="Times New Roman" panose="02020603050405020304" pitchFamily="18" charset="0"/>
            </a:endParaRPr>
          </a:p>
          <a:p>
            <a:pPr algn="r"/>
            <a:r>
              <a:rPr lang="uk-UA" b="1" i="1" dirty="0">
                <a:latin typeface="Times New Roman" panose="02020603050405020304" pitchFamily="18" charset="0"/>
                <a:cs typeface="Times New Roman" panose="02020603050405020304" pitchFamily="18" charset="0"/>
              </a:rPr>
              <a:t>Відповідальні:</a:t>
            </a:r>
            <a:r>
              <a:rPr lang="uk-UA" b="1" dirty="0">
                <a:latin typeface="Times New Roman" panose="02020603050405020304" pitchFamily="18" charset="0"/>
                <a:cs typeface="Times New Roman" panose="02020603050405020304" pitchFamily="18" charset="0"/>
              </a:rPr>
              <a:t> </a:t>
            </a:r>
            <a:r>
              <a:rPr lang="uk-UA" b="1" i="1" dirty="0">
                <a:latin typeface="Times New Roman" panose="02020603050405020304" pitchFamily="18" charset="0"/>
                <a:cs typeface="Times New Roman" panose="02020603050405020304" pitchFamily="18" charset="0"/>
              </a:rPr>
              <a:t>декан, заступник декана з навчально-методичної роботи та </a:t>
            </a:r>
            <a:r>
              <a:rPr lang="uk-UA" b="1" i="1" dirty="0" err="1">
                <a:latin typeface="Times New Roman" panose="02020603050405020304" pitchFamily="18" charset="0"/>
                <a:cs typeface="Times New Roman" panose="02020603050405020304" pitchFamily="18" charset="0"/>
              </a:rPr>
              <a:t>проєктного</a:t>
            </a:r>
            <a:r>
              <a:rPr lang="uk-UA" b="1" i="1" dirty="0">
                <a:latin typeface="Times New Roman" panose="02020603050405020304" pitchFamily="18" charset="0"/>
                <a:cs typeface="Times New Roman" panose="02020603050405020304" pitchFamily="18" charset="0"/>
              </a:rPr>
              <a:t> менеджменту, завідувачі кафедр, гаранти освітніх програм.</a:t>
            </a:r>
            <a:r>
              <a:rPr lang="uk-UA" sz="2100" b="1" i="1" dirty="0">
                <a:latin typeface="Times New Roman" panose="02020603050405020304" pitchFamily="18" charset="0"/>
                <a:cs typeface="Times New Roman" panose="02020603050405020304" pitchFamily="18" charset="0"/>
              </a:rPr>
              <a:t> </a:t>
            </a:r>
            <a:endParaRPr lang="uk-UA" sz="2100" dirty="0">
              <a:latin typeface="Times New Roman" panose="02020603050405020304" pitchFamily="18" charset="0"/>
              <a:cs typeface="Times New Roman" panose="02020603050405020304" pitchFamily="18" charset="0"/>
            </a:endParaRPr>
          </a:p>
          <a:p>
            <a:pPr marL="457200" indent="-457200" algn="just">
              <a:buFont typeface="+mj-lt"/>
              <a:buAutoNum type="arabicPeriod" startAt="3"/>
            </a:pPr>
            <a:r>
              <a:rPr lang="uk-UA" sz="1950" dirty="0">
                <a:latin typeface="Times New Roman" panose="02020603050405020304" pitchFamily="18" charset="0"/>
                <a:cs typeface="Times New Roman" panose="02020603050405020304" pitchFamily="18" charset="0"/>
              </a:rPr>
              <a:t>Посилити контроль щодо покращення змістового навчально-методичного наповнення  бази електронного навчання </a:t>
            </a:r>
            <a:r>
              <a:rPr lang="uk-UA" sz="1950" dirty="0" smtClean="0">
                <a:latin typeface="Times New Roman" panose="02020603050405020304" pitchFamily="18" charset="0"/>
                <a:cs typeface="Times New Roman" panose="02020603050405020304" pitchFamily="18" charset="0"/>
              </a:rPr>
              <a:t>на платформі </a:t>
            </a:r>
            <a:r>
              <a:rPr lang="en-US" sz="1950" i="1" dirty="0" smtClean="0">
                <a:latin typeface="Times New Roman" panose="02020603050405020304" pitchFamily="18" charset="0"/>
                <a:cs typeface="Times New Roman" panose="02020603050405020304" pitchFamily="18" charset="0"/>
              </a:rPr>
              <a:t>Moodle</a:t>
            </a:r>
            <a:r>
              <a:rPr lang="en-US" sz="1950" dirty="0">
                <a:latin typeface="Times New Roman" panose="02020603050405020304" pitchFamily="18" charset="0"/>
                <a:cs typeface="Times New Roman" panose="02020603050405020304" pitchFamily="18" charset="0"/>
              </a:rPr>
              <a:t>. </a:t>
            </a:r>
          </a:p>
          <a:p>
            <a:pPr algn="r"/>
            <a:r>
              <a:rPr lang="uk-UA" b="1" i="1" dirty="0">
                <a:latin typeface="Times New Roman" panose="02020603050405020304" pitchFamily="18" charset="0"/>
                <a:cs typeface="Times New Roman" panose="02020603050405020304" pitchFamily="18" charset="0"/>
              </a:rPr>
              <a:t>Відповідальні: заступник декана</a:t>
            </a:r>
            <a:r>
              <a:rPr lang="uk-UA" b="1" dirty="0">
                <a:latin typeface="Times New Roman" panose="02020603050405020304" pitchFamily="18" charset="0"/>
                <a:cs typeface="Times New Roman" panose="02020603050405020304" pitchFamily="18" charset="0"/>
              </a:rPr>
              <a:t> з </a:t>
            </a:r>
            <a:r>
              <a:rPr lang="uk-UA" b="1" i="1" dirty="0">
                <a:latin typeface="Times New Roman" panose="02020603050405020304" pitchFamily="18" charset="0"/>
                <a:cs typeface="Times New Roman" panose="02020603050405020304" pitchFamily="18" charset="0"/>
              </a:rPr>
              <a:t>навчально-методичної роботи та </a:t>
            </a:r>
            <a:r>
              <a:rPr lang="uk-UA" b="1" i="1" dirty="0" err="1">
                <a:latin typeface="Times New Roman" panose="02020603050405020304" pitchFamily="18" charset="0"/>
                <a:cs typeface="Times New Roman" panose="02020603050405020304" pitchFamily="18" charset="0"/>
              </a:rPr>
              <a:t>проєктного</a:t>
            </a:r>
            <a:r>
              <a:rPr lang="uk-UA" b="1" i="1" dirty="0">
                <a:latin typeface="Times New Roman" panose="02020603050405020304" pitchFamily="18" charset="0"/>
                <a:cs typeface="Times New Roman" panose="02020603050405020304" pitchFamily="18" charset="0"/>
              </a:rPr>
              <a:t> менеджменту, завідувачі кафедр, викладачі кафедр</a:t>
            </a:r>
            <a:r>
              <a:rPr lang="uk-UA" b="1"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a:p>
            <a:pPr marL="457200" indent="-457200" algn="just">
              <a:buFont typeface="+mj-lt"/>
              <a:buAutoNum type="arabicPeriod" startAt="4"/>
            </a:pPr>
            <a:r>
              <a:rPr lang="uk-UA" sz="1920" dirty="0" smtClean="0">
                <a:latin typeface="Times New Roman" panose="02020603050405020304" pitchFamily="18" charset="0"/>
                <a:cs typeface="Times New Roman" panose="02020603050405020304" pitchFamily="18" charset="0"/>
              </a:rPr>
              <a:t>З </a:t>
            </a:r>
            <a:r>
              <a:rPr lang="uk-UA" sz="1920" dirty="0">
                <a:latin typeface="Times New Roman" panose="02020603050405020304" pitchFamily="18" charset="0"/>
                <a:cs typeface="Times New Roman" panose="02020603050405020304" pitchFamily="18" charset="0"/>
              </a:rPr>
              <a:t>метою покращення якості кадрового складу активізувати підготовку докторів наук з профільних спеціальностей та </a:t>
            </a:r>
            <a:r>
              <a:rPr lang="uk-UA" sz="1920" dirty="0" smtClean="0">
                <a:latin typeface="Times New Roman" panose="02020603050405020304" pitchFamily="18" charset="0"/>
                <a:cs typeface="Times New Roman" panose="02020603050405020304" pitchFamily="18" charset="0"/>
              </a:rPr>
              <a:t>збільшити </a:t>
            </a:r>
            <a:r>
              <a:rPr lang="uk-UA" sz="1920" dirty="0">
                <a:latin typeface="Times New Roman" panose="02020603050405020304" pitchFamily="18" charset="0"/>
                <a:cs typeface="Times New Roman" panose="02020603050405020304" pitchFamily="18" charset="0"/>
              </a:rPr>
              <a:t>кадровий потенціал їх груп забезпечення у відповідності до Ліцензійних умов провадження освітньої діяльності (</a:t>
            </a:r>
            <a:r>
              <a:rPr lang="uk-UA" sz="1920" i="1" dirty="0">
                <a:latin typeface="Times New Roman" panose="02020603050405020304" pitchFamily="18" charset="0"/>
                <a:cs typeface="Times New Roman" panose="02020603050405020304" pitchFamily="18" charset="0"/>
              </a:rPr>
              <a:t>зокрема</a:t>
            </a:r>
            <a:r>
              <a:rPr lang="uk-UA" sz="1920" dirty="0">
                <a:latin typeface="Times New Roman" panose="02020603050405020304" pitchFamily="18" charset="0"/>
                <a:cs typeface="Times New Roman" panose="02020603050405020304" pitchFamily="18" charset="0"/>
              </a:rPr>
              <a:t>: докторів наук – кафедра фізичної географії, геоморфології та палеографії; докторів філософії – кафедра географії та </a:t>
            </a:r>
            <a:r>
              <a:rPr lang="uk-UA" sz="1920" dirty="0" err="1">
                <a:latin typeface="Times New Roman" panose="02020603050405020304" pitchFamily="18" charset="0"/>
                <a:cs typeface="Times New Roman" panose="02020603050405020304" pitchFamily="18" charset="0"/>
              </a:rPr>
              <a:t>мененджменту</a:t>
            </a:r>
            <a:r>
              <a:rPr lang="uk-UA" sz="1920" dirty="0">
                <a:latin typeface="Times New Roman" panose="02020603050405020304" pitchFamily="18" charset="0"/>
                <a:cs typeface="Times New Roman" panose="02020603050405020304" pitchFamily="18" charset="0"/>
              </a:rPr>
              <a:t> туризму).</a:t>
            </a:r>
          </a:p>
          <a:p>
            <a:pPr algn="r"/>
            <a:r>
              <a:rPr lang="uk-UA" b="1" i="1" dirty="0">
                <a:latin typeface="Times New Roman" panose="02020603050405020304" pitchFamily="18" charset="0"/>
                <a:cs typeface="Times New Roman" panose="02020603050405020304" pitchFamily="18" charset="0"/>
              </a:rPr>
              <a:t>Відповідальні: декан, завідувачі кафедр</a:t>
            </a:r>
            <a:r>
              <a:rPr lang="uk-UA" b="1"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057283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99392"/>
            <a:ext cx="9036496" cy="7025000"/>
          </a:xfrm>
          <a:prstGeom prst="rect">
            <a:avLst/>
          </a:prstGeom>
        </p:spPr>
        <p:txBody>
          <a:bodyPr wrap="square">
            <a:spAutoFit/>
          </a:bodyPr>
          <a:lstStyle/>
          <a:p>
            <a:pPr indent="450215" algn="just">
              <a:lnSpc>
                <a:spcPct val="150000"/>
              </a:lnSpc>
              <a:spcAft>
                <a:spcPts val="0"/>
              </a:spcAft>
            </a:pPr>
            <a:r>
              <a:rPr lang="uk-UA" sz="2100" b="1" dirty="0" err="1" smtClean="0">
                <a:latin typeface="Times New Roman"/>
                <a:ea typeface="Times New Roman"/>
              </a:rPr>
              <a:t>Проєкт</a:t>
            </a:r>
            <a:r>
              <a:rPr lang="uk-UA" sz="2100" b="1" dirty="0" smtClean="0">
                <a:latin typeface="Times New Roman"/>
                <a:ea typeface="Times New Roman"/>
              </a:rPr>
              <a:t> </a:t>
            </a:r>
            <a:r>
              <a:rPr lang="uk-UA" sz="2100" b="1" dirty="0">
                <a:latin typeface="Times New Roman"/>
                <a:ea typeface="Times New Roman"/>
              </a:rPr>
              <a:t>рішення </a:t>
            </a:r>
            <a:r>
              <a:rPr lang="uk-UA" sz="2100" b="1" dirty="0" smtClean="0">
                <a:latin typeface="Times New Roman"/>
                <a:ea typeface="Times New Roman"/>
              </a:rPr>
              <a:t>2 (загальний</a:t>
            </a:r>
            <a:r>
              <a:rPr lang="uk-UA" sz="2100" b="1" dirty="0">
                <a:latin typeface="Times New Roman"/>
                <a:ea typeface="Times New Roman"/>
              </a:rPr>
              <a:t>)</a:t>
            </a:r>
            <a:endParaRPr lang="ru-RU" sz="2100" dirty="0">
              <a:latin typeface="Times New Roman"/>
              <a:ea typeface="Times New Roman"/>
            </a:endParaRPr>
          </a:p>
          <a:p>
            <a:pPr marL="457200" indent="-457200" algn="just">
              <a:buFont typeface="+mj-lt"/>
              <a:buAutoNum type="arabicPeriod" startAt="5"/>
            </a:pPr>
            <a:r>
              <a:rPr lang="uk-UA" sz="1950" dirty="0" smtClean="0">
                <a:latin typeface="Times New Roman" panose="02020603050405020304" pitchFamily="18" charset="0"/>
                <a:cs typeface="Times New Roman" panose="02020603050405020304" pitchFamily="18" charset="0"/>
              </a:rPr>
              <a:t>Активізувати </a:t>
            </a:r>
            <a:r>
              <a:rPr lang="uk-UA" sz="1950" dirty="0">
                <a:latin typeface="Times New Roman" panose="02020603050405020304" pitchFamily="18" charset="0"/>
                <a:cs typeface="Times New Roman" panose="02020603050405020304" pitchFamily="18" charset="0"/>
              </a:rPr>
              <a:t>роботу по підготовці </a:t>
            </a:r>
            <a:r>
              <a:rPr lang="uk-UA" sz="1950" dirty="0" err="1">
                <a:latin typeface="Times New Roman" panose="02020603050405020304" pitchFamily="18" charset="0"/>
                <a:cs typeface="Times New Roman" panose="02020603050405020304" pitchFamily="18" charset="0"/>
              </a:rPr>
              <a:t>проєктів</a:t>
            </a:r>
            <a:r>
              <a:rPr lang="uk-UA" sz="1950" dirty="0">
                <a:latin typeface="Times New Roman" panose="02020603050405020304" pitchFamily="18" charset="0"/>
                <a:cs typeface="Times New Roman" panose="02020603050405020304" pitchFamily="18" charset="0"/>
              </a:rPr>
              <a:t> для участі у конкурсах на отримання бюджетного фінансування наукових досліджень.</a:t>
            </a:r>
          </a:p>
          <a:p>
            <a:pPr algn="r"/>
            <a:r>
              <a:rPr lang="uk-UA" b="1" i="1" dirty="0">
                <a:latin typeface="Times New Roman" panose="02020603050405020304" pitchFamily="18" charset="0"/>
                <a:cs typeface="Times New Roman" panose="02020603050405020304" pitchFamily="18" charset="0"/>
              </a:rPr>
              <a:t>Відповідальні: заступник декана з наукової роботи, міжнародної та інформаційної політики, завідувачі кафедр.</a:t>
            </a:r>
            <a:endParaRPr lang="uk-UA" dirty="0">
              <a:latin typeface="Times New Roman" panose="02020603050405020304" pitchFamily="18" charset="0"/>
              <a:cs typeface="Times New Roman" panose="02020603050405020304" pitchFamily="18" charset="0"/>
            </a:endParaRPr>
          </a:p>
          <a:p>
            <a:pPr marL="457200" indent="-457200" algn="just">
              <a:buFont typeface="+mj-lt"/>
              <a:buAutoNum type="arabicPeriod" startAt="6"/>
            </a:pPr>
            <a:r>
              <a:rPr lang="uk-UA" sz="1950" dirty="0">
                <a:latin typeface="Times New Roman" panose="02020603050405020304" pitchFamily="18" charset="0"/>
                <a:cs typeface="Times New Roman" panose="02020603050405020304" pitchFamily="18" charset="0"/>
              </a:rPr>
              <a:t>Посилити </a:t>
            </a:r>
            <a:r>
              <a:rPr lang="uk-UA" sz="1950" dirty="0" smtClean="0">
                <a:latin typeface="Times New Roman" panose="02020603050405020304" pitchFamily="18" charset="0"/>
                <a:cs typeface="Times New Roman" panose="02020603050405020304" pitchFamily="18" charset="0"/>
              </a:rPr>
              <a:t>публікаційну </a:t>
            </a:r>
            <a:r>
              <a:rPr lang="uk-UA" sz="1950" dirty="0">
                <a:latin typeface="Times New Roman" panose="02020603050405020304" pitchFamily="18" charset="0"/>
                <a:cs typeface="Times New Roman" panose="02020603050405020304" pitchFamily="18" charset="0"/>
              </a:rPr>
              <a:t>активність </a:t>
            </a:r>
            <a:r>
              <a:rPr lang="uk-UA" sz="1950" dirty="0" smtClean="0">
                <a:latin typeface="Times New Roman" panose="02020603050405020304" pitchFamily="18" charset="0"/>
                <a:cs typeface="Times New Roman" panose="02020603050405020304" pitchFamily="18" charset="0"/>
              </a:rPr>
              <a:t>НПП факультету </a:t>
            </a:r>
            <a:r>
              <a:rPr lang="uk-UA" sz="1950" dirty="0">
                <a:latin typeface="Times New Roman" panose="02020603050405020304" pitchFamily="18" charset="0"/>
                <a:cs typeface="Times New Roman" panose="02020603050405020304" pitchFamily="18" charset="0"/>
              </a:rPr>
              <a:t>у виданнях, що індексуються у базах даних </a:t>
            </a:r>
            <a:r>
              <a:rPr lang="en-US" sz="1950" dirty="0">
                <a:latin typeface="Times New Roman" panose="02020603050405020304" pitchFamily="18" charset="0"/>
                <a:cs typeface="Times New Roman" panose="02020603050405020304" pitchFamily="18" charset="0"/>
              </a:rPr>
              <a:t>Scopus </a:t>
            </a:r>
            <a:r>
              <a:rPr lang="uk-UA" sz="1950" dirty="0">
                <a:latin typeface="Times New Roman" panose="02020603050405020304" pitchFamily="18" charset="0"/>
                <a:cs typeface="Times New Roman" panose="02020603050405020304" pitchFamily="18" charset="0"/>
              </a:rPr>
              <a:t>та </a:t>
            </a:r>
            <a:r>
              <a:rPr lang="en-US" sz="1950" dirty="0">
                <a:latin typeface="Times New Roman" panose="02020603050405020304" pitchFamily="18" charset="0"/>
                <a:cs typeface="Times New Roman" panose="02020603050405020304" pitchFamily="18" charset="0"/>
              </a:rPr>
              <a:t>Web of Science. </a:t>
            </a:r>
            <a:endParaRPr lang="uk-UA" sz="1950" dirty="0" smtClean="0">
              <a:latin typeface="Times New Roman" panose="02020603050405020304" pitchFamily="18" charset="0"/>
              <a:cs typeface="Times New Roman" panose="02020603050405020304" pitchFamily="18" charset="0"/>
            </a:endParaRPr>
          </a:p>
          <a:p>
            <a:pPr algn="r"/>
            <a:r>
              <a:rPr lang="uk-UA" b="1" i="1" dirty="0" smtClean="0">
                <a:latin typeface="Times New Roman" panose="02020603050405020304" pitchFamily="18" charset="0"/>
                <a:cs typeface="Times New Roman" panose="02020603050405020304" pitchFamily="18" charset="0"/>
              </a:rPr>
              <a:t>Відповідальні</a:t>
            </a:r>
            <a:r>
              <a:rPr lang="uk-UA" b="1" i="1" dirty="0">
                <a:latin typeface="Times New Roman" panose="02020603050405020304" pitchFamily="18" charset="0"/>
                <a:cs typeface="Times New Roman" panose="02020603050405020304" pitchFamily="18" charset="0"/>
              </a:rPr>
              <a:t>: заступник декана з наукової роботи, міжнародної та інформаційної політики, завідувачі кафедр</a:t>
            </a:r>
            <a:r>
              <a:rPr lang="uk-UA" b="1"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a:p>
            <a:pPr marL="457200" indent="-457200" algn="just">
              <a:buFont typeface="+mj-lt"/>
              <a:buAutoNum type="arabicPeriod" startAt="7"/>
            </a:pPr>
            <a:r>
              <a:rPr lang="uk-UA" sz="1950" dirty="0">
                <a:latin typeface="Times New Roman" panose="02020603050405020304" pitchFamily="18" charset="0"/>
                <a:cs typeface="Times New Roman" panose="02020603050405020304" pitchFamily="18" charset="0"/>
              </a:rPr>
              <a:t>Зосередити зусилля </a:t>
            </a:r>
            <a:r>
              <a:rPr lang="uk-UA" sz="1950" dirty="0" smtClean="0">
                <a:latin typeface="Times New Roman" panose="02020603050405020304" pitchFamily="18" charset="0"/>
                <a:cs typeface="Times New Roman" panose="02020603050405020304" pitchFamily="18" charset="0"/>
              </a:rPr>
              <a:t>редакційної колегії на тому, щоб </a:t>
            </a:r>
            <a:r>
              <a:rPr lang="uk-UA" sz="1950" i="1" dirty="0" smtClean="0">
                <a:latin typeface="Times New Roman" panose="02020603050405020304" pitchFamily="18" charset="0"/>
                <a:cs typeface="Times New Roman" panose="02020603050405020304" pitchFamily="18" charset="0"/>
              </a:rPr>
              <a:t>Науковий </a:t>
            </a:r>
            <a:r>
              <a:rPr lang="uk-UA" sz="1950" i="1" dirty="0">
                <a:latin typeface="Times New Roman" panose="02020603050405020304" pitchFamily="18" charset="0"/>
                <a:cs typeface="Times New Roman" panose="02020603050405020304" pitchFamily="18" charset="0"/>
              </a:rPr>
              <a:t>вісник ЧНУ. Серія: Географія </a:t>
            </a:r>
            <a:r>
              <a:rPr lang="uk-UA" sz="1950" dirty="0" smtClean="0">
                <a:latin typeface="Times New Roman" panose="02020603050405020304" pitchFamily="18" charset="0"/>
                <a:cs typeface="Times New Roman" panose="02020603050405020304" pitchFamily="18" charset="0"/>
              </a:rPr>
              <a:t>увійшов </a:t>
            </a:r>
            <a:r>
              <a:rPr lang="uk-UA" sz="1950" dirty="0">
                <a:latin typeface="Times New Roman" panose="02020603050405020304" pitchFamily="18" charset="0"/>
                <a:cs typeface="Times New Roman" panose="02020603050405020304" pitchFamily="18" charset="0"/>
              </a:rPr>
              <a:t>до провідних </a:t>
            </a:r>
            <a:r>
              <a:rPr lang="uk-UA" sz="1950" dirty="0" err="1">
                <a:latin typeface="Times New Roman" panose="02020603050405020304" pitchFamily="18" charset="0"/>
                <a:cs typeface="Times New Roman" panose="02020603050405020304" pitchFamily="18" charset="0"/>
              </a:rPr>
              <a:t>наукометричних</a:t>
            </a:r>
            <a:r>
              <a:rPr lang="uk-UA" sz="1950" dirty="0">
                <a:latin typeface="Times New Roman" panose="02020603050405020304" pitchFamily="18" charset="0"/>
                <a:cs typeface="Times New Roman" panose="02020603050405020304" pitchFamily="18" charset="0"/>
              </a:rPr>
              <a:t> баз даних. </a:t>
            </a:r>
          </a:p>
          <a:p>
            <a:pPr algn="r"/>
            <a:r>
              <a:rPr lang="uk-UA" b="1" i="1" dirty="0">
                <a:latin typeface="Times New Roman" panose="02020603050405020304" pitchFamily="18" charset="0"/>
                <a:cs typeface="Times New Roman" panose="02020603050405020304" pitchFamily="18" charset="0"/>
              </a:rPr>
              <a:t>Відповідальні: декан, головний редактор. </a:t>
            </a:r>
            <a:endParaRPr lang="uk-UA" b="1" i="1" dirty="0" smtClean="0">
              <a:latin typeface="Times New Roman" panose="02020603050405020304" pitchFamily="18" charset="0"/>
              <a:cs typeface="Times New Roman" panose="02020603050405020304" pitchFamily="18" charset="0"/>
            </a:endParaRPr>
          </a:p>
          <a:p>
            <a:pPr marL="457200" indent="-457200" algn="just">
              <a:buFont typeface="+mj-lt"/>
              <a:buAutoNum type="arabicPeriod" startAt="8"/>
            </a:pPr>
            <a:r>
              <a:rPr lang="uk-UA" sz="1950" dirty="0">
                <a:latin typeface="Times New Roman" panose="02020603050405020304" pitchFamily="18" charset="0"/>
                <a:cs typeface="Times New Roman" panose="02020603050405020304" pitchFamily="18" charset="0"/>
              </a:rPr>
              <a:t>Розробити структуру та здійснити наповнення факультетського сайту та сайтів кафедр на базі сучасної університетської платформи управління контентом.</a:t>
            </a:r>
          </a:p>
          <a:p>
            <a:pPr algn="r"/>
            <a:r>
              <a:rPr lang="uk-UA" sz="2000" b="1" i="1" dirty="0">
                <a:latin typeface="Times New Roman" panose="02020603050405020304" pitchFamily="18" charset="0"/>
                <a:cs typeface="Times New Roman" panose="02020603050405020304" pitchFamily="18" charset="0"/>
              </a:rPr>
              <a:t>Відповідальні: декан, завідувачі кафедр</a:t>
            </a:r>
            <a:r>
              <a:rPr lang="uk-UA" sz="2000" b="1" dirty="0">
                <a:latin typeface="Times New Roman" panose="02020603050405020304" pitchFamily="18" charset="0"/>
                <a:cs typeface="Times New Roman" panose="02020603050405020304" pitchFamily="18" charset="0"/>
              </a:rPr>
              <a:t>. </a:t>
            </a:r>
            <a:endParaRPr lang="uk-UA" sz="2000" b="1" dirty="0" smtClean="0">
              <a:latin typeface="Times New Roman" panose="02020603050405020304" pitchFamily="18" charset="0"/>
              <a:cs typeface="Times New Roman" panose="02020603050405020304" pitchFamily="18" charset="0"/>
            </a:endParaRPr>
          </a:p>
          <a:p>
            <a:pPr marL="457200" indent="-457200" algn="just">
              <a:buFont typeface="+mj-lt"/>
              <a:buAutoNum type="arabicPeriod" startAt="9"/>
            </a:pPr>
            <a:r>
              <a:rPr lang="uk-UA" sz="1950" dirty="0" smtClean="0">
                <a:latin typeface="Times New Roman" panose="02020603050405020304" pitchFamily="18" charset="0"/>
                <a:cs typeface="Times New Roman" panose="02020603050405020304" pitchFamily="18" charset="0"/>
              </a:rPr>
              <a:t>Оновити </a:t>
            </a:r>
            <a:r>
              <a:rPr lang="uk-UA" sz="1950" dirty="0">
                <a:latin typeface="Times New Roman" panose="02020603050405020304" pitchFamily="18" charset="0"/>
                <a:cs typeface="Times New Roman" panose="02020603050405020304" pitchFamily="18" charset="0"/>
              </a:rPr>
              <a:t>існуючу комп’ютерну техніку, що використовується у освітньому процесі, встановити ліцензійне програмне забезпечення та </a:t>
            </a:r>
            <a:r>
              <a:rPr lang="uk-UA" sz="1950" dirty="0" smtClean="0">
                <a:latin typeface="Times New Roman" panose="02020603050405020304" pitchFamily="18" charset="0"/>
                <a:cs typeface="Times New Roman" panose="02020603050405020304" pitchFamily="18" charset="0"/>
              </a:rPr>
              <a:t>здійснити </a:t>
            </a:r>
            <a:r>
              <a:rPr lang="en-US" sz="1950" dirty="0">
                <a:latin typeface="Times New Roman" panose="02020603050405020304" pitchFamily="18" charset="0"/>
                <a:cs typeface="Times New Roman" panose="02020603050405020304" pitchFamily="18" charset="0"/>
              </a:rPr>
              <a:t>Wi-Fi </a:t>
            </a:r>
            <a:r>
              <a:rPr lang="uk-UA" sz="1950" dirty="0">
                <a:latin typeface="Times New Roman" panose="02020603050405020304" pitchFamily="18" charset="0"/>
                <a:cs typeface="Times New Roman" panose="02020603050405020304" pitchFamily="18" charset="0"/>
              </a:rPr>
              <a:t>покриття цокольного поверху 4 корпусу.</a:t>
            </a:r>
          </a:p>
          <a:p>
            <a:pPr algn="r"/>
            <a:r>
              <a:rPr lang="uk-UA" b="1" i="1" dirty="0">
                <a:latin typeface="Times New Roman" panose="02020603050405020304" pitchFamily="18" charset="0"/>
                <a:cs typeface="Times New Roman" panose="02020603050405020304" pitchFamily="18" charset="0"/>
              </a:rPr>
              <a:t>Відповідальні:</a:t>
            </a:r>
            <a:r>
              <a:rPr lang="uk-UA" b="1" dirty="0">
                <a:latin typeface="Times New Roman" panose="02020603050405020304" pitchFamily="18" charset="0"/>
                <a:cs typeface="Times New Roman" panose="02020603050405020304" pitchFamily="18" charset="0"/>
              </a:rPr>
              <a:t> </a:t>
            </a:r>
            <a:r>
              <a:rPr lang="uk-UA" b="1" i="1" dirty="0">
                <a:latin typeface="Times New Roman" panose="02020603050405020304" pitchFamily="18" charset="0"/>
                <a:cs typeface="Times New Roman" panose="02020603050405020304" pitchFamily="18" charset="0"/>
              </a:rPr>
              <a:t>декан, адміністрація університету</a:t>
            </a:r>
            <a:r>
              <a:rPr lang="uk-UA" b="1" dirty="0" smtClean="0">
                <a:latin typeface="Times New Roman" panose="02020603050405020304" pitchFamily="18" charset="0"/>
                <a:cs typeface="Times New Roman" panose="02020603050405020304" pitchFamily="18" charset="0"/>
              </a:rPr>
              <a:t>.</a:t>
            </a:r>
            <a:r>
              <a:rPr lang="uk-UA" b="1" dirty="0">
                <a:latin typeface="Times New Roman" panose="02020603050405020304" pitchFamily="18" charset="0"/>
                <a:cs typeface="Times New Roman" panose="02020603050405020304" pitchFamily="18" charset="0"/>
              </a:rPr>
              <a:t> </a:t>
            </a:r>
            <a:endParaRPr lang="uk-UA" dirty="0" smtClean="0">
              <a:latin typeface="Times New Roman" panose="02020603050405020304" pitchFamily="18" charset="0"/>
              <a:cs typeface="Times New Roman" panose="02020603050405020304" pitchFamily="18" charset="0"/>
            </a:endParaRPr>
          </a:p>
          <a:p>
            <a:pPr marL="457200" indent="-457200" algn="just">
              <a:buFont typeface="+mj-lt"/>
              <a:buAutoNum type="arabicPeriod" startAt="10"/>
            </a:pPr>
            <a:r>
              <a:rPr lang="uk-UA" sz="1950" dirty="0" smtClean="0">
                <a:latin typeface="Times New Roman" panose="02020603050405020304" pitchFamily="18" charset="0"/>
                <a:cs typeface="Times New Roman" panose="02020603050405020304" pitchFamily="18" charset="0"/>
              </a:rPr>
              <a:t>Провести роботи з гідроізоляції фундаменту, утеплення горища та  встановлення перегородки в коридорі цокольного поверху 4 корпусу, а також </a:t>
            </a:r>
            <a:r>
              <a:rPr lang="ru-RU" sz="1950" dirty="0">
                <a:latin typeface="Times New Roman" panose="02020603050405020304" pitchFamily="18" charset="0"/>
                <a:cs typeface="Times New Roman" panose="02020603050405020304" pitchFamily="18" charset="0"/>
              </a:rPr>
              <a:t>ремонт </a:t>
            </a:r>
            <a:r>
              <a:rPr lang="uk-UA" sz="1950" dirty="0" smtClean="0">
                <a:latin typeface="Times New Roman" panose="02020603050405020304" pitchFamily="18" charset="0"/>
                <a:cs typeface="Times New Roman" panose="02020603050405020304" pitchFamily="18" charset="0"/>
              </a:rPr>
              <a:t>у приміщенні ґрунтово-геохімічної лабораторії.</a:t>
            </a:r>
          </a:p>
          <a:p>
            <a:pPr algn="r"/>
            <a:r>
              <a:rPr lang="uk-UA" b="1" i="1" dirty="0" smtClean="0">
                <a:latin typeface="Times New Roman" panose="02020603050405020304" pitchFamily="18" charset="0"/>
                <a:cs typeface="Times New Roman" panose="02020603050405020304" pitchFamily="18" charset="0"/>
              </a:rPr>
              <a:t>Відповідальні</a:t>
            </a:r>
            <a:r>
              <a:rPr lang="uk-UA" b="1" i="1" dirty="0">
                <a:latin typeface="Times New Roman" panose="02020603050405020304" pitchFamily="18" charset="0"/>
                <a:cs typeface="Times New Roman" panose="02020603050405020304" pitchFamily="18" charset="0"/>
              </a:rPr>
              <a:t>:</a:t>
            </a:r>
            <a:r>
              <a:rPr lang="uk-UA" b="1" dirty="0">
                <a:latin typeface="Times New Roman" panose="02020603050405020304" pitchFamily="18" charset="0"/>
                <a:cs typeface="Times New Roman" panose="02020603050405020304" pitchFamily="18" charset="0"/>
              </a:rPr>
              <a:t> </a:t>
            </a:r>
            <a:r>
              <a:rPr lang="uk-UA" b="1" i="1" dirty="0">
                <a:latin typeface="Times New Roman" panose="02020603050405020304" pitchFamily="18" charset="0"/>
                <a:cs typeface="Times New Roman" panose="02020603050405020304" pitchFamily="18" charset="0"/>
              </a:rPr>
              <a:t>декан, адміністрація університету</a:t>
            </a:r>
            <a:r>
              <a:rPr lang="uk-UA" b="1"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480337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16632"/>
            <a:ext cx="8803654" cy="6717223"/>
          </a:xfrm>
          <a:prstGeom prst="rect">
            <a:avLst/>
          </a:prstGeom>
        </p:spPr>
        <p:txBody>
          <a:bodyPr wrap="square">
            <a:spAutoFit/>
          </a:bodyPr>
          <a:lstStyle/>
          <a:p>
            <a:pPr indent="450215" algn="just">
              <a:lnSpc>
                <a:spcPct val="150000"/>
              </a:lnSpc>
              <a:spcAft>
                <a:spcPts val="0"/>
              </a:spcAft>
            </a:pPr>
            <a:r>
              <a:rPr lang="uk-UA" sz="2100" b="1" dirty="0" err="1" smtClean="0">
                <a:latin typeface="Times New Roman"/>
                <a:ea typeface="Times New Roman"/>
              </a:rPr>
              <a:t>Проєкт</a:t>
            </a:r>
            <a:r>
              <a:rPr lang="uk-UA" sz="2100" b="1" dirty="0" smtClean="0">
                <a:latin typeface="Times New Roman"/>
                <a:ea typeface="Times New Roman"/>
              </a:rPr>
              <a:t> </a:t>
            </a:r>
            <a:r>
              <a:rPr lang="uk-UA" sz="2100" b="1" dirty="0">
                <a:latin typeface="Times New Roman"/>
                <a:ea typeface="Times New Roman"/>
              </a:rPr>
              <a:t>рішення 3</a:t>
            </a:r>
            <a:r>
              <a:rPr lang="uk-UA" sz="2100" b="1" dirty="0" smtClean="0">
                <a:latin typeface="Times New Roman"/>
                <a:ea typeface="Times New Roman"/>
              </a:rPr>
              <a:t> (загальний)</a:t>
            </a:r>
          </a:p>
          <a:p>
            <a:pPr marL="457200" indent="-457200" algn="just">
              <a:buFont typeface="+mj-lt"/>
              <a:buAutoNum type="arabicPeriod" startAt="11"/>
            </a:pPr>
            <a:r>
              <a:rPr lang="uk-UA" sz="2100" dirty="0" smtClean="0">
                <a:latin typeface="Times New Roman" panose="02020603050405020304" pitchFamily="18" charset="0"/>
                <a:cs typeface="Times New Roman" panose="02020603050405020304" pitchFamily="18" charset="0"/>
              </a:rPr>
              <a:t>Ввести </a:t>
            </a:r>
            <a:r>
              <a:rPr lang="uk-UA" sz="2100" dirty="0">
                <a:latin typeface="Times New Roman" panose="02020603050405020304" pitchFamily="18" charset="0"/>
                <a:cs typeface="Times New Roman" panose="02020603050405020304" pitchFamily="18" charset="0"/>
              </a:rPr>
              <a:t>в експлуатацію першу чергу бази студентських польових практик «</a:t>
            </a:r>
            <a:r>
              <a:rPr lang="uk-UA" sz="2100" dirty="0" err="1">
                <a:latin typeface="Times New Roman" panose="02020603050405020304" pitchFamily="18" charset="0"/>
                <a:cs typeface="Times New Roman" panose="02020603050405020304" pitchFamily="18" charset="0"/>
              </a:rPr>
              <a:t>Мигово</a:t>
            </a:r>
            <a:r>
              <a:rPr lang="uk-UA" sz="2100" dirty="0">
                <a:latin typeface="Times New Roman" panose="02020603050405020304" pitchFamily="18" charset="0"/>
                <a:cs typeface="Times New Roman" panose="02020603050405020304" pitchFamily="18" charset="0"/>
              </a:rPr>
              <a:t>».</a:t>
            </a:r>
          </a:p>
          <a:p>
            <a:pPr algn="r"/>
            <a:r>
              <a:rPr lang="uk-UA" b="1" i="1" dirty="0">
                <a:latin typeface="Times New Roman" panose="02020603050405020304" pitchFamily="18" charset="0"/>
                <a:cs typeface="Times New Roman" panose="02020603050405020304" pitchFamily="18" charset="0"/>
              </a:rPr>
              <a:t>Відповідальні:</a:t>
            </a:r>
            <a:r>
              <a:rPr lang="uk-UA" b="1" dirty="0">
                <a:latin typeface="Times New Roman" panose="02020603050405020304" pitchFamily="18" charset="0"/>
                <a:cs typeface="Times New Roman" panose="02020603050405020304" pitchFamily="18" charset="0"/>
              </a:rPr>
              <a:t> </a:t>
            </a:r>
            <a:r>
              <a:rPr lang="uk-UA" b="1" i="1" dirty="0">
                <a:latin typeface="Times New Roman" panose="02020603050405020304" pitchFamily="18" charset="0"/>
                <a:cs typeface="Times New Roman" panose="02020603050405020304" pitchFamily="18" charset="0"/>
              </a:rPr>
              <a:t>декан, адміністрація університету</a:t>
            </a:r>
            <a:r>
              <a:rPr lang="uk-UA" b="1"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a:p>
            <a:pPr marL="457200" indent="-457200" algn="just">
              <a:buFont typeface="+mj-lt"/>
              <a:buAutoNum type="arabicPeriod" startAt="12"/>
            </a:pPr>
            <a:r>
              <a:rPr lang="uk-UA" sz="2100" dirty="0">
                <a:latin typeface="Times New Roman" panose="02020603050405020304" pitchFamily="18" charset="0"/>
                <a:cs typeface="Times New Roman" panose="02020603050405020304" pitchFamily="18" charset="0"/>
              </a:rPr>
              <a:t>Клопотати перед адміністрацією університету (ректоратом):</a:t>
            </a:r>
          </a:p>
          <a:p>
            <a:pPr marL="342900" indent="-342900" algn="just">
              <a:buFont typeface="Arial" panose="020B0604020202020204" pitchFamily="34" charset="0"/>
              <a:buChar char="•"/>
            </a:pPr>
            <a:r>
              <a:rPr lang="uk-UA" sz="2100" dirty="0" smtClean="0">
                <a:latin typeface="Times New Roman" panose="02020603050405020304" pitchFamily="18" charset="0"/>
                <a:cs typeface="Times New Roman" panose="02020603050405020304" pitchFamily="18" charset="0"/>
              </a:rPr>
              <a:t>сприяти </a:t>
            </a:r>
            <a:r>
              <a:rPr lang="uk-UA" sz="2100" dirty="0">
                <a:latin typeface="Times New Roman" panose="02020603050405020304" pitchFamily="18" charset="0"/>
                <a:cs typeface="Times New Roman" panose="02020603050405020304" pitchFamily="18" charset="0"/>
              </a:rPr>
              <a:t>якісному покращенню організації проблемної лабораторії на базі Навчально-наукової геофізичної обсерваторії географічного факультету, включеної до міжнародної мережі (збільшення до 4 ставок НДП для проведення цілодобових спостережень, оновлення обладнання, створення </a:t>
            </a:r>
            <a:r>
              <a:rPr lang="uk-UA" sz="2100" dirty="0" err="1">
                <a:latin typeface="Times New Roman" panose="02020603050405020304" pitchFamily="18" charset="0"/>
                <a:cs typeface="Times New Roman" panose="02020603050405020304" pitchFamily="18" charset="0"/>
              </a:rPr>
              <a:t>метеосторінки</a:t>
            </a:r>
            <a:r>
              <a:rPr lang="uk-UA" sz="2100" dirty="0">
                <a:latin typeface="Times New Roman" panose="02020603050405020304" pitchFamily="18" charset="0"/>
                <a:cs typeface="Times New Roman" panose="02020603050405020304" pitchFamily="18" charset="0"/>
              </a:rPr>
              <a:t> на сайті ЧНУ тощо);</a:t>
            </a:r>
          </a:p>
          <a:p>
            <a:pPr marL="342900" indent="-342900" algn="just">
              <a:buFont typeface="Arial" panose="020B0604020202020204" pitchFamily="34" charset="0"/>
              <a:buChar char="•"/>
            </a:pPr>
            <a:r>
              <a:rPr lang="uk-UA" sz="2100" dirty="0">
                <a:latin typeface="Times New Roman" panose="02020603050405020304" pitchFamily="18" charset="0"/>
                <a:cs typeface="Times New Roman" panose="02020603050405020304" pitchFamily="18" charset="0"/>
              </a:rPr>
              <a:t>про можливість організації на території 5 корпусу природничого музею (в </a:t>
            </a:r>
            <a:r>
              <a:rPr lang="uk-UA" sz="2100" dirty="0" err="1">
                <a:latin typeface="Times New Roman" panose="02020603050405020304" pitchFamily="18" charset="0"/>
                <a:cs typeface="Times New Roman" panose="02020603050405020304" pitchFamily="18" charset="0"/>
              </a:rPr>
              <a:t>т.ч</a:t>
            </a:r>
            <a:r>
              <a:rPr lang="uk-UA" sz="2100" dirty="0">
                <a:latin typeface="Times New Roman" panose="02020603050405020304" pitchFamily="18" charset="0"/>
                <a:cs typeface="Times New Roman" panose="02020603050405020304" pitchFamily="18" charset="0"/>
              </a:rPr>
              <a:t>. палеографічного відділу). </a:t>
            </a:r>
          </a:p>
          <a:p>
            <a:pPr algn="r"/>
            <a:r>
              <a:rPr lang="uk-UA" b="1" i="1" dirty="0">
                <a:latin typeface="Times New Roman" panose="02020603050405020304" pitchFamily="18" charset="0"/>
                <a:cs typeface="Times New Roman" panose="02020603050405020304" pitchFamily="18" charset="0"/>
              </a:rPr>
              <a:t>Відповідальні:</a:t>
            </a:r>
            <a:r>
              <a:rPr lang="uk-UA" b="1" dirty="0">
                <a:latin typeface="Times New Roman" panose="02020603050405020304" pitchFamily="18" charset="0"/>
                <a:cs typeface="Times New Roman" panose="02020603050405020304" pitchFamily="18" charset="0"/>
              </a:rPr>
              <a:t> </a:t>
            </a:r>
            <a:r>
              <a:rPr lang="uk-UA" b="1" i="1" dirty="0">
                <a:latin typeface="Times New Roman" panose="02020603050405020304" pitchFamily="18" charset="0"/>
                <a:cs typeface="Times New Roman" panose="02020603050405020304" pitchFamily="18" charset="0"/>
              </a:rPr>
              <a:t>декан, адміністрація університету</a:t>
            </a:r>
            <a:r>
              <a:rPr lang="uk-UA" b="1" dirty="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a:p>
            <a:pPr marL="457200" indent="-457200" algn="just">
              <a:buFont typeface="+mj-lt"/>
              <a:buAutoNum type="arabicPeriod" startAt="13"/>
            </a:pPr>
            <a:r>
              <a:rPr lang="uk-UA" sz="2100" dirty="0">
                <a:latin typeface="Times New Roman" panose="02020603050405020304" pitchFamily="18" charset="0"/>
                <a:cs typeface="Times New Roman" panose="02020603050405020304" pitchFamily="18" charset="0"/>
              </a:rPr>
              <a:t>За результатами проведеного комплексного моніторингу якості підготовки фахівців </a:t>
            </a:r>
            <a:r>
              <a:rPr lang="uk-UA" sz="2100" i="1" dirty="0">
                <a:latin typeface="Times New Roman" panose="02020603050405020304" pitchFamily="18" charset="0"/>
                <a:cs typeface="Times New Roman" panose="02020603050405020304" pitchFamily="18" charset="0"/>
              </a:rPr>
              <a:t>на географічному факультеті</a:t>
            </a:r>
            <a:r>
              <a:rPr lang="uk-UA" sz="2100" dirty="0">
                <a:latin typeface="Times New Roman" panose="02020603050405020304" pitchFamily="18" charset="0"/>
                <a:cs typeface="Times New Roman" panose="02020603050405020304" pitchFamily="18" charset="0"/>
              </a:rPr>
              <a:t>, виявлених недоліків і запропонованих рекомендацій, деканату факультету розробити відповідні заходи щодо </a:t>
            </a:r>
            <a:r>
              <a:rPr lang="uk-UA" sz="2100" dirty="0" smtClean="0">
                <a:latin typeface="Times New Roman" panose="02020603050405020304" pitchFamily="18" charset="0"/>
                <a:cs typeface="Times New Roman" panose="02020603050405020304" pitchFamily="18" charset="0"/>
              </a:rPr>
              <a:t>покращення </a:t>
            </a:r>
            <a:r>
              <a:rPr lang="uk-UA" sz="2100" dirty="0">
                <a:latin typeface="Times New Roman" panose="02020603050405020304" pitchFamily="18" charset="0"/>
                <a:cs typeface="Times New Roman" panose="02020603050405020304" pitchFamily="18" charset="0"/>
              </a:rPr>
              <a:t>якості провадження освітньої діяльності та періодично заслуховувати про їх виконання на Вченій раді факультету.</a:t>
            </a:r>
          </a:p>
          <a:p>
            <a:pPr algn="r"/>
            <a:r>
              <a:rPr lang="uk-UA" b="1" i="1" dirty="0">
                <a:latin typeface="Times New Roman" panose="02020603050405020304" pitchFamily="18" charset="0"/>
                <a:cs typeface="Times New Roman" panose="02020603050405020304" pitchFamily="18" charset="0"/>
              </a:rPr>
              <a:t>Відповідальні: декан, заступники </a:t>
            </a:r>
            <a:r>
              <a:rPr lang="uk-UA" b="1" i="1" dirty="0" smtClean="0">
                <a:latin typeface="Times New Roman" panose="02020603050405020304" pitchFamily="18" charset="0"/>
                <a:cs typeface="Times New Roman" panose="02020603050405020304" pitchFamily="18" charset="0"/>
              </a:rPr>
              <a:t>декана</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16786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Гатрич Іван Григорович"/>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uk-UA"/>
          </a:p>
        </p:txBody>
      </p:sp>
      <p:sp>
        <p:nvSpPr>
          <p:cNvPr id="5" name="AutoShape 4" descr="Гатрич Іван Григорович"/>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uk-UA"/>
          </a:p>
        </p:txBody>
      </p:sp>
      <p:sp>
        <p:nvSpPr>
          <p:cNvPr id="6" name="AutoShape 4" descr="Равлюк Тетяна"/>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uk-UA"/>
          </a:p>
        </p:txBody>
      </p:sp>
      <p:sp>
        <p:nvSpPr>
          <p:cNvPr id="7" name="AutoShape 2" descr="Кафедра педагогіки та методики початкової освіти » Колектив кафедри"/>
          <p:cNvSpPr>
            <a:spLocks noChangeAspect="1" noChangeArrowheads="1"/>
          </p:cNvSpPr>
          <p:nvPr/>
        </p:nvSpPr>
        <p:spPr bwMode="auto">
          <a:xfrm>
            <a:off x="1602581" y="10918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uk-UA"/>
          </a:p>
        </p:txBody>
      </p:sp>
      <p:sp>
        <p:nvSpPr>
          <p:cNvPr id="8" name="AutoShape 4" descr="Кафедра педагогіки та методики початкової освіти » Колектив кафедри"/>
          <p:cNvSpPr>
            <a:spLocks noChangeAspect="1" noChangeArrowheads="1"/>
          </p:cNvSpPr>
          <p:nvPr/>
        </p:nvSpPr>
        <p:spPr bwMode="auto">
          <a:xfrm>
            <a:off x="1716881" y="12061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uk-UA"/>
          </a:p>
        </p:txBody>
      </p:sp>
      <p:sp>
        <p:nvSpPr>
          <p:cNvPr id="9" name="AutoShape 2" descr="Кафедра педагогіки та методики початкової освіти » Нікула Наталя Вікторівна"/>
          <p:cNvSpPr>
            <a:spLocks noChangeAspect="1" noChangeArrowheads="1"/>
          </p:cNvSpPr>
          <p:nvPr/>
        </p:nvSpPr>
        <p:spPr bwMode="auto">
          <a:xfrm>
            <a:off x="1831181" y="13204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uk-UA"/>
          </a:p>
        </p:txBody>
      </p:sp>
      <p:pic>
        <p:nvPicPr>
          <p:cNvPr id="3" name="Рисунок 2"/>
          <p:cNvPicPr>
            <a:picLocks noChangeAspect="1"/>
          </p:cNvPicPr>
          <p:nvPr/>
        </p:nvPicPr>
        <p:blipFill>
          <a:blip r:embed="rId2"/>
          <a:stretch>
            <a:fillRect/>
          </a:stretch>
        </p:blipFill>
        <p:spPr>
          <a:xfrm>
            <a:off x="1488281" y="1206103"/>
            <a:ext cx="4786313" cy="2650331"/>
          </a:xfrm>
          <a:prstGeom prst="rect">
            <a:avLst/>
          </a:prstGeom>
        </p:spPr>
      </p:pic>
      <p:sp>
        <p:nvSpPr>
          <p:cNvPr id="11" name="Прямоугольник 10"/>
          <p:cNvSpPr/>
          <p:nvPr/>
        </p:nvSpPr>
        <p:spPr>
          <a:xfrm>
            <a:off x="975564" y="3970733"/>
            <a:ext cx="5598319" cy="1477328"/>
          </a:xfrm>
          <a:prstGeom prst="rect">
            <a:avLst/>
          </a:prstGeom>
        </p:spPr>
        <p:txBody>
          <a:bodyPr wrap="square">
            <a:spAutoFit/>
          </a:bodyPr>
          <a:lstStyle/>
          <a:p>
            <a:pPr lvl="0" algn="ctr">
              <a:buClr>
                <a:srgbClr val="990000"/>
              </a:buClr>
            </a:pPr>
            <a:r>
              <a:rPr lang="uk-UA" b="1" i="1" dirty="0">
                <a:solidFill>
                  <a:srgbClr val="002060"/>
                </a:solidFill>
                <a:latin typeface="Times New Roman" pitchFamily="18" charset="0"/>
                <a:cs typeface="Times New Roman" pitchFamily="18" charset="0"/>
              </a:rPr>
              <a:t>Щиро дякую </a:t>
            </a:r>
            <a:r>
              <a:rPr lang="uk-UA" b="1" i="1" dirty="0" smtClean="0">
                <a:solidFill>
                  <a:srgbClr val="002060"/>
                </a:solidFill>
                <a:latin typeface="Times New Roman" pitchFamily="18" charset="0"/>
                <a:cs typeface="Times New Roman" pitchFamily="18" charset="0"/>
              </a:rPr>
              <a:t>колегам</a:t>
            </a:r>
            <a:endParaRPr lang="uk-UA" b="1" i="1" dirty="0">
              <a:solidFill>
                <a:srgbClr val="002060"/>
              </a:solidFill>
              <a:latin typeface="Times New Roman" pitchFamily="18" charset="0"/>
              <a:cs typeface="Times New Roman" pitchFamily="18" charset="0"/>
            </a:endParaRPr>
          </a:p>
          <a:p>
            <a:pPr lvl="0" algn="ctr">
              <a:buClr>
                <a:srgbClr val="990000"/>
              </a:buClr>
            </a:pPr>
            <a:r>
              <a:rPr lang="uk-UA" b="1" i="1" dirty="0">
                <a:solidFill>
                  <a:srgbClr val="002060"/>
                </a:solidFill>
                <a:latin typeface="Times New Roman" pitchFamily="18" charset="0"/>
                <a:cs typeface="Times New Roman" pitchFamily="18" charset="0"/>
              </a:rPr>
              <a:t>за </a:t>
            </a:r>
            <a:r>
              <a:rPr lang="uk-UA" b="1" i="1" dirty="0" smtClean="0">
                <a:solidFill>
                  <a:srgbClr val="002060"/>
                </a:solidFill>
                <a:latin typeface="Times New Roman" pitchFamily="18" charset="0"/>
                <a:cs typeface="Times New Roman" pitchFamily="18" charset="0"/>
              </a:rPr>
              <a:t>співпрацю, професійне виконання обов'язків, конструктив </a:t>
            </a:r>
            <a:r>
              <a:rPr lang="uk-UA" b="1" i="1" dirty="0">
                <a:solidFill>
                  <a:srgbClr val="002060"/>
                </a:solidFill>
                <a:latin typeface="Times New Roman" pitchFamily="18" charset="0"/>
                <a:cs typeface="Times New Roman" pitchFamily="18" charset="0"/>
              </a:rPr>
              <a:t>та </a:t>
            </a:r>
            <a:r>
              <a:rPr lang="uk-UA" b="1" i="1" dirty="0" smtClean="0">
                <a:solidFill>
                  <a:srgbClr val="002060"/>
                </a:solidFill>
                <a:latin typeface="Times New Roman" pitchFamily="18" charset="0"/>
                <a:cs typeface="Times New Roman" pitchFamily="18" charset="0"/>
              </a:rPr>
              <a:t>комунікацію!</a:t>
            </a:r>
            <a:endParaRPr lang="uk-UA" b="1" i="1" dirty="0">
              <a:solidFill>
                <a:srgbClr val="002060"/>
              </a:solidFill>
              <a:latin typeface="Times New Roman" pitchFamily="18" charset="0"/>
              <a:cs typeface="Times New Roman" pitchFamily="18" charset="0"/>
            </a:endParaRPr>
          </a:p>
          <a:p>
            <a:pPr lvl="0" algn="ctr">
              <a:buClr>
                <a:srgbClr val="990000"/>
              </a:buClr>
            </a:pPr>
            <a:endParaRPr lang="uk-UA" b="1" i="1" dirty="0">
              <a:solidFill>
                <a:srgbClr val="002060"/>
              </a:solidFill>
              <a:latin typeface="Times New Roman" pitchFamily="18" charset="0"/>
              <a:cs typeface="Times New Roman" pitchFamily="18" charset="0"/>
            </a:endParaRPr>
          </a:p>
          <a:p>
            <a:pPr lvl="0" algn="ctr">
              <a:buClr>
                <a:srgbClr val="990000"/>
              </a:buClr>
            </a:pPr>
            <a:r>
              <a:rPr lang="uk-UA" b="1" i="1" dirty="0" smtClean="0">
                <a:solidFill>
                  <a:srgbClr val="002060"/>
                </a:solidFill>
                <a:latin typeface="Times New Roman" pitchFamily="18" charset="0"/>
                <a:cs typeface="Times New Roman" pitchFamily="18" charset="0"/>
              </a:rPr>
              <a:t>Вдячність </a:t>
            </a:r>
            <a:r>
              <a:rPr lang="uk-UA" b="1" i="1" dirty="0">
                <a:solidFill>
                  <a:srgbClr val="002060"/>
                </a:solidFill>
                <a:latin typeface="Times New Roman" pitchFamily="18" charset="0"/>
                <a:cs typeface="Times New Roman" pitchFamily="18" charset="0"/>
              </a:rPr>
              <a:t>ЗСУ</a:t>
            </a:r>
            <a:r>
              <a:rPr lang="uk-UA" b="1" i="1" dirty="0" smtClean="0">
                <a:solidFill>
                  <a:srgbClr val="002060"/>
                </a:solidFill>
                <a:latin typeface="Times New Roman" pitchFamily="18" charset="0"/>
                <a:cs typeface="Times New Roman" pitchFamily="18" charset="0"/>
              </a:rPr>
              <a:t>!</a:t>
            </a:r>
            <a:endParaRPr lang="uk-UA"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4789951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кутник 2"/>
          <p:cNvSpPr>
            <a:spLocks noChangeArrowheads="1"/>
          </p:cNvSpPr>
          <p:nvPr/>
        </p:nvSpPr>
        <p:spPr bwMode="auto">
          <a:xfrm>
            <a:off x="109538" y="166688"/>
            <a:ext cx="8186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uk-UA" altLang="ru-RU" b="1"/>
          </a:p>
        </p:txBody>
      </p:sp>
      <p:sp>
        <p:nvSpPr>
          <p:cNvPr id="7171" name="Прямоугольник 4"/>
          <p:cNvSpPr>
            <a:spLocks noChangeArrowheads="1"/>
          </p:cNvSpPr>
          <p:nvPr/>
        </p:nvSpPr>
        <p:spPr bwMode="auto">
          <a:xfrm>
            <a:off x="323850" y="188913"/>
            <a:ext cx="8064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uk-UA" altLang="ru-RU" sz="2400" b="1" dirty="0" smtClean="0">
                <a:latin typeface="Times New Roman" pitchFamily="18" charset="0"/>
                <a:cs typeface="Times New Roman" pitchFamily="18" charset="0"/>
              </a:rPr>
              <a:t>Контингентів студентів </a:t>
            </a:r>
          </a:p>
          <a:p>
            <a:pPr algn="ctr" eaLnBrk="1" hangingPunct="1"/>
            <a:r>
              <a:rPr lang="uk-UA" altLang="ru-RU" sz="2400" b="1" dirty="0" smtClean="0">
                <a:latin typeface="Times New Roman" pitchFamily="18" charset="0"/>
                <a:cs typeface="Times New Roman" pitchFamily="18" charset="0"/>
              </a:rPr>
              <a:t>за курсами у </a:t>
            </a:r>
            <a:r>
              <a:rPr lang="uk-UA" altLang="ru-RU" sz="2400" b="1" dirty="0">
                <a:latin typeface="Times New Roman" pitchFamily="18" charset="0"/>
                <a:cs typeface="Times New Roman" pitchFamily="18" charset="0"/>
              </a:rPr>
              <a:t>розрізі форм </a:t>
            </a:r>
            <a:r>
              <a:rPr lang="uk-UA" altLang="ru-RU" sz="2400" b="1" dirty="0" smtClean="0">
                <a:latin typeface="Times New Roman" pitchFamily="18" charset="0"/>
                <a:cs typeface="Times New Roman" pitchFamily="18" charset="0"/>
              </a:rPr>
              <a:t>навчання </a:t>
            </a:r>
          </a:p>
          <a:p>
            <a:pPr algn="ctr" eaLnBrk="1" hangingPunct="1"/>
            <a:r>
              <a:rPr lang="uk-UA" altLang="ru-RU" sz="2400" b="1" dirty="0" smtClean="0">
                <a:solidFill>
                  <a:srgbClr val="002060"/>
                </a:solidFill>
                <a:latin typeface="Times New Roman" pitchFamily="18" charset="0"/>
                <a:cs typeface="Times New Roman" pitchFamily="18" charset="0"/>
              </a:rPr>
              <a:t>(</a:t>
            </a:r>
            <a:r>
              <a:rPr lang="uk-UA" altLang="ru-RU" sz="2400" b="1" dirty="0">
                <a:solidFill>
                  <a:srgbClr val="002060"/>
                </a:solidFill>
                <a:latin typeface="Times New Roman" pitchFamily="18" charset="0"/>
                <a:cs typeface="Times New Roman" pitchFamily="18" charset="0"/>
              </a:rPr>
              <a:t>станом на </a:t>
            </a:r>
            <a:r>
              <a:rPr lang="uk-UA" altLang="ru-RU" sz="2400" b="1" dirty="0" smtClean="0">
                <a:solidFill>
                  <a:srgbClr val="002060"/>
                </a:solidFill>
                <a:latin typeface="Times New Roman" pitchFamily="18" charset="0"/>
                <a:cs typeface="Times New Roman" pitchFamily="18" charset="0"/>
              </a:rPr>
              <a:t>20.10.2023)</a:t>
            </a:r>
            <a:endParaRPr lang="uk-UA" altLang="ru-RU" sz="2200" b="1"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778813253"/>
              </p:ext>
            </p:extLst>
          </p:nvPr>
        </p:nvGraphicFramePr>
        <p:xfrm>
          <a:off x="109538" y="1556792"/>
          <a:ext cx="8854951" cy="5008643"/>
        </p:xfrm>
        <a:graphic>
          <a:graphicData uri="http://schemas.openxmlformats.org/drawingml/2006/table">
            <a:tbl>
              <a:tblPr firstRow="1" firstCol="1" bandRow="1">
                <a:tableStyleId>{5C22544A-7EE6-4342-B048-85BDC9FD1C3A}</a:tableStyleId>
              </a:tblPr>
              <a:tblGrid>
                <a:gridCol w="2377502">
                  <a:extLst>
                    <a:ext uri="{9D8B030D-6E8A-4147-A177-3AD203B41FA5}">
                      <a16:colId xmlns:a16="http://schemas.microsoft.com/office/drawing/2014/main" xmlns="" val="2106116120"/>
                    </a:ext>
                  </a:extLst>
                </a:gridCol>
                <a:gridCol w="1618144">
                  <a:extLst>
                    <a:ext uri="{9D8B030D-6E8A-4147-A177-3AD203B41FA5}">
                      <a16:colId xmlns:a16="http://schemas.microsoft.com/office/drawing/2014/main" xmlns="" val="3897709036"/>
                    </a:ext>
                  </a:extLst>
                </a:gridCol>
                <a:gridCol w="1934949">
                  <a:extLst>
                    <a:ext uri="{9D8B030D-6E8A-4147-A177-3AD203B41FA5}">
                      <a16:colId xmlns:a16="http://schemas.microsoft.com/office/drawing/2014/main" xmlns="" val="1698031422"/>
                    </a:ext>
                  </a:extLst>
                </a:gridCol>
                <a:gridCol w="1762412">
                  <a:extLst>
                    <a:ext uri="{9D8B030D-6E8A-4147-A177-3AD203B41FA5}">
                      <a16:colId xmlns:a16="http://schemas.microsoft.com/office/drawing/2014/main" xmlns="" val="517511792"/>
                    </a:ext>
                  </a:extLst>
                </a:gridCol>
                <a:gridCol w="1161944">
                  <a:extLst>
                    <a:ext uri="{9D8B030D-6E8A-4147-A177-3AD203B41FA5}">
                      <a16:colId xmlns:a16="http://schemas.microsoft.com/office/drawing/2014/main" xmlns="" val="3783576454"/>
                    </a:ext>
                  </a:extLst>
                </a:gridCol>
              </a:tblGrid>
              <a:tr h="867386">
                <a:tc>
                  <a:txBody>
                    <a:bodyPr/>
                    <a:lstStyle/>
                    <a:p>
                      <a:pPr algn="ctr">
                        <a:lnSpc>
                          <a:spcPct val="107000"/>
                        </a:lnSpc>
                        <a:spcAft>
                          <a:spcPts val="0"/>
                        </a:spcAft>
                      </a:pPr>
                      <a:r>
                        <a:rPr lang="uk-UA" sz="1800" dirty="0">
                          <a:effectLst/>
                        </a:rPr>
                        <a:t>Рівень освіти та курс навчання</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800" dirty="0">
                          <a:effectLst/>
                        </a:rPr>
                        <a:t>Всього</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800" dirty="0">
                          <a:effectLst/>
                        </a:rPr>
                        <a:t>Денна </a:t>
                      </a:r>
                    </a:p>
                    <a:p>
                      <a:pPr algn="ctr">
                        <a:lnSpc>
                          <a:spcPct val="107000"/>
                        </a:lnSpc>
                        <a:spcAft>
                          <a:spcPts val="0"/>
                        </a:spcAft>
                      </a:pPr>
                      <a:r>
                        <a:rPr lang="uk-UA" sz="1800" dirty="0">
                          <a:effectLst/>
                        </a:rPr>
                        <a:t>(в </a:t>
                      </a:r>
                      <a:r>
                        <a:rPr lang="uk-UA" sz="1800" dirty="0" err="1">
                          <a:effectLst/>
                        </a:rPr>
                        <a:t>т.ч</a:t>
                      </a:r>
                      <a:r>
                        <a:rPr lang="uk-UA" sz="1800" dirty="0">
                          <a:effectLst/>
                        </a:rPr>
                        <a:t>. на д/б)</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800" dirty="0">
                          <a:effectLst/>
                        </a:rPr>
                        <a:t>Заочна</a:t>
                      </a:r>
                    </a:p>
                    <a:p>
                      <a:pPr algn="ctr">
                        <a:lnSpc>
                          <a:spcPct val="107000"/>
                        </a:lnSpc>
                        <a:spcAft>
                          <a:spcPts val="0"/>
                        </a:spcAft>
                      </a:pPr>
                      <a:r>
                        <a:rPr lang="uk-UA" sz="1800" dirty="0">
                          <a:effectLst/>
                        </a:rPr>
                        <a:t>(в </a:t>
                      </a:r>
                      <a:r>
                        <a:rPr lang="uk-UA" sz="1800" dirty="0" err="1">
                          <a:effectLst/>
                        </a:rPr>
                        <a:t>т.ч</a:t>
                      </a:r>
                      <a:r>
                        <a:rPr lang="uk-UA" sz="1800" dirty="0">
                          <a:effectLst/>
                        </a:rPr>
                        <a:t>. на д/б)</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800" dirty="0">
                          <a:effectLst/>
                        </a:rPr>
                        <a:t>а/в</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26528835"/>
                  </a:ext>
                </a:extLst>
              </a:tr>
              <a:tr h="279335">
                <a:tc>
                  <a:txBody>
                    <a:bodyPr/>
                    <a:lstStyle/>
                    <a:p>
                      <a:pPr algn="ctr">
                        <a:lnSpc>
                          <a:spcPct val="107000"/>
                        </a:lnSpc>
                        <a:spcAft>
                          <a:spcPts val="0"/>
                        </a:spcAft>
                      </a:pPr>
                      <a:r>
                        <a:rPr lang="uk-UA" sz="1800" dirty="0">
                          <a:solidFill>
                            <a:schemeClr val="tx1"/>
                          </a:solidFill>
                          <a:effectLst/>
                        </a:rPr>
                        <a:t>Бакалаврський:</a:t>
                      </a:r>
                      <a:endParaRPr lang="uk-U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FF0000"/>
                          </a:solidFill>
                          <a:effectLst/>
                        </a:rPr>
                        <a:t>734</a:t>
                      </a:r>
                      <a:r>
                        <a:rPr lang="uk-UA" sz="1800" b="1" dirty="0">
                          <a:effectLst/>
                        </a:rPr>
                        <a:t> (302)</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FF0000"/>
                          </a:solidFill>
                          <a:effectLst/>
                        </a:rPr>
                        <a:t>656</a:t>
                      </a:r>
                      <a:r>
                        <a:rPr lang="uk-UA" sz="1800" b="1" dirty="0">
                          <a:effectLst/>
                        </a:rPr>
                        <a:t> (286)</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800" b="1" dirty="0">
                          <a:solidFill>
                            <a:srgbClr val="FF0000"/>
                          </a:solidFill>
                          <a:effectLst/>
                        </a:rPr>
                        <a:t>76</a:t>
                      </a:r>
                      <a:r>
                        <a:rPr lang="ro-RO" sz="1800" b="1" dirty="0">
                          <a:effectLst/>
                        </a:rPr>
                        <a:t> (16)</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FF0000"/>
                          </a:solidFill>
                          <a:effectLst/>
                        </a:rPr>
                        <a:t>2</a:t>
                      </a:r>
                      <a:endParaRPr lang="uk-UA"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11491082"/>
                  </a:ext>
                </a:extLst>
              </a:tr>
              <a:tr h="279335">
                <a:tc>
                  <a:txBody>
                    <a:bodyPr/>
                    <a:lstStyle/>
                    <a:p>
                      <a:pPr algn="ctr">
                        <a:lnSpc>
                          <a:spcPct val="107000"/>
                        </a:lnSpc>
                        <a:spcAft>
                          <a:spcPts val="0"/>
                        </a:spcAft>
                      </a:pPr>
                      <a:r>
                        <a:rPr lang="uk-UA" sz="1800">
                          <a:effectLst/>
                        </a:rPr>
                        <a:t>1-й курс</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effectLst/>
                        </a:rPr>
                        <a:t>207 (85)</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effectLst/>
                        </a:rPr>
                        <a:t>194 (81)</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800" dirty="0">
                          <a:effectLst/>
                        </a:rPr>
                        <a:t>12 (4)</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800">
                          <a:effectLst/>
                        </a:rPr>
                        <a:t>1</a:t>
                      </a:r>
                      <a:r>
                        <a:rPr lang="uk-UA" sz="1800">
                          <a:effectLst/>
                        </a:rPr>
                        <a:t> (д)</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86589907"/>
                  </a:ext>
                </a:extLst>
              </a:tr>
              <a:tr h="279335">
                <a:tc>
                  <a:txBody>
                    <a:bodyPr/>
                    <a:lstStyle/>
                    <a:p>
                      <a:pPr algn="ctr">
                        <a:lnSpc>
                          <a:spcPct val="107000"/>
                        </a:lnSpc>
                        <a:spcAft>
                          <a:spcPts val="0"/>
                        </a:spcAft>
                      </a:pPr>
                      <a:r>
                        <a:rPr lang="uk-UA" sz="1800">
                          <a:effectLst/>
                        </a:rPr>
                        <a:t>2-й курс</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effectLst/>
                        </a:rPr>
                        <a:t>207 (67)</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effectLst/>
                        </a:rPr>
                        <a:t>192 (65)</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800">
                          <a:effectLst/>
                        </a:rPr>
                        <a:t>15 (2)</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effectLst/>
                        </a:rPr>
                        <a:t> </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56965351"/>
                  </a:ext>
                </a:extLst>
              </a:tr>
              <a:tr h="279335">
                <a:tc>
                  <a:txBody>
                    <a:bodyPr/>
                    <a:lstStyle/>
                    <a:p>
                      <a:pPr algn="ctr">
                        <a:lnSpc>
                          <a:spcPct val="107000"/>
                        </a:lnSpc>
                        <a:spcAft>
                          <a:spcPts val="0"/>
                        </a:spcAft>
                      </a:pPr>
                      <a:r>
                        <a:rPr lang="uk-UA" sz="1800">
                          <a:effectLst/>
                        </a:rPr>
                        <a:t>3-й курс</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effectLst/>
                        </a:rPr>
                        <a:t>186 (89)</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effectLst/>
                        </a:rPr>
                        <a:t>162 (83)</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800">
                          <a:effectLst/>
                        </a:rPr>
                        <a:t>24 (6)</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effectLst/>
                        </a:rPr>
                        <a:t> </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62832736"/>
                  </a:ext>
                </a:extLst>
              </a:tr>
              <a:tr h="279335">
                <a:tc>
                  <a:txBody>
                    <a:bodyPr/>
                    <a:lstStyle/>
                    <a:p>
                      <a:pPr algn="ctr">
                        <a:lnSpc>
                          <a:spcPct val="107000"/>
                        </a:lnSpc>
                        <a:spcAft>
                          <a:spcPts val="0"/>
                        </a:spcAft>
                      </a:pPr>
                      <a:r>
                        <a:rPr lang="uk-UA" sz="1800">
                          <a:effectLst/>
                        </a:rPr>
                        <a:t>4-й курс</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effectLst/>
                        </a:rPr>
                        <a:t>134 (61)</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effectLst/>
                        </a:rPr>
                        <a:t>108 (57)</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800">
                          <a:effectLst/>
                        </a:rPr>
                        <a:t>25 (4)</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800">
                          <a:effectLst/>
                        </a:rPr>
                        <a:t>1(</a:t>
                      </a:r>
                      <a:r>
                        <a:rPr lang="uk-UA" sz="1800">
                          <a:effectLst/>
                        </a:rPr>
                        <a:t>з)</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32360343"/>
                  </a:ext>
                </a:extLst>
              </a:tr>
              <a:tr h="279335">
                <a:tc>
                  <a:txBody>
                    <a:bodyPr/>
                    <a:lstStyle/>
                    <a:p>
                      <a:pPr algn="ctr">
                        <a:lnSpc>
                          <a:spcPct val="107000"/>
                        </a:lnSpc>
                        <a:spcAft>
                          <a:spcPts val="0"/>
                        </a:spcAft>
                      </a:pPr>
                      <a:r>
                        <a:rPr lang="uk-UA" sz="1800" dirty="0">
                          <a:solidFill>
                            <a:schemeClr val="tx1"/>
                          </a:solidFill>
                          <a:effectLst/>
                        </a:rPr>
                        <a:t>Магістерський:</a:t>
                      </a:r>
                      <a:endParaRPr lang="uk-U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FF0000"/>
                          </a:solidFill>
                          <a:effectLst/>
                        </a:rPr>
                        <a:t>295</a:t>
                      </a:r>
                      <a:r>
                        <a:rPr lang="uk-UA" sz="1800" b="1" dirty="0">
                          <a:effectLst/>
                        </a:rPr>
                        <a:t> (78)</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FF0000"/>
                          </a:solidFill>
                          <a:effectLst/>
                        </a:rPr>
                        <a:t>266 </a:t>
                      </a:r>
                      <a:r>
                        <a:rPr lang="uk-UA" sz="1800" b="1" dirty="0">
                          <a:effectLst/>
                        </a:rPr>
                        <a:t>(74)</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800" b="1" dirty="0">
                          <a:solidFill>
                            <a:srgbClr val="FF0000"/>
                          </a:solidFill>
                          <a:effectLst/>
                        </a:rPr>
                        <a:t>26 </a:t>
                      </a:r>
                      <a:r>
                        <a:rPr lang="ro-RO" sz="1800" b="1" dirty="0">
                          <a:effectLst/>
                        </a:rPr>
                        <a:t>(4)</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FF0000"/>
                          </a:solidFill>
                          <a:effectLst/>
                        </a:rPr>
                        <a:t>3</a:t>
                      </a:r>
                      <a:endParaRPr lang="uk-UA"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03641084"/>
                  </a:ext>
                </a:extLst>
              </a:tr>
              <a:tr h="279335">
                <a:tc>
                  <a:txBody>
                    <a:bodyPr/>
                    <a:lstStyle/>
                    <a:p>
                      <a:pPr algn="ctr">
                        <a:lnSpc>
                          <a:spcPct val="107000"/>
                        </a:lnSpc>
                        <a:spcAft>
                          <a:spcPts val="0"/>
                        </a:spcAft>
                      </a:pPr>
                      <a:r>
                        <a:rPr lang="uk-UA" sz="1800" dirty="0" smtClean="0">
                          <a:effectLst/>
                        </a:rPr>
                        <a:t>1-й </a:t>
                      </a:r>
                      <a:r>
                        <a:rPr lang="uk-UA" sz="1800" dirty="0">
                          <a:effectLst/>
                        </a:rPr>
                        <a:t>курс</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effectLst/>
                        </a:rPr>
                        <a:t>117 (30)</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effectLst/>
                        </a:rPr>
                        <a:t>110 (30)</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800">
                          <a:effectLst/>
                        </a:rPr>
                        <a:t>4</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800">
                          <a:effectLst/>
                        </a:rPr>
                        <a:t>3</a:t>
                      </a:r>
                      <a:r>
                        <a:rPr lang="uk-UA" sz="1800">
                          <a:effectLst/>
                        </a:rPr>
                        <a:t> (д)</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8911911"/>
                  </a:ext>
                </a:extLst>
              </a:tr>
              <a:tr h="279335">
                <a:tc>
                  <a:txBody>
                    <a:bodyPr/>
                    <a:lstStyle/>
                    <a:p>
                      <a:pPr algn="ctr">
                        <a:lnSpc>
                          <a:spcPct val="107000"/>
                        </a:lnSpc>
                        <a:spcAft>
                          <a:spcPts val="0"/>
                        </a:spcAft>
                      </a:pPr>
                      <a:r>
                        <a:rPr lang="uk-UA" sz="1800" dirty="0" smtClean="0">
                          <a:effectLst/>
                        </a:rPr>
                        <a:t>2-й </a:t>
                      </a:r>
                      <a:r>
                        <a:rPr lang="uk-UA" sz="1800" dirty="0">
                          <a:effectLst/>
                        </a:rPr>
                        <a:t>курс</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effectLst/>
                        </a:rPr>
                        <a:t>178 (48)</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effectLst/>
                        </a:rPr>
                        <a:t>156 (44)</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o-RO" sz="1800">
                          <a:effectLst/>
                        </a:rPr>
                        <a:t>22 (4)</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effectLst/>
                        </a:rPr>
                        <a:t> </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57743316"/>
                  </a:ext>
                </a:extLst>
              </a:tr>
              <a:tr h="279335">
                <a:tc>
                  <a:txBody>
                    <a:bodyPr/>
                    <a:lstStyle/>
                    <a:p>
                      <a:pPr algn="ctr">
                        <a:lnSpc>
                          <a:spcPct val="107000"/>
                        </a:lnSpc>
                        <a:spcAft>
                          <a:spcPts val="0"/>
                        </a:spcAft>
                      </a:pPr>
                      <a:r>
                        <a:rPr lang="uk-UA" sz="1800" dirty="0">
                          <a:solidFill>
                            <a:schemeClr val="tx1"/>
                          </a:solidFill>
                          <a:effectLst/>
                        </a:rPr>
                        <a:t>Аспірантський:</a:t>
                      </a:r>
                      <a:endParaRPr lang="uk-U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FF0000"/>
                          </a:solidFill>
                          <a:effectLst/>
                        </a:rPr>
                        <a:t>32 </a:t>
                      </a:r>
                      <a:r>
                        <a:rPr lang="uk-UA" sz="1800" b="1" dirty="0">
                          <a:effectLst/>
                        </a:rPr>
                        <a:t>(15)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FF0000"/>
                          </a:solidFill>
                          <a:effectLst/>
                        </a:rPr>
                        <a:t>23</a:t>
                      </a:r>
                      <a:r>
                        <a:rPr lang="uk-UA" sz="1800" b="1" dirty="0">
                          <a:effectLst/>
                        </a:rPr>
                        <a:t> (15)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FF0000"/>
                          </a:solidFill>
                          <a:effectLst/>
                        </a:rPr>
                        <a:t>1</a:t>
                      </a:r>
                      <a:endParaRPr lang="uk-UA"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FF0000"/>
                          </a:solidFill>
                          <a:effectLst/>
                        </a:rPr>
                        <a:t>8</a:t>
                      </a:r>
                      <a:endParaRPr lang="uk-UA"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24399483"/>
                  </a:ext>
                </a:extLst>
              </a:tr>
              <a:tr h="279335">
                <a:tc>
                  <a:txBody>
                    <a:bodyPr/>
                    <a:lstStyle/>
                    <a:p>
                      <a:pPr algn="ctr">
                        <a:lnSpc>
                          <a:spcPct val="107000"/>
                        </a:lnSpc>
                        <a:spcAft>
                          <a:spcPts val="0"/>
                        </a:spcAft>
                      </a:pPr>
                      <a:r>
                        <a:rPr lang="uk-UA" sz="1800">
                          <a:effectLst/>
                        </a:rPr>
                        <a:t>1-й рік</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effectLst/>
                        </a:rPr>
                        <a:t>8 (2)</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effectLst/>
                        </a:rPr>
                        <a:t>8 (2)</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effectLst/>
                        </a:rPr>
                        <a:t>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effectLst/>
                        </a:rPr>
                        <a:t> </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65714116"/>
                  </a:ext>
                </a:extLst>
              </a:tr>
              <a:tr h="279335">
                <a:tc>
                  <a:txBody>
                    <a:bodyPr/>
                    <a:lstStyle/>
                    <a:p>
                      <a:pPr algn="ctr">
                        <a:lnSpc>
                          <a:spcPct val="107000"/>
                        </a:lnSpc>
                        <a:spcAft>
                          <a:spcPts val="0"/>
                        </a:spcAft>
                      </a:pPr>
                      <a:r>
                        <a:rPr lang="uk-UA" sz="1800">
                          <a:effectLst/>
                        </a:rPr>
                        <a:t>2-й рік</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effectLst/>
                        </a:rPr>
                        <a:t>10 (9)</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effectLst/>
                        </a:rPr>
                        <a:t>10 (9)</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effectLst/>
                        </a:rPr>
                        <a:t>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effectLst/>
                        </a:rPr>
                        <a:t>1</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13683125"/>
                  </a:ext>
                </a:extLst>
              </a:tr>
              <a:tr h="279335">
                <a:tc>
                  <a:txBody>
                    <a:bodyPr/>
                    <a:lstStyle/>
                    <a:p>
                      <a:pPr algn="ctr">
                        <a:lnSpc>
                          <a:spcPct val="107000"/>
                        </a:lnSpc>
                        <a:spcAft>
                          <a:spcPts val="0"/>
                        </a:spcAft>
                      </a:pPr>
                      <a:r>
                        <a:rPr lang="uk-UA" sz="1800">
                          <a:effectLst/>
                        </a:rPr>
                        <a:t>3-й рік</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effectLst/>
                        </a:rPr>
                        <a:t>8 (3)</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effectLst/>
                        </a:rPr>
                        <a:t>4 (3)</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effectLst/>
                        </a:rPr>
                        <a:t>1</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effectLst/>
                        </a:rPr>
                        <a:t>3</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94848282"/>
                  </a:ext>
                </a:extLst>
              </a:tr>
              <a:tr h="279335">
                <a:tc>
                  <a:txBody>
                    <a:bodyPr/>
                    <a:lstStyle/>
                    <a:p>
                      <a:pPr algn="ctr">
                        <a:lnSpc>
                          <a:spcPct val="107000"/>
                        </a:lnSpc>
                        <a:spcAft>
                          <a:spcPts val="0"/>
                        </a:spcAft>
                      </a:pPr>
                      <a:r>
                        <a:rPr lang="uk-UA" sz="1800">
                          <a:effectLst/>
                        </a:rPr>
                        <a:t>4-й рік</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effectLst/>
                        </a:rPr>
                        <a:t>5 (1)</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a:effectLst/>
                        </a:rPr>
                        <a:t>1 (1)</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effectLst/>
                        </a:rPr>
                        <a:t>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dirty="0">
                          <a:effectLst/>
                        </a:rPr>
                        <a:t>4</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9295070"/>
                  </a:ext>
                </a:extLst>
              </a:tr>
              <a:tr h="325796">
                <a:tc>
                  <a:txBody>
                    <a:bodyPr/>
                    <a:lstStyle/>
                    <a:p>
                      <a:pPr algn="ctr">
                        <a:lnSpc>
                          <a:spcPct val="107000"/>
                        </a:lnSpc>
                        <a:spcAft>
                          <a:spcPts val="0"/>
                        </a:spcAft>
                      </a:pPr>
                      <a:r>
                        <a:rPr lang="uk-UA" sz="1800" dirty="0" smtClean="0">
                          <a:solidFill>
                            <a:schemeClr val="tx1"/>
                          </a:solidFill>
                          <a:effectLst/>
                        </a:rPr>
                        <a:t>Разом</a:t>
                      </a:r>
                      <a:endParaRPr lang="uk-U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FF0000"/>
                          </a:solidFill>
                          <a:effectLst/>
                        </a:rPr>
                        <a:t>1061</a:t>
                      </a:r>
                      <a:r>
                        <a:rPr lang="uk-UA" sz="1800" b="1" dirty="0">
                          <a:effectLst/>
                        </a:rPr>
                        <a:t> (395)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FF0000"/>
                          </a:solidFill>
                          <a:effectLst/>
                        </a:rPr>
                        <a:t>945 </a:t>
                      </a:r>
                      <a:r>
                        <a:rPr lang="uk-UA" sz="1800" b="1" dirty="0">
                          <a:effectLst/>
                        </a:rPr>
                        <a:t>(375)</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FF0000"/>
                          </a:solidFill>
                          <a:effectLst/>
                        </a:rPr>
                        <a:t>103</a:t>
                      </a:r>
                      <a:r>
                        <a:rPr lang="uk-UA" sz="1800" b="1" dirty="0">
                          <a:effectLst/>
                        </a:rPr>
                        <a:t> (20)</a:t>
                      </a:r>
                      <a:endParaRPr lang="uk-U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uk-UA" sz="1800" b="1" dirty="0">
                          <a:solidFill>
                            <a:srgbClr val="FF0000"/>
                          </a:solidFill>
                          <a:effectLst/>
                        </a:rPr>
                        <a:t>13</a:t>
                      </a:r>
                      <a:endParaRPr lang="uk-UA"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7270022"/>
                  </a:ext>
                </a:extLst>
              </a:tr>
            </a:tbl>
          </a:graphicData>
        </a:graphic>
      </p:graphicFrame>
    </p:spTree>
    <p:extLst>
      <p:ext uri="{BB962C8B-B14F-4D97-AF65-F5344CB8AC3E}">
        <p14:creationId xmlns:p14="http://schemas.microsoft.com/office/powerpoint/2010/main" val="68280516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rganization Chart 20"/>
          <p:cNvGrpSpPr>
            <a:grpSpLocks noChangeAspect="1"/>
          </p:cNvGrpSpPr>
          <p:nvPr/>
        </p:nvGrpSpPr>
        <p:grpSpPr bwMode="auto">
          <a:xfrm>
            <a:off x="0" y="1125538"/>
            <a:ext cx="9144000" cy="5121275"/>
            <a:chOff x="1134" y="1407"/>
            <a:chExt cx="2860" cy="924"/>
          </a:xfrm>
        </p:grpSpPr>
        <p:cxnSp>
          <p:nvCxnSpPr>
            <p:cNvPr id="5" name="_s3146"/>
            <p:cNvCxnSpPr>
              <a:cxnSpLocks noChangeShapeType="1"/>
              <a:stCxn id="17" idx="0"/>
              <a:endCxn id="13" idx="2"/>
            </p:cNvCxnSpPr>
            <p:nvPr/>
          </p:nvCxnSpPr>
          <p:spPr bwMode="auto">
            <a:xfrm rot="5400000" flipH="1">
              <a:off x="3436" y="1906"/>
              <a:ext cx="181" cy="328"/>
            </a:xfrm>
            <a:prstGeom prst="bentConnector3">
              <a:avLst>
                <a:gd name="adj1" fmla="val 1137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 name="_s3144"/>
            <p:cNvCxnSpPr>
              <a:cxnSpLocks noChangeShapeType="1"/>
              <a:stCxn id="16" idx="0"/>
              <a:endCxn id="13" idx="2"/>
            </p:cNvCxnSpPr>
            <p:nvPr/>
          </p:nvCxnSpPr>
          <p:spPr bwMode="auto">
            <a:xfrm rot="-5400000">
              <a:off x="3060" y="1858"/>
              <a:ext cx="181" cy="424"/>
            </a:xfrm>
            <a:prstGeom prst="bentConnector3">
              <a:avLst>
                <a:gd name="adj1" fmla="val 1137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7" name="_s3136"/>
            <p:cNvCxnSpPr>
              <a:cxnSpLocks noChangeShapeType="1"/>
              <a:stCxn id="15" idx="0"/>
              <a:endCxn id="12" idx="2"/>
            </p:cNvCxnSpPr>
            <p:nvPr/>
          </p:nvCxnSpPr>
          <p:spPr bwMode="auto">
            <a:xfrm rot="5400000" flipH="1">
              <a:off x="1926" y="1897"/>
              <a:ext cx="182" cy="345"/>
            </a:xfrm>
            <a:prstGeom prst="bentConnector3">
              <a:avLst>
                <a:gd name="adj1" fmla="val 1130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8" name="_s3134"/>
            <p:cNvCxnSpPr>
              <a:cxnSpLocks noChangeShapeType="1"/>
              <a:stCxn id="14" idx="0"/>
              <a:endCxn id="12" idx="2"/>
            </p:cNvCxnSpPr>
            <p:nvPr/>
          </p:nvCxnSpPr>
          <p:spPr bwMode="auto">
            <a:xfrm rot="-5400000">
              <a:off x="1550" y="1866"/>
              <a:ext cx="182" cy="407"/>
            </a:xfrm>
            <a:prstGeom prst="bentConnector3">
              <a:avLst>
                <a:gd name="adj1" fmla="val 1130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 name="_s3098"/>
            <p:cNvCxnSpPr>
              <a:cxnSpLocks noChangeShapeType="1"/>
            </p:cNvCxnSpPr>
            <p:nvPr/>
          </p:nvCxnSpPr>
          <p:spPr bwMode="auto">
            <a:xfrm rot="5400000" flipH="1">
              <a:off x="2870" y="1322"/>
              <a:ext cx="144" cy="755"/>
            </a:xfrm>
            <a:prstGeom prst="bentConnector3">
              <a:avLst>
                <a:gd name="adj1" fmla="val 1431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 name="_s3097"/>
            <p:cNvCxnSpPr>
              <a:cxnSpLocks noChangeShapeType="1"/>
              <a:stCxn id="12" idx="0"/>
              <a:endCxn id="11" idx="2"/>
            </p:cNvCxnSpPr>
            <p:nvPr/>
          </p:nvCxnSpPr>
          <p:spPr bwMode="auto">
            <a:xfrm rot="-5400000">
              <a:off x="2134" y="1341"/>
              <a:ext cx="139" cy="721"/>
            </a:xfrm>
            <a:prstGeom prst="bentConnector3">
              <a:avLst>
                <a:gd name="adj1" fmla="val 14847"/>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1" name="_s3093"/>
            <p:cNvSpPr>
              <a:spLocks noChangeArrowheads="1"/>
            </p:cNvSpPr>
            <p:nvPr/>
          </p:nvSpPr>
          <p:spPr bwMode="auto">
            <a:xfrm>
              <a:off x="2023" y="1407"/>
              <a:ext cx="1082" cy="22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uk-UA" altLang="ru-RU" sz="1400" dirty="0" smtClean="0">
                <a:solidFill>
                  <a:srgbClr val="000000"/>
                </a:solidFill>
                <a:latin typeface="Tahoma" pitchFamily="34" charset="0"/>
              </a:endParaRPr>
            </a:p>
            <a:p>
              <a:pPr algn="ctr" eaLnBrk="1" hangingPunct="1">
                <a:defRPr/>
              </a:pPr>
              <a:r>
                <a:rPr lang="uk-UA" altLang="ru-RU" sz="2400" b="1" i="1" dirty="0" smtClean="0">
                  <a:solidFill>
                    <a:srgbClr val="000000"/>
                  </a:solidFill>
                  <a:latin typeface="Times New Roman" pitchFamily="18" charset="0"/>
                </a:rPr>
                <a:t>Всього  </a:t>
              </a:r>
            </a:p>
            <a:p>
              <a:pPr algn="ctr" eaLnBrk="1" hangingPunct="1">
                <a:defRPr/>
              </a:pPr>
              <a:r>
                <a:rPr lang="uk-UA" altLang="ru-RU" sz="2400" b="1" i="1" dirty="0" smtClean="0">
                  <a:solidFill>
                    <a:srgbClr val="000000"/>
                  </a:solidFill>
                  <a:latin typeface="Times New Roman" pitchFamily="18" charset="0"/>
                </a:rPr>
                <a:t>студентів:</a:t>
              </a:r>
            </a:p>
            <a:p>
              <a:pPr algn="ctr" eaLnBrk="1" hangingPunct="1">
                <a:defRPr/>
              </a:pPr>
              <a:r>
                <a:rPr lang="uk-UA" altLang="ru-RU" sz="2800" b="1" i="1" dirty="0" smtClean="0">
                  <a:solidFill>
                    <a:srgbClr val="FF0000"/>
                  </a:solidFill>
                  <a:effectLst>
                    <a:outerShdw blurRad="38100" dist="38100" dir="2700000" algn="tl">
                      <a:srgbClr val="000000">
                        <a:alpha val="43137"/>
                      </a:srgbClr>
                    </a:outerShdw>
                  </a:effectLst>
                  <a:latin typeface="Times New Roman" pitchFamily="18" charset="0"/>
                </a:rPr>
                <a:t>1024 </a:t>
              </a:r>
              <a:endParaRPr lang="uk-UA" altLang="ru-RU" sz="3200" b="1" dirty="0" smtClean="0">
                <a:solidFill>
                  <a:srgbClr val="FF0000"/>
                </a:solidFill>
                <a:effectLst>
                  <a:outerShdw blurRad="38100" dist="38100" dir="2700000" algn="tl">
                    <a:srgbClr val="000000">
                      <a:alpha val="43137"/>
                    </a:srgbClr>
                  </a:outerShdw>
                </a:effectLst>
                <a:latin typeface="Times New Roman" pitchFamily="18" charset="0"/>
              </a:endParaRPr>
            </a:p>
            <a:p>
              <a:pPr algn="ctr" eaLnBrk="1" hangingPunct="1">
                <a:defRPr/>
              </a:pPr>
              <a:r>
                <a:rPr lang="uk-UA" altLang="ru-RU" sz="2400" b="1" dirty="0" smtClean="0">
                  <a:solidFill>
                    <a:srgbClr val="FF3300"/>
                  </a:solidFill>
                  <a:latin typeface="Times New Roman" pitchFamily="18" charset="0"/>
                </a:rPr>
                <a:t> </a:t>
              </a:r>
              <a:endParaRPr lang="ru-RU" altLang="ru-RU" sz="2400" b="1" dirty="0" smtClean="0">
                <a:solidFill>
                  <a:srgbClr val="FF3300"/>
                </a:solidFill>
                <a:latin typeface="Times New Roman" pitchFamily="18" charset="0"/>
              </a:endParaRPr>
            </a:p>
          </p:txBody>
        </p:sp>
        <p:sp>
          <p:nvSpPr>
            <p:cNvPr id="12" name="_s3094"/>
            <p:cNvSpPr>
              <a:spLocks noChangeArrowheads="1"/>
            </p:cNvSpPr>
            <p:nvPr/>
          </p:nvSpPr>
          <p:spPr bwMode="auto">
            <a:xfrm>
              <a:off x="1460" y="1771"/>
              <a:ext cx="766" cy="20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uk-UA" altLang="ru-RU" b="1" i="1" dirty="0" smtClean="0">
                  <a:solidFill>
                    <a:srgbClr val="000000"/>
                  </a:solidFill>
                  <a:latin typeface="Times New Roman" pitchFamily="18" charset="0"/>
                </a:rPr>
                <a:t>Денна форма навчання:</a:t>
              </a:r>
            </a:p>
            <a:p>
              <a:pPr algn="ctr" eaLnBrk="1" hangingPunct="1">
                <a:defRPr/>
              </a:pPr>
              <a:r>
                <a:rPr lang="uk-UA" altLang="ru-RU" sz="2800" b="1" dirty="0" smtClean="0">
                  <a:solidFill>
                    <a:srgbClr val="FF3300"/>
                  </a:solidFill>
                  <a:effectLst>
                    <a:outerShdw blurRad="38100" dist="38100" dir="2700000" algn="tl">
                      <a:srgbClr val="000000">
                        <a:alpha val="43137"/>
                      </a:srgbClr>
                    </a:outerShdw>
                  </a:effectLst>
                  <a:latin typeface="Times New Roman" pitchFamily="18" charset="0"/>
                </a:rPr>
                <a:t> 922</a:t>
              </a:r>
              <a:endParaRPr lang="ru-RU" altLang="ru-RU" sz="3200" b="1" dirty="0" smtClean="0">
                <a:solidFill>
                  <a:srgbClr val="FF3300"/>
                </a:solidFill>
                <a:effectLst>
                  <a:outerShdw blurRad="38100" dist="38100" dir="2700000" algn="tl">
                    <a:srgbClr val="000000">
                      <a:alpha val="43137"/>
                    </a:srgbClr>
                  </a:outerShdw>
                </a:effectLst>
                <a:latin typeface="Times New Roman" pitchFamily="18" charset="0"/>
              </a:endParaRPr>
            </a:p>
          </p:txBody>
        </p:sp>
        <p:sp>
          <p:nvSpPr>
            <p:cNvPr id="13" name="_s3095"/>
            <p:cNvSpPr>
              <a:spLocks noChangeArrowheads="1"/>
            </p:cNvSpPr>
            <p:nvPr/>
          </p:nvSpPr>
          <p:spPr bwMode="auto">
            <a:xfrm>
              <a:off x="2969" y="1776"/>
              <a:ext cx="789" cy="203"/>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uk-UA" altLang="ru-RU" b="1" i="1" dirty="0" smtClean="0">
                  <a:solidFill>
                    <a:srgbClr val="000000"/>
                  </a:solidFill>
                  <a:latin typeface="Times New Roman" pitchFamily="18" charset="0"/>
                </a:rPr>
                <a:t>Заочна форма навчання:</a:t>
              </a:r>
            </a:p>
            <a:p>
              <a:pPr algn="ctr" eaLnBrk="1" hangingPunct="1">
                <a:defRPr/>
              </a:pPr>
              <a:r>
                <a:rPr lang="uk-UA" altLang="ru-RU" sz="2800" b="1" i="1" dirty="0" smtClean="0">
                  <a:solidFill>
                    <a:srgbClr val="FF0000"/>
                  </a:solidFill>
                  <a:effectLst>
                    <a:outerShdw blurRad="38100" dist="38100" dir="2700000" algn="tl">
                      <a:srgbClr val="000000">
                        <a:alpha val="43137"/>
                      </a:srgbClr>
                    </a:outerShdw>
                  </a:effectLst>
                  <a:latin typeface="Times New Roman" pitchFamily="18" charset="0"/>
                </a:rPr>
                <a:t>102</a:t>
              </a:r>
            </a:p>
          </p:txBody>
        </p:sp>
        <p:sp>
          <p:nvSpPr>
            <p:cNvPr id="14" name="_s3133"/>
            <p:cNvSpPr>
              <a:spLocks noChangeArrowheads="1"/>
            </p:cNvSpPr>
            <p:nvPr/>
          </p:nvSpPr>
          <p:spPr bwMode="auto">
            <a:xfrm>
              <a:off x="1134" y="2161"/>
              <a:ext cx="607" cy="17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lIns="58540" tIns="29271" rIns="58540" bIns="29271"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uk-UA" altLang="ru-RU" b="1" i="1" dirty="0" smtClean="0">
                  <a:solidFill>
                    <a:srgbClr val="000000"/>
                  </a:solidFill>
                  <a:latin typeface="Times New Roman" pitchFamily="18" charset="0"/>
                </a:rPr>
                <a:t>Держзамовлення:</a:t>
              </a:r>
            </a:p>
            <a:p>
              <a:pPr algn="ctr" eaLnBrk="1" hangingPunct="1">
                <a:defRPr/>
              </a:pPr>
              <a:r>
                <a:rPr lang="uk-UA" altLang="ru-RU" sz="2800" b="1" i="1" dirty="0" smtClean="0">
                  <a:solidFill>
                    <a:srgbClr val="FF3300"/>
                  </a:solidFill>
                  <a:latin typeface="Times New Roman" pitchFamily="18" charset="0"/>
                </a:rPr>
                <a:t> 360</a:t>
              </a:r>
              <a:endParaRPr lang="ru-RU" altLang="ru-RU" sz="2800" b="1" i="1" dirty="0" smtClean="0">
                <a:solidFill>
                  <a:srgbClr val="FF3300"/>
                </a:solidFill>
                <a:latin typeface="Times New Roman" pitchFamily="18" charset="0"/>
              </a:endParaRPr>
            </a:p>
          </p:txBody>
        </p:sp>
        <p:sp>
          <p:nvSpPr>
            <p:cNvPr id="15" name="_s3135"/>
            <p:cNvSpPr>
              <a:spLocks noChangeArrowheads="1"/>
            </p:cNvSpPr>
            <p:nvPr/>
          </p:nvSpPr>
          <p:spPr bwMode="auto">
            <a:xfrm>
              <a:off x="1885" y="2161"/>
              <a:ext cx="607" cy="17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lIns="66523" tIns="33261" rIns="66523" bIns="33261"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uk-UA" altLang="ru-RU" b="1" i="1" dirty="0" smtClean="0">
                  <a:solidFill>
                    <a:srgbClr val="000000"/>
                  </a:solidFill>
                  <a:latin typeface="Times New Roman" pitchFamily="18" charset="0"/>
                </a:rPr>
                <a:t>Договірні умови:</a:t>
              </a:r>
            </a:p>
            <a:p>
              <a:pPr algn="ctr" eaLnBrk="1" hangingPunct="1">
                <a:defRPr/>
              </a:pPr>
              <a:r>
                <a:rPr lang="uk-UA" altLang="ru-RU" sz="2800" b="1" i="1" dirty="0" smtClean="0">
                  <a:solidFill>
                    <a:srgbClr val="FF0000"/>
                  </a:solidFill>
                  <a:effectLst>
                    <a:outerShdw blurRad="38100" dist="38100" dir="2700000" algn="tl">
                      <a:srgbClr val="000000">
                        <a:alpha val="43137"/>
                      </a:srgbClr>
                    </a:outerShdw>
                  </a:effectLst>
                  <a:latin typeface="Times New Roman" pitchFamily="18" charset="0"/>
                </a:rPr>
                <a:t>562</a:t>
              </a:r>
            </a:p>
          </p:txBody>
        </p:sp>
        <p:sp>
          <p:nvSpPr>
            <p:cNvPr id="16" name="_s3143"/>
            <p:cNvSpPr>
              <a:spLocks noChangeArrowheads="1"/>
            </p:cNvSpPr>
            <p:nvPr/>
          </p:nvSpPr>
          <p:spPr bwMode="auto">
            <a:xfrm>
              <a:off x="2636" y="2160"/>
              <a:ext cx="607" cy="17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lIns="88697" tIns="44348" rIns="88697" bIns="44348"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uk-UA" altLang="ru-RU" b="1" i="1" dirty="0" smtClean="0">
                  <a:solidFill>
                    <a:srgbClr val="000000"/>
                  </a:solidFill>
                  <a:latin typeface="Times New Roman" pitchFamily="18" charset="0"/>
                </a:rPr>
                <a:t>Держзамовлення:</a:t>
              </a:r>
            </a:p>
            <a:p>
              <a:pPr algn="ctr" eaLnBrk="1" hangingPunct="1">
                <a:defRPr/>
              </a:pPr>
              <a:r>
                <a:rPr lang="uk-UA" altLang="ru-RU" sz="2800" b="1" i="1" dirty="0" smtClean="0">
                  <a:solidFill>
                    <a:srgbClr val="FF3300"/>
                  </a:solidFill>
                  <a:latin typeface="Times New Roman" pitchFamily="18" charset="0"/>
                </a:rPr>
                <a:t> </a:t>
              </a:r>
              <a:r>
                <a:rPr lang="uk-UA" altLang="ru-RU" sz="2800" b="1" i="1" dirty="0" smtClean="0">
                  <a:solidFill>
                    <a:srgbClr val="FF3300"/>
                  </a:solidFill>
                  <a:effectLst>
                    <a:outerShdw blurRad="38100" dist="38100" dir="2700000" algn="tl">
                      <a:srgbClr val="000000">
                        <a:alpha val="43137"/>
                      </a:srgbClr>
                    </a:outerShdw>
                  </a:effectLst>
                  <a:latin typeface="Times New Roman" pitchFamily="18" charset="0"/>
                </a:rPr>
                <a:t>20</a:t>
              </a:r>
              <a:endParaRPr lang="ru-RU" altLang="ru-RU" sz="2800" b="1" i="1" dirty="0" smtClean="0">
                <a:solidFill>
                  <a:srgbClr val="FF3300"/>
                </a:solidFill>
                <a:effectLst>
                  <a:outerShdw blurRad="38100" dist="38100" dir="2700000" algn="tl">
                    <a:srgbClr val="000000">
                      <a:alpha val="43137"/>
                    </a:srgbClr>
                  </a:outerShdw>
                </a:effectLst>
                <a:latin typeface="Times New Roman" pitchFamily="18" charset="0"/>
              </a:endParaRPr>
            </a:p>
          </p:txBody>
        </p:sp>
        <p:sp>
          <p:nvSpPr>
            <p:cNvPr id="17" name="_s3145"/>
            <p:cNvSpPr>
              <a:spLocks noChangeArrowheads="1"/>
            </p:cNvSpPr>
            <p:nvPr/>
          </p:nvSpPr>
          <p:spPr bwMode="auto">
            <a:xfrm>
              <a:off x="3387" y="2160"/>
              <a:ext cx="607" cy="17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lIns="88697" tIns="44348" rIns="88697" bIns="44348"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uk-UA" altLang="ru-RU" b="1" i="1" dirty="0" smtClean="0">
                  <a:solidFill>
                    <a:srgbClr val="000000"/>
                  </a:solidFill>
                  <a:latin typeface="Times New Roman" pitchFamily="18" charset="0"/>
                </a:rPr>
                <a:t>Договірні умови:</a:t>
              </a:r>
            </a:p>
            <a:p>
              <a:pPr algn="ctr" eaLnBrk="1" hangingPunct="1">
                <a:defRPr/>
              </a:pPr>
              <a:r>
                <a:rPr lang="uk-UA" altLang="ru-RU" sz="2800" b="1" i="1" dirty="0" smtClean="0">
                  <a:solidFill>
                    <a:srgbClr val="FF0000"/>
                  </a:solidFill>
                  <a:effectLst>
                    <a:outerShdw blurRad="38100" dist="38100" dir="2700000" algn="tl">
                      <a:srgbClr val="000000">
                        <a:alpha val="43137"/>
                      </a:srgbClr>
                    </a:outerShdw>
                  </a:effectLst>
                  <a:latin typeface="Times New Roman" pitchFamily="18" charset="0"/>
                </a:rPr>
                <a:t>82</a:t>
              </a:r>
            </a:p>
          </p:txBody>
        </p:sp>
      </p:grpSp>
      <p:sp>
        <p:nvSpPr>
          <p:cNvPr id="18" name="Rectangle 77"/>
          <p:cNvSpPr>
            <a:spLocks noGrp="1" noChangeArrowheads="1"/>
          </p:cNvSpPr>
          <p:nvPr>
            <p:ph type="title"/>
          </p:nvPr>
        </p:nvSpPr>
        <p:spPr>
          <a:xfrm>
            <a:off x="529748" y="252413"/>
            <a:ext cx="7859712" cy="649287"/>
          </a:xfrm>
        </p:spPr>
        <p:txBody>
          <a:bodyPr>
            <a:normAutofit fontScale="90000"/>
          </a:bodyPr>
          <a:lstStyle/>
          <a:p>
            <a:pPr algn="ctr" eaLnBrk="1" hangingPunct="1"/>
            <a:r>
              <a:rPr lang="uk-UA" altLang="ru-RU" sz="2600" b="1" dirty="0" smtClean="0">
                <a:solidFill>
                  <a:srgbClr val="002060"/>
                </a:solidFill>
                <a:latin typeface="Times New Roman" pitchFamily="18" charset="0"/>
                <a:cs typeface="Times New Roman" pitchFamily="18" charset="0"/>
              </a:rPr>
              <a:t>Контингент студентів  першого та другого освітніх рівнів </a:t>
            </a:r>
            <a:r>
              <a:rPr lang="uk-UA" altLang="ru-RU" sz="2000" b="1" dirty="0" smtClean="0">
                <a:solidFill>
                  <a:srgbClr val="002060"/>
                </a:solidFill>
                <a:latin typeface="Times New Roman" pitchFamily="18" charset="0"/>
                <a:cs typeface="Times New Roman" pitchFamily="18" charset="0"/>
              </a:rPr>
              <a:t>(станом на 01.11.2023 р.)</a:t>
            </a:r>
            <a:endParaRPr lang="ru-RU" altLang="ru-RU" sz="2000" b="1"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7385789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кутник 2"/>
          <p:cNvSpPr>
            <a:spLocks noChangeArrowheads="1"/>
          </p:cNvSpPr>
          <p:nvPr/>
        </p:nvSpPr>
        <p:spPr bwMode="auto">
          <a:xfrm>
            <a:off x="109538" y="166688"/>
            <a:ext cx="8186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uk-UA" altLang="ru-RU" b="1"/>
          </a:p>
        </p:txBody>
      </p:sp>
      <p:sp>
        <p:nvSpPr>
          <p:cNvPr id="7171" name="Прямоугольник 4"/>
          <p:cNvSpPr>
            <a:spLocks noChangeArrowheads="1"/>
          </p:cNvSpPr>
          <p:nvPr/>
        </p:nvSpPr>
        <p:spPr bwMode="auto">
          <a:xfrm>
            <a:off x="323850" y="188913"/>
            <a:ext cx="8064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uk-UA" altLang="ru-RU" sz="2400" b="1" dirty="0">
                <a:latin typeface="Times New Roman" pitchFamily="18" charset="0"/>
                <a:cs typeface="Times New Roman" pitchFamily="18" charset="0"/>
              </a:rPr>
              <a:t>Динаміка контингенту студентів </a:t>
            </a:r>
            <a:r>
              <a:rPr lang="uk-UA" altLang="ru-RU" sz="2400" b="1" dirty="0" smtClean="0">
                <a:latin typeface="Times New Roman" pitchFamily="18" charset="0"/>
                <a:cs typeface="Times New Roman" pitchFamily="18" charset="0"/>
              </a:rPr>
              <a:t>першого та другого ОР</a:t>
            </a:r>
          </a:p>
          <a:p>
            <a:pPr algn="ctr" eaLnBrk="1" hangingPunct="1"/>
            <a:r>
              <a:rPr lang="uk-UA" altLang="ru-RU" sz="2400" b="1" dirty="0" smtClean="0">
                <a:latin typeface="Times New Roman" pitchFamily="18" charset="0"/>
                <a:cs typeface="Times New Roman" pitchFamily="18" charset="0"/>
              </a:rPr>
              <a:t>за </a:t>
            </a:r>
            <a:r>
              <a:rPr lang="uk-UA" altLang="ru-RU" sz="2400" b="1" dirty="0">
                <a:latin typeface="Times New Roman" pitchFamily="18" charset="0"/>
                <a:cs typeface="Times New Roman" pitchFamily="18" charset="0"/>
              </a:rPr>
              <a:t>роками </a:t>
            </a:r>
            <a:r>
              <a:rPr lang="uk-UA" altLang="ru-RU" sz="2400" b="1" dirty="0" smtClean="0">
                <a:latin typeface="Times New Roman" pitchFamily="18" charset="0"/>
                <a:cs typeface="Times New Roman" pitchFamily="18" charset="0"/>
              </a:rPr>
              <a:t>у </a:t>
            </a:r>
            <a:r>
              <a:rPr lang="uk-UA" altLang="ru-RU" sz="2400" b="1" dirty="0">
                <a:latin typeface="Times New Roman" pitchFamily="18" charset="0"/>
                <a:cs typeface="Times New Roman" pitchFamily="18" charset="0"/>
              </a:rPr>
              <a:t>розрізі форм навчання</a:t>
            </a:r>
            <a:endParaRPr lang="uk-UA" altLang="ru-RU" sz="2200" b="1"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925168130"/>
              </p:ext>
            </p:extLst>
          </p:nvPr>
        </p:nvGraphicFramePr>
        <p:xfrm>
          <a:off x="179512" y="1412776"/>
          <a:ext cx="8782950" cy="4557818"/>
        </p:xfrm>
        <a:graphic>
          <a:graphicData uri="http://schemas.openxmlformats.org/drawingml/2006/table">
            <a:tbl>
              <a:tblPr>
                <a:tableStyleId>{5C22544A-7EE6-4342-B048-85BDC9FD1C3A}</a:tableStyleId>
              </a:tblPr>
              <a:tblGrid>
                <a:gridCol w="585530">
                  <a:extLst>
                    <a:ext uri="{9D8B030D-6E8A-4147-A177-3AD203B41FA5}">
                      <a16:colId xmlns:a16="http://schemas.microsoft.com/office/drawing/2014/main" xmlns="" val="2117444948"/>
                    </a:ext>
                  </a:extLst>
                </a:gridCol>
                <a:gridCol w="585530">
                  <a:extLst>
                    <a:ext uri="{9D8B030D-6E8A-4147-A177-3AD203B41FA5}">
                      <a16:colId xmlns:a16="http://schemas.microsoft.com/office/drawing/2014/main" xmlns="" val="3088159061"/>
                    </a:ext>
                  </a:extLst>
                </a:gridCol>
                <a:gridCol w="585530">
                  <a:extLst>
                    <a:ext uri="{9D8B030D-6E8A-4147-A177-3AD203B41FA5}">
                      <a16:colId xmlns:a16="http://schemas.microsoft.com/office/drawing/2014/main" xmlns="" val="3328361155"/>
                    </a:ext>
                  </a:extLst>
                </a:gridCol>
                <a:gridCol w="585530">
                  <a:extLst>
                    <a:ext uri="{9D8B030D-6E8A-4147-A177-3AD203B41FA5}">
                      <a16:colId xmlns:a16="http://schemas.microsoft.com/office/drawing/2014/main" xmlns="" val="657578915"/>
                    </a:ext>
                  </a:extLst>
                </a:gridCol>
                <a:gridCol w="585530">
                  <a:extLst>
                    <a:ext uri="{9D8B030D-6E8A-4147-A177-3AD203B41FA5}">
                      <a16:colId xmlns:a16="http://schemas.microsoft.com/office/drawing/2014/main" xmlns="" val="3383639702"/>
                    </a:ext>
                  </a:extLst>
                </a:gridCol>
                <a:gridCol w="585530">
                  <a:extLst>
                    <a:ext uri="{9D8B030D-6E8A-4147-A177-3AD203B41FA5}">
                      <a16:colId xmlns:a16="http://schemas.microsoft.com/office/drawing/2014/main" xmlns="" val="2422353614"/>
                    </a:ext>
                  </a:extLst>
                </a:gridCol>
                <a:gridCol w="585530">
                  <a:extLst>
                    <a:ext uri="{9D8B030D-6E8A-4147-A177-3AD203B41FA5}">
                      <a16:colId xmlns:a16="http://schemas.microsoft.com/office/drawing/2014/main" xmlns="" val="3949656379"/>
                    </a:ext>
                  </a:extLst>
                </a:gridCol>
                <a:gridCol w="585530">
                  <a:extLst>
                    <a:ext uri="{9D8B030D-6E8A-4147-A177-3AD203B41FA5}">
                      <a16:colId xmlns:a16="http://schemas.microsoft.com/office/drawing/2014/main" xmlns="" val="487563448"/>
                    </a:ext>
                  </a:extLst>
                </a:gridCol>
                <a:gridCol w="585530">
                  <a:extLst>
                    <a:ext uri="{9D8B030D-6E8A-4147-A177-3AD203B41FA5}">
                      <a16:colId xmlns:a16="http://schemas.microsoft.com/office/drawing/2014/main" xmlns="" val="55252659"/>
                    </a:ext>
                  </a:extLst>
                </a:gridCol>
                <a:gridCol w="585530">
                  <a:extLst>
                    <a:ext uri="{9D8B030D-6E8A-4147-A177-3AD203B41FA5}">
                      <a16:colId xmlns:a16="http://schemas.microsoft.com/office/drawing/2014/main" xmlns="" val="914219993"/>
                    </a:ext>
                  </a:extLst>
                </a:gridCol>
                <a:gridCol w="585530">
                  <a:extLst>
                    <a:ext uri="{9D8B030D-6E8A-4147-A177-3AD203B41FA5}">
                      <a16:colId xmlns:a16="http://schemas.microsoft.com/office/drawing/2014/main" xmlns="" val="4098951011"/>
                    </a:ext>
                  </a:extLst>
                </a:gridCol>
                <a:gridCol w="585530">
                  <a:extLst>
                    <a:ext uri="{9D8B030D-6E8A-4147-A177-3AD203B41FA5}">
                      <a16:colId xmlns:a16="http://schemas.microsoft.com/office/drawing/2014/main" xmlns="" val="2329986874"/>
                    </a:ext>
                  </a:extLst>
                </a:gridCol>
                <a:gridCol w="585530">
                  <a:extLst>
                    <a:ext uri="{9D8B030D-6E8A-4147-A177-3AD203B41FA5}">
                      <a16:colId xmlns:a16="http://schemas.microsoft.com/office/drawing/2014/main" xmlns="" val="151169075"/>
                    </a:ext>
                  </a:extLst>
                </a:gridCol>
                <a:gridCol w="585530">
                  <a:extLst>
                    <a:ext uri="{9D8B030D-6E8A-4147-A177-3AD203B41FA5}">
                      <a16:colId xmlns:a16="http://schemas.microsoft.com/office/drawing/2014/main" xmlns="" val="2823349817"/>
                    </a:ext>
                  </a:extLst>
                </a:gridCol>
                <a:gridCol w="585530">
                  <a:extLst>
                    <a:ext uri="{9D8B030D-6E8A-4147-A177-3AD203B41FA5}">
                      <a16:colId xmlns:a16="http://schemas.microsoft.com/office/drawing/2014/main" xmlns="" val="1918741586"/>
                    </a:ext>
                  </a:extLst>
                </a:gridCol>
              </a:tblGrid>
              <a:tr h="1131405">
                <a:tc gridSpan="3">
                  <a:txBody>
                    <a:bodyPr/>
                    <a:lstStyle/>
                    <a:p>
                      <a:pPr algn="ctr" rtl="0" fontAlgn="ctr"/>
                      <a:r>
                        <a:rPr lang="uk-UA" sz="2200" u="none" strike="noStrike" dirty="0">
                          <a:effectLst/>
                        </a:rPr>
                        <a:t>2019-2020 </a:t>
                      </a:r>
                      <a:r>
                        <a:rPr lang="uk-UA" sz="2200" u="none" strike="noStrike" dirty="0" err="1">
                          <a:effectLst/>
                        </a:rPr>
                        <a:t>н.р</a:t>
                      </a:r>
                      <a:r>
                        <a:rPr lang="uk-UA" sz="2200" u="none" strike="noStrike" dirty="0">
                          <a:effectLst/>
                        </a:rPr>
                        <a:t>.</a:t>
                      </a:r>
                      <a:endParaRPr lang="uk-UA" sz="2200" b="1" i="0" u="none" strike="noStrike" dirty="0">
                        <a:solidFill>
                          <a:srgbClr val="000000"/>
                        </a:solidFill>
                        <a:effectLst/>
                        <a:latin typeface="Times New Roman" panose="02020603050405020304" pitchFamily="18" charset="0"/>
                      </a:endParaRPr>
                    </a:p>
                  </a:txBody>
                  <a:tcPr marL="5290" marR="5290" marT="5290" marB="0" anchor="ctr"/>
                </a:tc>
                <a:tc hMerge="1">
                  <a:txBody>
                    <a:bodyPr/>
                    <a:lstStyle/>
                    <a:p>
                      <a:endParaRPr lang="uk-UA"/>
                    </a:p>
                  </a:txBody>
                  <a:tcPr/>
                </a:tc>
                <a:tc hMerge="1">
                  <a:txBody>
                    <a:bodyPr/>
                    <a:lstStyle/>
                    <a:p>
                      <a:endParaRPr lang="uk-UA"/>
                    </a:p>
                  </a:txBody>
                  <a:tcPr/>
                </a:tc>
                <a:tc gridSpan="3">
                  <a:txBody>
                    <a:bodyPr/>
                    <a:lstStyle/>
                    <a:p>
                      <a:pPr algn="ctr" rtl="0" fontAlgn="ctr"/>
                      <a:r>
                        <a:rPr lang="uk-UA" sz="2200" u="none" strike="noStrike" dirty="0">
                          <a:effectLst/>
                        </a:rPr>
                        <a:t>2020-2021 </a:t>
                      </a:r>
                      <a:r>
                        <a:rPr lang="uk-UA" sz="2200" u="none" strike="noStrike" dirty="0" err="1">
                          <a:effectLst/>
                        </a:rPr>
                        <a:t>н.р</a:t>
                      </a:r>
                      <a:r>
                        <a:rPr lang="uk-UA" sz="2200" u="none" strike="noStrike" dirty="0">
                          <a:effectLst/>
                        </a:rPr>
                        <a:t>.</a:t>
                      </a:r>
                      <a:endParaRPr lang="uk-UA" sz="2200" b="1" i="0" u="none" strike="noStrike" dirty="0">
                        <a:solidFill>
                          <a:srgbClr val="000000"/>
                        </a:solidFill>
                        <a:effectLst/>
                        <a:latin typeface="Times New Roman" panose="02020603050405020304" pitchFamily="18" charset="0"/>
                      </a:endParaRPr>
                    </a:p>
                  </a:txBody>
                  <a:tcPr marL="5290" marR="5290" marT="5290" marB="0" anchor="ctr"/>
                </a:tc>
                <a:tc hMerge="1">
                  <a:txBody>
                    <a:bodyPr/>
                    <a:lstStyle/>
                    <a:p>
                      <a:endParaRPr lang="uk-UA"/>
                    </a:p>
                  </a:txBody>
                  <a:tcPr/>
                </a:tc>
                <a:tc hMerge="1">
                  <a:txBody>
                    <a:bodyPr/>
                    <a:lstStyle/>
                    <a:p>
                      <a:endParaRPr lang="uk-UA"/>
                    </a:p>
                  </a:txBody>
                  <a:tcPr/>
                </a:tc>
                <a:tc gridSpan="3">
                  <a:txBody>
                    <a:bodyPr/>
                    <a:lstStyle/>
                    <a:p>
                      <a:pPr algn="ctr" rtl="0" fontAlgn="ctr"/>
                      <a:r>
                        <a:rPr lang="uk-UA" sz="2200" u="none" strike="noStrike" dirty="0">
                          <a:effectLst/>
                        </a:rPr>
                        <a:t>2021-2022 </a:t>
                      </a:r>
                      <a:r>
                        <a:rPr lang="uk-UA" sz="2200" u="none" strike="noStrike" dirty="0" err="1">
                          <a:effectLst/>
                        </a:rPr>
                        <a:t>н.р</a:t>
                      </a:r>
                      <a:r>
                        <a:rPr lang="uk-UA" sz="2200" u="none" strike="noStrike" dirty="0">
                          <a:effectLst/>
                        </a:rPr>
                        <a:t>.</a:t>
                      </a:r>
                      <a:endParaRPr lang="uk-UA" sz="2200" b="1" i="0" u="none" strike="noStrike" dirty="0">
                        <a:solidFill>
                          <a:srgbClr val="000000"/>
                        </a:solidFill>
                        <a:effectLst/>
                        <a:latin typeface="Times New Roman" panose="02020603050405020304" pitchFamily="18" charset="0"/>
                      </a:endParaRPr>
                    </a:p>
                  </a:txBody>
                  <a:tcPr marL="5290" marR="5290" marT="5290" marB="0" anchor="ctr"/>
                </a:tc>
                <a:tc hMerge="1">
                  <a:txBody>
                    <a:bodyPr/>
                    <a:lstStyle/>
                    <a:p>
                      <a:endParaRPr lang="uk-UA"/>
                    </a:p>
                  </a:txBody>
                  <a:tcPr/>
                </a:tc>
                <a:tc hMerge="1">
                  <a:txBody>
                    <a:bodyPr/>
                    <a:lstStyle/>
                    <a:p>
                      <a:endParaRPr lang="uk-UA"/>
                    </a:p>
                  </a:txBody>
                  <a:tcPr/>
                </a:tc>
                <a:tc gridSpan="3">
                  <a:txBody>
                    <a:bodyPr/>
                    <a:lstStyle/>
                    <a:p>
                      <a:pPr algn="ctr" rtl="0" fontAlgn="ctr"/>
                      <a:r>
                        <a:rPr lang="uk-UA" sz="2200" u="none" strike="noStrike" dirty="0">
                          <a:effectLst/>
                        </a:rPr>
                        <a:t>2022-2023 </a:t>
                      </a:r>
                      <a:r>
                        <a:rPr lang="uk-UA" sz="2200" u="none" strike="noStrike" dirty="0" err="1">
                          <a:effectLst/>
                        </a:rPr>
                        <a:t>н.р</a:t>
                      </a:r>
                      <a:r>
                        <a:rPr lang="uk-UA" sz="2200" u="none" strike="noStrike" dirty="0">
                          <a:effectLst/>
                        </a:rPr>
                        <a:t>.</a:t>
                      </a:r>
                      <a:endParaRPr lang="uk-UA" sz="2200" b="1" i="0" u="none" strike="noStrike" dirty="0">
                        <a:solidFill>
                          <a:srgbClr val="000000"/>
                        </a:solidFill>
                        <a:effectLst/>
                        <a:latin typeface="Times New Roman" panose="02020603050405020304" pitchFamily="18" charset="0"/>
                      </a:endParaRPr>
                    </a:p>
                  </a:txBody>
                  <a:tcPr marL="5290" marR="5290" marT="5290" marB="0" anchor="ctr"/>
                </a:tc>
                <a:tc hMerge="1">
                  <a:txBody>
                    <a:bodyPr/>
                    <a:lstStyle/>
                    <a:p>
                      <a:endParaRPr lang="uk-UA"/>
                    </a:p>
                  </a:txBody>
                  <a:tcPr/>
                </a:tc>
                <a:tc hMerge="1">
                  <a:txBody>
                    <a:bodyPr/>
                    <a:lstStyle/>
                    <a:p>
                      <a:endParaRPr lang="uk-UA"/>
                    </a:p>
                  </a:txBody>
                  <a:tcPr/>
                </a:tc>
                <a:tc gridSpan="3">
                  <a:txBody>
                    <a:bodyPr/>
                    <a:lstStyle/>
                    <a:p>
                      <a:pPr algn="ctr" rtl="0" fontAlgn="ctr"/>
                      <a:r>
                        <a:rPr lang="uk-UA" sz="2200" u="none" strike="noStrike" dirty="0">
                          <a:effectLst/>
                        </a:rPr>
                        <a:t>2023-2024 </a:t>
                      </a:r>
                      <a:r>
                        <a:rPr lang="uk-UA" sz="2200" u="none" strike="noStrike" dirty="0" err="1">
                          <a:effectLst/>
                        </a:rPr>
                        <a:t>н.р</a:t>
                      </a:r>
                      <a:r>
                        <a:rPr lang="uk-UA" sz="2200" u="none" strike="noStrike" dirty="0">
                          <a:effectLst/>
                        </a:rPr>
                        <a:t>.</a:t>
                      </a:r>
                      <a:endParaRPr lang="uk-UA" sz="2200" b="1" i="0" u="none" strike="noStrike" dirty="0">
                        <a:solidFill>
                          <a:srgbClr val="000000"/>
                        </a:solidFill>
                        <a:effectLst/>
                        <a:latin typeface="Times New Roman" panose="02020603050405020304" pitchFamily="18" charset="0"/>
                      </a:endParaRPr>
                    </a:p>
                  </a:txBody>
                  <a:tcPr marL="5290" marR="5290" marT="5290" marB="0" anchor="ct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xmlns="" val="712103206"/>
                  </a:ext>
                </a:extLst>
              </a:tr>
              <a:tr h="1820923">
                <a:tc>
                  <a:txBody>
                    <a:bodyPr/>
                    <a:lstStyle/>
                    <a:p>
                      <a:pPr algn="ctr" rtl="0" fontAlgn="ctr"/>
                      <a:r>
                        <a:rPr lang="uk-UA" sz="1800" u="none" strike="noStrike" dirty="0">
                          <a:effectLst/>
                        </a:rPr>
                        <a:t>Денна </a:t>
                      </a:r>
                      <a:r>
                        <a:rPr lang="uk-UA" sz="1800" u="none" strike="noStrike" dirty="0" err="1">
                          <a:effectLst/>
                        </a:rPr>
                        <a:t>ф.н</a:t>
                      </a:r>
                      <a:r>
                        <a:rPr lang="uk-UA" sz="1800" u="none" strike="noStrike" dirty="0">
                          <a:effectLst/>
                        </a:rPr>
                        <a:t>.</a:t>
                      </a:r>
                      <a:endParaRPr lang="uk-UA" sz="1800" b="0" i="0" u="none" strike="noStrike" dirty="0">
                        <a:solidFill>
                          <a:srgbClr val="000000"/>
                        </a:solidFill>
                        <a:effectLst/>
                        <a:latin typeface="Times New Roman" panose="02020603050405020304" pitchFamily="18" charset="0"/>
                      </a:endParaRPr>
                    </a:p>
                  </a:txBody>
                  <a:tcPr marL="5290" marR="5290" marT="5290" marB="0" vert="vert270" anchor="ctr"/>
                </a:tc>
                <a:tc>
                  <a:txBody>
                    <a:bodyPr/>
                    <a:lstStyle/>
                    <a:p>
                      <a:pPr algn="ctr" rtl="0" fontAlgn="ctr"/>
                      <a:r>
                        <a:rPr lang="uk-UA" sz="1800" u="none" strike="noStrike" dirty="0">
                          <a:effectLst/>
                        </a:rPr>
                        <a:t>Заочна </a:t>
                      </a:r>
                      <a:r>
                        <a:rPr lang="uk-UA" sz="1800" u="none" strike="noStrike" dirty="0" err="1">
                          <a:effectLst/>
                        </a:rPr>
                        <a:t>ф.н</a:t>
                      </a:r>
                      <a:r>
                        <a:rPr lang="uk-UA" sz="1800" u="none" strike="noStrike" dirty="0">
                          <a:effectLst/>
                        </a:rPr>
                        <a:t>.</a:t>
                      </a:r>
                      <a:endParaRPr lang="uk-UA" sz="1800" b="0" i="0" u="none" strike="noStrike" dirty="0">
                        <a:solidFill>
                          <a:srgbClr val="000000"/>
                        </a:solidFill>
                        <a:effectLst/>
                        <a:latin typeface="Times New Roman" panose="02020603050405020304" pitchFamily="18" charset="0"/>
                      </a:endParaRPr>
                    </a:p>
                  </a:txBody>
                  <a:tcPr marL="5290" marR="5290" marT="5290" marB="0" vert="vert270" anchor="ctr"/>
                </a:tc>
                <a:tc>
                  <a:txBody>
                    <a:bodyPr/>
                    <a:lstStyle/>
                    <a:p>
                      <a:pPr algn="ctr" rtl="0" fontAlgn="ctr"/>
                      <a:r>
                        <a:rPr lang="uk-UA" sz="1800" u="none" strike="noStrike" dirty="0">
                          <a:effectLst/>
                        </a:rPr>
                        <a:t>Всього </a:t>
                      </a:r>
                      <a:endParaRPr lang="uk-UA" sz="1800" b="1" i="0" u="none" strike="noStrike" dirty="0">
                        <a:solidFill>
                          <a:srgbClr val="000000"/>
                        </a:solidFill>
                        <a:effectLst/>
                        <a:latin typeface="Times New Roman" panose="02020603050405020304" pitchFamily="18" charset="0"/>
                      </a:endParaRPr>
                    </a:p>
                  </a:txBody>
                  <a:tcPr marL="5290" marR="5290" marT="5290" marB="0" vert="vert270" anchor="ctr"/>
                </a:tc>
                <a:tc>
                  <a:txBody>
                    <a:bodyPr/>
                    <a:lstStyle/>
                    <a:p>
                      <a:pPr algn="ctr" rtl="0" fontAlgn="ctr"/>
                      <a:r>
                        <a:rPr lang="uk-UA" sz="1800" u="none" strike="noStrike" dirty="0">
                          <a:effectLst/>
                        </a:rPr>
                        <a:t>Денна </a:t>
                      </a:r>
                      <a:r>
                        <a:rPr lang="uk-UA" sz="1800" u="none" strike="noStrike" dirty="0" err="1">
                          <a:effectLst/>
                        </a:rPr>
                        <a:t>ф.н</a:t>
                      </a:r>
                      <a:r>
                        <a:rPr lang="uk-UA" sz="1800" u="none" strike="noStrike" dirty="0">
                          <a:effectLst/>
                        </a:rPr>
                        <a:t>.</a:t>
                      </a:r>
                      <a:endParaRPr lang="uk-UA" sz="1800" b="0" i="0" u="none" strike="noStrike" dirty="0">
                        <a:solidFill>
                          <a:srgbClr val="000000"/>
                        </a:solidFill>
                        <a:effectLst/>
                        <a:latin typeface="Times New Roman" panose="02020603050405020304" pitchFamily="18" charset="0"/>
                      </a:endParaRPr>
                    </a:p>
                  </a:txBody>
                  <a:tcPr marL="5290" marR="5290" marT="5290" marB="0" vert="vert270" anchor="ctr"/>
                </a:tc>
                <a:tc>
                  <a:txBody>
                    <a:bodyPr/>
                    <a:lstStyle/>
                    <a:p>
                      <a:pPr algn="ctr" rtl="0" fontAlgn="ctr"/>
                      <a:r>
                        <a:rPr lang="uk-UA" sz="1800" u="none" strike="noStrike" dirty="0">
                          <a:effectLst/>
                        </a:rPr>
                        <a:t>Заочна </a:t>
                      </a:r>
                      <a:r>
                        <a:rPr lang="uk-UA" sz="1800" u="none" strike="noStrike" dirty="0" err="1">
                          <a:effectLst/>
                        </a:rPr>
                        <a:t>ф.н</a:t>
                      </a:r>
                      <a:r>
                        <a:rPr lang="uk-UA" sz="1800" u="none" strike="noStrike" dirty="0">
                          <a:effectLst/>
                        </a:rPr>
                        <a:t>.</a:t>
                      </a:r>
                      <a:endParaRPr lang="uk-UA" sz="1800" b="0" i="0" u="none" strike="noStrike" dirty="0">
                        <a:solidFill>
                          <a:srgbClr val="000000"/>
                        </a:solidFill>
                        <a:effectLst/>
                        <a:latin typeface="Times New Roman" panose="02020603050405020304" pitchFamily="18" charset="0"/>
                      </a:endParaRPr>
                    </a:p>
                  </a:txBody>
                  <a:tcPr marL="5290" marR="5290" marT="5290" marB="0" vert="vert270" anchor="ctr"/>
                </a:tc>
                <a:tc>
                  <a:txBody>
                    <a:bodyPr/>
                    <a:lstStyle/>
                    <a:p>
                      <a:pPr algn="ctr" rtl="0" fontAlgn="ctr"/>
                      <a:r>
                        <a:rPr lang="uk-UA" sz="1800" u="none" strike="noStrike" dirty="0">
                          <a:effectLst/>
                        </a:rPr>
                        <a:t>Всього </a:t>
                      </a:r>
                      <a:endParaRPr lang="uk-UA" sz="1800" b="1" i="0" u="none" strike="noStrike" dirty="0">
                        <a:solidFill>
                          <a:srgbClr val="000000"/>
                        </a:solidFill>
                        <a:effectLst/>
                        <a:latin typeface="Times New Roman" panose="02020603050405020304" pitchFamily="18" charset="0"/>
                      </a:endParaRPr>
                    </a:p>
                  </a:txBody>
                  <a:tcPr marL="5290" marR="5290" marT="5290" marB="0" vert="vert270" anchor="ctr"/>
                </a:tc>
                <a:tc>
                  <a:txBody>
                    <a:bodyPr/>
                    <a:lstStyle/>
                    <a:p>
                      <a:pPr algn="ctr" rtl="0" fontAlgn="ctr"/>
                      <a:r>
                        <a:rPr lang="uk-UA" sz="1800" u="none" strike="noStrike" dirty="0">
                          <a:effectLst/>
                        </a:rPr>
                        <a:t>Денна </a:t>
                      </a:r>
                      <a:r>
                        <a:rPr lang="uk-UA" sz="1800" u="none" strike="noStrike" dirty="0" err="1">
                          <a:effectLst/>
                        </a:rPr>
                        <a:t>ф.н</a:t>
                      </a:r>
                      <a:r>
                        <a:rPr lang="uk-UA" sz="1800" u="none" strike="noStrike" dirty="0">
                          <a:effectLst/>
                        </a:rPr>
                        <a:t>.</a:t>
                      </a:r>
                      <a:endParaRPr lang="uk-UA" sz="1800" b="0" i="0" u="none" strike="noStrike" dirty="0">
                        <a:solidFill>
                          <a:srgbClr val="000000"/>
                        </a:solidFill>
                        <a:effectLst/>
                        <a:latin typeface="Times New Roman" panose="02020603050405020304" pitchFamily="18" charset="0"/>
                      </a:endParaRPr>
                    </a:p>
                  </a:txBody>
                  <a:tcPr marL="5290" marR="5290" marT="5290" marB="0" vert="vert270" anchor="ctr"/>
                </a:tc>
                <a:tc>
                  <a:txBody>
                    <a:bodyPr/>
                    <a:lstStyle/>
                    <a:p>
                      <a:pPr algn="ctr" rtl="0" fontAlgn="ctr"/>
                      <a:r>
                        <a:rPr lang="uk-UA" sz="1800" u="none" strike="noStrike" dirty="0">
                          <a:effectLst/>
                        </a:rPr>
                        <a:t>Заочна </a:t>
                      </a:r>
                      <a:r>
                        <a:rPr lang="uk-UA" sz="1800" u="none" strike="noStrike" dirty="0" err="1">
                          <a:effectLst/>
                        </a:rPr>
                        <a:t>ф.н</a:t>
                      </a:r>
                      <a:r>
                        <a:rPr lang="uk-UA" sz="1800" u="none" strike="noStrike" dirty="0">
                          <a:effectLst/>
                        </a:rPr>
                        <a:t>.</a:t>
                      </a:r>
                      <a:endParaRPr lang="uk-UA" sz="1800" b="0" i="0" u="none" strike="noStrike" dirty="0">
                        <a:solidFill>
                          <a:srgbClr val="000000"/>
                        </a:solidFill>
                        <a:effectLst/>
                        <a:latin typeface="Times New Roman" panose="02020603050405020304" pitchFamily="18" charset="0"/>
                      </a:endParaRPr>
                    </a:p>
                  </a:txBody>
                  <a:tcPr marL="5290" marR="5290" marT="5290" marB="0" vert="vert270" anchor="ctr"/>
                </a:tc>
                <a:tc>
                  <a:txBody>
                    <a:bodyPr/>
                    <a:lstStyle/>
                    <a:p>
                      <a:pPr algn="ctr" rtl="0" fontAlgn="ctr"/>
                      <a:r>
                        <a:rPr lang="uk-UA" sz="1800" u="none" strike="noStrike" dirty="0">
                          <a:effectLst/>
                        </a:rPr>
                        <a:t>Всього </a:t>
                      </a:r>
                      <a:endParaRPr lang="uk-UA" sz="1800" b="1" i="0" u="none" strike="noStrike" dirty="0">
                        <a:solidFill>
                          <a:srgbClr val="000000"/>
                        </a:solidFill>
                        <a:effectLst/>
                        <a:latin typeface="Times New Roman" panose="02020603050405020304" pitchFamily="18" charset="0"/>
                      </a:endParaRPr>
                    </a:p>
                  </a:txBody>
                  <a:tcPr marL="5290" marR="5290" marT="5290" marB="0" vert="vert270" anchor="ctr"/>
                </a:tc>
                <a:tc>
                  <a:txBody>
                    <a:bodyPr/>
                    <a:lstStyle/>
                    <a:p>
                      <a:pPr algn="ctr" rtl="0" fontAlgn="ctr"/>
                      <a:r>
                        <a:rPr lang="uk-UA" sz="1800" u="none" strike="noStrike" dirty="0">
                          <a:effectLst/>
                        </a:rPr>
                        <a:t>Денна </a:t>
                      </a:r>
                      <a:r>
                        <a:rPr lang="uk-UA" sz="1800" u="none" strike="noStrike" dirty="0" err="1">
                          <a:effectLst/>
                        </a:rPr>
                        <a:t>ф.н</a:t>
                      </a:r>
                      <a:r>
                        <a:rPr lang="uk-UA" sz="1800" u="none" strike="noStrike" dirty="0">
                          <a:effectLst/>
                        </a:rPr>
                        <a:t>.</a:t>
                      </a:r>
                      <a:endParaRPr lang="uk-UA" sz="1800" b="0" i="0" u="none" strike="noStrike" dirty="0">
                        <a:solidFill>
                          <a:srgbClr val="000000"/>
                        </a:solidFill>
                        <a:effectLst/>
                        <a:latin typeface="Times New Roman" panose="02020603050405020304" pitchFamily="18" charset="0"/>
                      </a:endParaRPr>
                    </a:p>
                  </a:txBody>
                  <a:tcPr marL="5290" marR="5290" marT="5290" marB="0" vert="vert270" anchor="ctr"/>
                </a:tc>
                <a:tc>
                  <a:txBody>
                    <a:bodyPr/>
                    <a:lstStyle/>
                    <a:p>
                      <a:pPr algn="ctr" rtl="0" fontAlgn="ctr"/>
                      <a:r>
                        <a:rPr lang="uk-UA" sz="1800" u="none" strike="noStrike" dirty="0">
                          <a:effectLst/>
                        </a:rPr>
                        <a:t>Заочна </a:t>
                      </a:r>
                      <a:r>
                        <a:rPr lang="uk-UA" sz="1800" u="none" strike="noStrike" dirty="0" err="1">
                          <a:effectLst/>
                        </a:rPr>
                        <a:t>ф.н</a:t>
                      </a:r>
                      <a:r>
                        <a:rPr lang="uk-UA" sz="1800" u="none" strike="noStrike" dirty="0">
                          <a:effectLst/>
                        </a:rPr>
                        <a:t>.</a:t>
                      </a:r>
                      <a:endParaRPr lang="uk-UA" sz="1800" b="0" i="0" u="none" strike="noStrike" dirty="0">
                        <a:solidFill>
                          <a:srgbClr val="000000"/>
                        </a:solidFill>
                        <a:effectLst/>
                        <a:latin typeface="Times New Roman" panose="02020603050405020304" pitchFamily="18" charset="0"/>
                      </a:endParaRPr>
                    </a:p>
                  </a:txBody>
                  <a:tcPr marL="5290" marR="5290" marT="5290" marB="0" vert="vert270" anchor="ctr"/>
                </a:tc>
                <a:tc>
                  <a:txBody>
                    <a:bodyPr/>
                    <a:lstStyle/>
                    <a:p>
                      <a:pPr algn="ctr" rtl="0" fontAlgn="ctr"/>
                      <a:r>
                        <a:rPr lang="uk-UA" sz="1800" u="none" strike="noStrike" dirty="0">
                          <a:effectLst/>
                        </a:rPr>
                        <a:t>Всього</a:t>
                      </a:r>
                      <a:endParaRPr lang="uk-UA" sz="1800" b="1" i="0" u="none" strike="noStrike" dirty="0">
                        <a:solidFill>
                          <a:srgbClr val="000000"/>
                        </a:solidFill>
                        <a:effectLst/>
                        <a:latin typeface="Times New Roman" panose="02020603050405020304" pitchFamily="18" charset="0"/>
                      </a:endParaRPr>
                    </a:p>
                  </a:txBody>
                  <a:tcPr marL="5290" marR="5290" marT="5290" marB="0" vert="vert270" anchor="ctr"/>
                </a:tc>
                <a:tc>
                  <a:txBody>
                    <a:bodyPr/>
                    <a:lstStyle/>
                    <a:p>
                      <a:pPr algn="ctr" rtl="0" fontAlgn="ctr"/>
                      <a:r>
                        <a:rPr lang="uk-UA" sz="1800" u="none" strike="noStrike" dirty="0">
                          <a:effectLst/>
                        </a:rPr>
                        <a:t>Денна </a:t>
                      </a:r>
                      <a:r>
                        <a:rPr lang="uk-UA" sz="1800" u="none" strike="noStrike" dirty="0" err="1">
                          <a:effectLst/>
                        </a:rPr>
                        <a:t>ф.н</a:t>
                      </a:r>
                      <a:r>
                        <a:rPr lang="uk-UA" sz="1800" u="none" strike="noStrike" dirty="0">
                          <a:effectLst/>
                        </a:rPr>
                        <a:t>.</a:t>
                      </a:r>
                      <a:endParaRPr lang="uk-UA" sz="1800" b="0" i="0" u="none" strike="noStrike" dirty="0">
                        <a:solidFill>
                          <a:srgbClr val="000000"/>
                        </a:solidFill>
                        <a:effectLst/>
                        <a:latin typeface="Times New Roman" panose="02020603050405020304" pitchFamily="18" charset="0"/>
                      </a:endParaRPr>
                    </a:p>
                  </a:txBody>
                  <a:tcPr marL="5290" marR="5290" marT="5290" marB="0" vert="vert270" anchor="ctr"/>
                </a:tc>
                <a:tc>
                  <a:txBody>
                    <a:bodyPr/>
                    <a:lstStyle/>
                    <a:p>
                      <a:pPr algn="ctr" rtl="0" fontAlgn="ctr"/>
                      <a:r>
                        <a:rPr lang="uk-UA" sz="1800" u="none" strike="noStrike" dirty="0">
                          <a:effectLst/>
                        </a:rPr>
                        <a:t>Заочна </a:t>
                      </a:r>
                      <a:r>
                        <a:rPr lang="uk-UA" sz="1800" u="none" strike="noStrike" dirty="0" err="1">
                          <a:effectLst/>
                        </a:rPr>
                        <a:t>ф.н</a:t>
                      </a:r>
                      <a:r>
                        <a:rPr lang="uk-UA" sz="1800" u="none" strike="noStrike" dirty="0">
                          <a:effectLst/>
                        </a:rPr>
                        <a:t>.</a:t>
                      </a:r>
                      <a:endParaRPr lang="uk-UA" sz="1800" b="0" i="0" u="none" strike="noStrike" dirty="0">
                        <a:solidFill>
                          <a:srgbClr val="000000"/>
                        </a:solidFill>
                        <a:effectLst/>
                        <a:latin typeface="Times New Roman" panose="02020603050405020304" pitchFamily="18" charset="0"/>
                      </a:endParaRPr>
                    </a:p>
                  </a:txBody>
                  <a:tcPr marL="5290" marR="5290" marT="5290" marB="0" vert="vert270" anchor="ctr"/>
                </a:tc>
                <a:tc>
                  <a:txBody>
                    <a:bodyPr/>
                    <a:lstStyle/>
                    <a:p>
                      <a:pPr algn="ctr" rtl="0" fontAlgn="ctr"/>
                      <a:r>
                        <a:rPr lang="uk-UA" sz="1800" u="none" strike="noStrike" dirty="0">
                          <a:effectLst/>
                        </a:rPr>
                        <a:t>Всього</a:t>
                      </a:r>
                      <a:endParaRPr lang="uk-UA" sz="1800" b="1" i="0" u="none" strike="noStrike" dirty="0">
                        <a:solidFill>
                          <a:srgbClr val="000000"/>
                        </a:solidFill>
                        <a:effectLst/>
                        <a:latin typeface="Times New Roman" panose="02020603050405020304" pitchFamily="18" charset="0"/>
                      </a:endParaRPr>
                    </a:p>
                  </a:txBody>
                  <a:tcPr marL="5290" marR="5290" marT="5290" marB="0" vert="vert270" anchor="ctr"/>
                </a:tc>
                <a:extLst>
                  <a:ext uri="{0D108BD9-81ED-4DB2-BD59-A6C34878D82A}">
                    <a16:rowId xmlns:a16="http://schemas.microsoft.com/office/drawing/2014/main" xmlns="" val="2073565133"/>
                  </a:ext>
                </a:extLst>
              </a:tr>
              <a:tr h="1131405">
                <a:tc>
                  <a:txBody>
                    <a:bodyPr/>
                    <a:lstStyle/>
                    <a:p>
                      <a:pPr algn="ctr" rtl="0" fontAlgn="ctr"/>
                      <a:r>
                        <a:rPr lang="uk-UA" sz="2100" u="none" strike="noStrike" dirty="0" smtClean="0">
                          <a:effectLst/>
                        </a:rPr>
                        <a:t>792</a:t>
                      </a:r>
                      <a:endParaRPr lang="uk-UA" sz="2100" b="0" i="0" u="none" strike="noStrike" dirty="0">
                        <a:solidFill>
                          <a:srgbClr val="000000"/>
                        </a:solidFill>
                        <a:effectLst/>
                        <a:latin typeface="Times New Roman" panose="02020603050405020304" pitchFamily="18" charset="0"/>
                      </a:endParaRPr>
                    </a:p>
                  </a:txBody>
                  <a:tcPr marL="5290" marR="5290" marT="5290" marB="0" anchor="ctr"/>
                </a:tc>
                <a:tc>
                  <a:txBody>
                    <a:bodyPr/>
                    <a:lstStyle/>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r>
                        <a:rPr lang="uk-UA" sz="2100" u="none" strike="noStrike" dirty="0" smtClean="0">
                          <a:solidFill>
                            <a:srgbClr val="FF0000"/>
                          </a:solidFill>
                          <a:effectLst/>
                        </a:rPr>
                        <a:t>246</a:t>
                      </a:r>
                      <a:endParaRPr lang="uk-UA" sz="2100" b="0" i="0" u="none" strike="noStrike" dirty="0">
                        <a:solidFill>
                          <a:srgbClr val="FF0000"/>
                        </a:solidFill>
                        <a:effectLst/>
                        <a:latin typeface="Times New Roman" panose="02020603050405020304" pitchFamily="18" charset="0"/>
                      </a:endParaRPr>
                    </a:p>
                  </a:txBody>
                  <a:tcPr marL="5290" marR="5290" marT="5290" marB="0" anchor="ctr">
                    <a:solidFill>
                      <a:schemeClr val="accent1">
                        <a:lumMod val="40000"/>
                        <a:lumOff val="60000"/>
                      </a:schemeClr>
                    </a:solidFill>
                  </a:tcPr>
                </a:tc>
                <a:tc>
                  <a:txBody>
                    <a:bodyPr/>
                    <a:lstStyle/>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r>
                        <a:rPr lang="uk-UA" sz="2100" u="none" strike="noStrike" dirty="0" smtClean="0">
                          <a:effectLst/>
                        </a:rPr>
                        <a:t>1038</a:t>
                      </a:r>
                      <a:endParaRPr lang="uk-UA" sz="2100" b="1" i="0" u="none" strike="noStrike" dirty="0">
                        <a:solidFill>
                          <a:srgbClr val="000000"/>
                        </a:solidFill>
                        <a:effectLst/>
                        <a:latin typeface="Times New Roman" panose="02020603050405020304" pitchFamily="18" charset="0"/>
                      </a:endParaRPr>
                    </a:p>
                  </a:txBody>
                  <a:tcPr marL="5290" marR="5290" marT="5290" marB="0" anchor="ctr">
                    <a:solidFill>
                      <a:schemeClr val="accent1"/>
                    </a:solidFill>
                  </a:tcPr>
                </a:tc>
                <a:tc>
                  <a:txBody>
                    <a:bodyPr/>
                    <a:lstStyle/>
                    <a:p>
                      <a:pPr algn="ctr" rtl="0" fontAlgn="ctr"/>
                      <a:r>
                        <a:rPr lang="uk-UA" sz="2100" u="none" strike="noStrike" dirty="0">
                          <a:effectLst/>
                        </a:rPr>
                        <a:t>687</a:t>
                      </a:r>
                      <a:endParaRPr lang="uk-UA" sz="2100" b="0" i="0" u="none" strike="noStrike" dirty="0">
                        <a:solidFill>
                          <a:srgbClr val="000000"/>
                        </a:solidFill>
                        <a:effectLst/>
                        <a:latin typeface="Times New Roman" panose="02020603050405020304" pitchFamily="18" charset="0"/>
                      </a:endParaRPr>
                    </a:p>
                  </a:txBody>
                  <a:tcPr marL="5290" marR="5290" marT="5290" marB="0" anchor="ctr"/>
                </a:tc>
                <a:tc>
                  <a:txBody>
                    <a:bodyPr/>
                    <a:lstStyle/>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r>
                        <a:rPr lang="uk-UA" sz="2100" u="none" strike="noStrike" dirty="0" smtClean="0">
                          <a:effectLst/>
                        </a:rPr>
                        <a:t>237</a:t>
                      </a:r>
                      <a:endParaRPr lang="uk-UA" sz="2100" b="0" i="0" u="none" strike="noStrike" dirty="0">
                        <a:solidFill>
                          <a:srgbClr val="000000"/>
                        </a:solidFill>
                        <a:effectLst/>
                        <a:latin typeface="Times New Roman" panose="02020603050405020304" pitchFamily="18" charset="0"/>
                      </a:endParaRPr>
                    </a:p>
                  </a:txBody>
                  <a:tcPr marL="5290" marR="5290" marT="5290" marB="0" anchor="ctr">
                    <a:solidFill>
                      <a:schemeClr val="accent1">
                        <a:lumMod val="40000"/>
                        <a:lumOff val="60000"/>
                      </a:schemeClr>
                    </a:solidFill>
                  </a:tcPr>
                </a:tc>
                <a:tc>
                  <a:txBody>
                    <a:bodyPr/>
                    <a:lstStyle/>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r>
                        <a:rPr lang="uk-UA" sz="2100" u="none" strike="noStrike" dirty="0" smtClean="0">
                          <a:effectLst/>
                        </a:rPr>
                        <a:t>924</a:t>
                      </a:r>
                      <a:endParaRPr lang="uk-UA" sz="2100" b="1" i="0" u="none" strike="noStrike" dirty="0">
                        <a:solidFill>
                          <a:srgbClr val="000000"/>
                        </a:solidFill>
                        <a:effectLst/>
                        <a:latin typeface="Times New Roman" panose="02020603050405020304" pitchFamily="18" charset="0"/>
                      </a:endParaRPr>
                    </a:p>
                  </a:txBody>
                  <a:tcPr marL="5290" marR="5290" marT="5290" marB="0" anchor="ctr">
                    <a:solidFill>
                      <a:schemeClr val="accent1"/>
                    </a:solidFill>
                  </a:tcPr>
                </a:tc>
                <a:tc>
                  <a:txBody>
                    <a:bodyPr/>
                    <a:lstStyle/>
                    <a:p>
                      <a:pPr algn="ctr" rtl="0" fontAlgn="ctr"/>
                      <a:r>
                        <a:rPr lang="uk-UA" sz="2100" u="none" strike="noStrike" dirty="0">
                          <a:effectLst/>
                        </a:rPr>
                        <a:t>680</a:t>
                      </a:r>
                      <a:endParaRPr lang="uk-UA" sz="2100" b="0" i="0" u="none" strike="noStrike" dirty="0">
                        <a:solidFill>
                          <a:srgbClr val="000000"/>
                        </a:solidFill>
                        <a:effectLst/>
                        <a:latin typeface="Times New Roman" panose="02020603050405020304" pitchFamily="18" charset="0"/>
                      </a:endParaRPr>
                    </a:p>
                  </a:txBody>
                  <a:tcPr marL="5290" marR="5290" marT="5290" marB="0" anchor="ctr"/>
                </a:tc>
                <a:tc>
                  <a:txBody>
                    <a:bodyPr/>
                    <a:lstStyle/>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r>
                        <a:rPr lang="uk-UA" sz="2100" u="none" strike="noStrike" dirty="0" smtClean="0">
                          <a:effectLst/>
                        </a:rPr>
                        <a:t>166</a:t>
                      </a:r>
                      <a:endParaRPr lang="uk-UA" sz="2100" b="0" i="0" u="none" strike="noStrike" dirty="0">
                        <a:solidFill>
                          <a:srgbClr val="000000"/>
                        </a:solidFill>
                        <a:effectLst/>
                        <a:latin typeface="Times New Roman" panose="02020603050405020304" pitchFamily="18" charset="0"/>
                      </a:endParaRPr>
                    </a:p>
                  </a:txBody>
                  <a:tcPr marL="5290" marR="5290" marT="5290" marB="0" anchor="ctr">
                    <a:solidFill>
                      <a:schemeClr val="accent1">
                        <a:lumMod val="40000"/>
                        <a:lumOff val="60000"/>
                      </a:schemeClr>
                    </a:solidFill>
                  </a:tcPr>
                </a:tc>
                <a:tc>
                  <a:txBody>
                    <a:bodyPr/>
                    <a:lstStyle/>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r>
                        <a:rPr lang="uk-UA" sz="2100" u="none" strike="noStrike" dirty="0" smtClean="0">
                          <a:effectLst/>
                        </a:rPr>
                        <a:t>846</a:t>
                      </a:r>
                      <a:endParaRPr lang="uk-UA" sz="2100" b="1" i="0" u="none" strike="noStrike" dirty="0">
                        <a:solidFill>
                          <a:srgbClr val="000000"/>
                        </a:solidFill>
                        <a:effectLst/>
                        <a:latin typeface="Times New Roman" panose="02020603050405020304" pitchFamily="18" charset="0"/>
                      </a:endParaRPr>
                    </a:p>
                  </a:txBody>
                  <a:tcPr marL="5290" marR="5290" marT="5290" marB="0" anchor="ctr">
                    <a:solidFill>
                      <a:schemeClr val="accent1"/>
                    </a:solidFill>
                  </a:tcPr>
                </a:tc>
                <a:tc>
                  <a:txBody>
                    <a:bodyPr/>
                    <a:lstStyle/>
                    <a:p>
                      <a:pPr algn="ctr" rtl="0" fontAlgn="ctr"/>
                      <a:r>
                        <a:rPr lang="uk-UA" sz="2100" u="none" strike="noStrike" dirty="0">
                          <a:effectLst/>
                        </a:rPr>
                        <a:t>810</a:t>
                      </a:r>
                      <a:endParaRPr lang="uk-UA" sz="2100" b="0" i="0" u="none" strike="noStrike" dirty="0">
                        <a:solidFill>
                          <a:srgbClr val="000000"/>
                        </a:solidFill>
                        <a:effectLst/>
                        <a:latin typeface="Times New Roman" panose="02020603050405020304" pitchFamily="18" charset="0"/>
                      </a:endParaRPr>
                    </a:p>
                  </a:txBody>
                  <a:tcPr marL="5290" marR="5290" marT="5290" marB="0" anchor="ctr"/>
                </a:tc>
                <a:tc>
                  <a:txBody>
                    <a:bodyPr/>
                    <a:lstStyle/>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r>
                        <a:rPr lang="uk-UA" sz="2100" u="none" strike="noStrike" dirty="0" smtClean="0">
                          <a:effectLst/>
                        </a:rPr>
                        <a:t>114</a:t>
                      </a:r>
                      <a:endParaRPr lang="uk-UA" sz="2100" b="0" i="0" u="none" strike="noStrike" dirty="0">
                        <a:solidFill>
                          <a:srgbClr val="000000"/>
                        </a:solidFill>
                        <a:effectLst/>
                        <a:latin typeface="Times New Roman" panose="02020603050405020304" pitchFamily="18" charset="0"/>
                      </a:endParaRPr>
                    </a:p>
                  </a:txBody>
                  <a:tcPr marL="5290" marR="5290" marT="5290" marB="0" anchor="ctr">
                    <a:solidFill>
                      <a:schemeClr val="accent1">
                        <a:lumMod val="40000"/>
                        <a:lumOff val="60000"/>
                      </a:schemeClr>
                    </a:solidFill>
                  </a:tcPr>
                </a:tc>
                <a:tc>
                  <a:txBody>
                    <a:bodyPr/>
                    <a:lstStyle/>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r>
                        <a:rPr lang="uk-UA" sz="2100" u="none" strike="noStrike" dirty="0" smtClean="0">
                          <a:effectLst/>
                        </a:rPr>
                        <a:t>924</a:t>
                      </a:r>
                      <a:endParaRPr lang="uk-UA" sz="2100" b="1" i="0" u="none" strike="noStrike" dirty="0">
                        <a:solidFill>
                          <a:srgbClr val="000000"/>
                        </a:solidFill>
                        <a:effectLst/>
                        <a:latin typeface="Times New Roman" panose="02020603050405020304" pitchFamily="18" charset="0"/>
                      </a:endParaRPr>
                    </a:p>
                  </a:txBody>
                  <a:tcPr marL="5290" marR="5290" marT="5290" marB="0" anchor="ctr">
                    <a:solidFill>
                      <a:schemeClr val="accent1"/>
                    </a:solidFill>
                  </a:tcPr>
                </a:tc>
                <a:tc>
                  <a:txBody>
                    <a:bodyPr/>
                    <a:lstStyle/>
                    <a:p>
                      <a:pPr algn="ctr" rtl="0" fontAlgn="ctr"/>
                      <a:r>
                        <a:rPr lang="uk-UA" sz="2100" u="none" strike="noStrike" dirty="0" smtClean="0">
                          <a:effectLst/>
                        </a:rPr>
                        <a:t>922</a:t>
                      </a:r>
                      <a:endParaRPr lang="uk-UA" sz="2100" b="0" i="0" u="none" strike="noStrike" dirty="0">
                        <a:solidFill>
                          <a:srgbClr val="000000"/>
                        </a:solidFill>
                        <a:effectLst/>
                        <a:latin typeface="Times New Roman" panose="02020603050405020304" pitchFamily="18" charset="0"/>
                      </a:endParaRPr>
                    </a:p>
                  </a:txBody>
                  <a:tcPr marL="5290" marR="5290" marT="5290" marB="0" anchor="ctr"/>
                </a:tc>
                <a:tc>
                  <a:txBody>
                    <a:bodyPr/>
                    <a:lstStyle/>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r>
                        <a:rPr lang="uk-UA" sz="2100" u="none" strike="noStrike" dirty="0" smtClean="0">
                          <a:solidFill>
                            <a:srgbClr val="FF0000"/>
                          </a:solidFill>
                          <a:effectLst/>
                        </a:rPr>
                        <a:t>102</a:t>
                      </a:r>
                      <a:endParaRPr lang="uk-UA" sz="2100" b="0" i="0" u="none" strike="noStrike" dirty="0">
                        <a:solidFill>
                          <a:srgbClr val="FF0000"/>
                        </a:solidFill>
                        <a:effectLst/>
                        <a:latin typeface="Times New Roman" panose="02020603050405020304" pitchFamily="18" charset="0"/>
                      </a:endParaRPr>
                    </a:p>
                  </a:txBody>
                  <a:tcPr marL="5290" marR="5290" marT="5290" marB="0" anchor="ctr">
                    <a:solidFill>
                      <a:schemeClr val="accent1">
                        <a:lumMod val="40000"/>
                        <a:lumOff val="60000"/>
                      </a:schemeClr>
                    </a:solidFill>
                  </a:tcPr>
                </a:tc>
                <a:tc>
                  <a:txBody>
                    <a:bodyPr/>
                    <a:lstStyle/>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endParaRPr lang="uk-UA" sz="2100" u="none" strike="noStrike" dirty="0" smtClean="0">
                        <a:effectLst/>
                      </a:endParaRPr>
                    </a:p>
                    <a:p>
                      <a:pPr algn="ctr" rtl="0" fontAlgn="ctr"/>
                      <a:r>
                        <a:rPr lang="uk-UA" sz="2100" u="none" strike="noStrike" dirty="0" smtClean="0">
                          <a:effectLst/>
                        </a:rPr>
                        <a:t>1024</a:t>
                      </a:r>
                      <a:endParaRPr lang="uk-UA" sz="2100" b="1" i="0" u="none" strike="noStrike" dirty="0">
                        <a:solidFill>
                          <a:srgbClr val="000000"/>
                        </a:solidFill>
                        <a:effectLst/>
                        <a:latin typeface="Times New Roman" panose="02020603050405020304" pitchFamily="18" charset="0"/>
                      </a:endParaRPr>
                    </a:p>
                  </a:txBody>
                  <a:tcPr marL="5290" marR="5290" marT="5290" marB="0" anchor="ctr">
                    <a:solidFill>
                      <a:schemeClr val="accent1"/>
                    </a:solidFill>
                  </a:tcPr>
                </a:tc>
                <a:extLst>
                  <a:ext uri="{0D108BD9-81ED-4DB2-BD59-A6C34878D82A}">
                    <a16:rowId xmlns:a16="http://schemas.microsoft.com/office/drawing/2014/main" xmlns="" val="840026492"/>
                  </a:ext>
                </a:extLst>
              </a:tr>
            </a:tbl>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21"/>
          <p:cNvGraphicFramePr/>
          <p:nvPr>
            <p:extLst>
              <p:ext uri="{D42A27DB-BD31-4B8C-83A1-F6EECF244321}">
                <p14:modId xmlns:p14="http://schemas.microsoft.com/office/powerpoint/2010/main" val="887733164"/>
              </p:ext>
            </p:extLst>
          </p:nvPr>
        </p:nvGraphicFramePr>
        <p:xfrm>
          <a:off x="683567" y="548680"/>
          <a:ext cx="7981007" cy="59046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501484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14600</TotalTime>
  <Words>4458</Words>
  <Application>Microsoft Office PowerPoint</Application>
  <PresentationFormat>Екран (4:3)</PresentationFormat>
  <Paragraphs>1121</Paragraphs>
  <Slides>53</Slides>
  <Notes>4</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53</vt:i4>
      </vt:variant>
    </vt:vector>
  </HeadingPairs>
  <TitlesOfParts>
    <vt:vector size="61" baseType="lpstr">
      <vt:lpstr>Arial</vt:lpstr>
      <vt:lpstr>Calibri</vt:lpstr>
      <vt:lpstr>Symbol</vt:lpstr>
      <vt:lpstr>Tahoma</vt:lpstr>
      <vt:lpstr>Times New Roman</vt:lpstr>
      <vt:lpstr>Trebuchet MS</vt:lpstr>
      <vt:lpstr>Wingdings 3</vt:lpstr>
      <vt:lpstr>Аспект</vt:lpstr>
      <vt:lpstr>Про результати комплексного моніторингу підготовки фахівців на географічному факультеті   (16.10.2023 р. – 17.11.2023 p.)</vt:lpstr>
      <vt:lpstr>Підготовка фахівців за освітніми програмами ступенів вищої освіти: бакалавр, магістр, доктор філософії</vt:lpstr>
      <vt:lpstr>Презентація PowerPoint</vt:lpstr>
      <vt:lpstr>НПП факультету - експерти</vt:lpstr>
      <vt:lpstr>Контингент студентів  за освітніми рівнями та формами навчання (станом на 01.11.2023 р.)</vt:lpstr>
      <vt:lpstr>Презентація PowerPoint</vt:lpstr>
      <vt:lpstr>Контингент студентів  першого та другого освітніх рівнів (станом на 01.11.2023 р.)</vt:lpstr>
      <vt:lpstr>Презентація PowerPoint</vt:lpstr>
      <vt:lpstr>Презентація PowerPoint</vt:lpstr>
      <vt:lpstr>Презентація PowerPoint</vt:lpstr>
      <vt:lpstr>Презентація PowerPoint</vt:lpstr>
      <vt:lpstr>Малочисельні групи </vt:lpstr>
      <vt:lpstr>Презентація PowerPoint</vt:lpstr>
      <vt:lpstr>Презентація PowerPoint</vt:lpstr>
      <vt:lpstr>Презентація PowerPoint</vt:lpstr>
      <vt:lpstr>Динаміка показника абсолютної успішності  та якості знань студентів за 5 років</vt:lpstr>
      <vt:lpstr>Випускники (%) денної форми навчання за ОР «Бакалавр» і «Магістр», які навчалися на «5», «5» і «4»</vt:lpstr>
      <vt:lpstr>Зведена відомість порівняльного аналізу результатів навчальних досягнень студентів за підсумками сесії та ректорського зрізу </vt:lpstr>
      <vt:lpstr>Зведена відомість порівняльного аналізу результатів навчальних досягнень студентів за підсумками сесії   та ректорського зрізу </vt:lpstr>
      <vt:lpstr>Тематика НДР по кафедрах </vt:lpstr>
      <vt:lpstr>Науковий вісник. Серія «Географія»</vt:lpstr>
      <vt:lpstr>Показник науково-дослідної роботи викладачів</vt:lpstr>
      <vt:lpstr>Презентація PowerPoint</vt:lpstr>
      <vt:lpstr>Показник науково-дослідної роботи викладачів за останні 5 років</vt:lpstr>
      <vt:lpstr>Показник науково-дослідної роботи викладачів за останні 5 років</vt:lpstr>
      <vt:lpstr>Науково-дослідна робота студентів</vt:lpstr>
      <vt:lpstr>Міжнародна діяльність </vt:lpstr>
      <vt:lpstr>Міжнародні проєкти</vt:lpstr>
      <vt:lpstr>Виховна робота</vt:lpstr>
      <vt:lpstr>Сайти факультету і кафедр</vt:lpstr>
      <vt:lpstr>Сайти факультету і кафедр</vt:lpstr>
      <vt:lpstr>Презентація PowerPoint</vt:lpstr>
      <vt:lpstr>Презентація PowerPoint</vt:lpstr>
      <vt:lpstr>Навчально-наукова геофізична обсерваторія</vt:lpstr>
      <vt:lpstr>Сейсмічна лабораторія</vt:lpstr>
      <vt:lpstr>Природничий музей</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 результати комплексного моніторингу підготовки фахівців на факультеті математики  та інформатики (11.03 – 25.03.2020 p.)</dc:title>
  <dc:creator>fmi_21_10</dc:creator>
  <cp:lastModifiedBy>Admin</cp:lastModifiedBy>
  <cp:revision>332</cp:revision>
  <cp:lastPrinted>2020-11-25T11:10:12Z</cp:lastPrinted>
  <dcterms:created xsi:type="dcterms:W3CDTF">2008-02-18T11:10:10Z</dcterms:created>
  <dcterms:modified xsi:type="dcterms:W3CDTF">2023-11-29T10:50:38Z</dcterms:modified>
</cp:coreProperties>
</file>