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5" r:id="rId1"/>
  </p:sldMasterIdLst>
  <p:notesMasterIdLst>
    <p:notesMasterId r:id="rId15"/>
  </p:notesMasterIdLst>
  <p:handoutMasterIdLst>
    <p:handoutMasterId r:id="rId16"/>
  </p:handoutMasterIdLst>
  <p:sldIdLst>
    <p:sldId id="322" r:id="rId2"/>
    <p:sldId id="347" r:id="rId3"/>
    <p:sldId id="338" r:id="rId4"/>
    <p:sldId id="333" r:id="rId5"/>
    <p:sldId id="342" r:id="rId6"/>
    <p:sldId id="334" r:id="rId7"/>
    <p:sldId id="335" r:id="rId8"/>
    <p:sldId id="336" r:id="rId9"/>
    <p:sldId id="346" r:id="rId10"/>
    <p:sldId id="339" r:id="rId11"/>
    <p:sldId id="340" r:id="rId12"/>
    <p:sldId id="344" r:id="rId13"/>
    <p:sldId id="345" r:id="rId14"/>
  </p:sldIdLst>
  <p:sldSz cx="9144000" cy="6858000" type="screen4x3"/>
  <p:notesSz cx="6735763" cy="986948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3600" b="1" kern="1200">
        <a:solidFill>
          <a:srgbClr val="B0100C"/>
        </a:solidFill>
        <a:latin typeface="Monotype Corsiva" pitchFamily="66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600" b="1" kern="1200">
        <a:solidFill>
          <a:srgbClr val="B0100C"/>
        </a:solidFill>
        <a:latin typeface="Monotype Corsiva" pitchFamily="66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600" b="1" kern="1200">
        <a:solidFill>
          <a:srgbClr val="B0100C"/>
        </a:solidFill>
        <a:latin typeface="Monotype Corsiva" pitchFamily="66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600" b="1" kern="1200">
        <a:solidFill>
          <a:srgbClr val="B0100C"/>
        </a:solidFill>
        <a:latin typeface="Monotype Corsiva" pitchFamily="66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600" b="1" kern="1200">
        <a:solidFill>
          <a:srgbClr val="B0100C"/>
        </a:solidFill>
        <a:latin typeface="Monotype Corsiva" pitchFamily="66" charset="0"/>
        <a:ea typeface="+mn-ea"/>
        <a:cs typeface="Arial" charset="0"/>
      </a:defRPr>
    </a:lvl5pPr>
    <a:lvl6pPr marL="2286000" algn="l" defTabSz="914400" rtl="0" eaLnBrk="1" latinLnBrk="0" hangingPunct="1">
      <a:defRPr sz="3600" b="1" kern="1200">
        <a:solidFill>
          <a:srgbClr val="B0100C"/>
        </a:solidFill>
        <a:latin typeface="Monotype Corsiva" pitchFamily="66" charset="0"/>
        <a:ea typeface="+mn-ea"/>
        <a:cs typeface="Arial" charset="0"/>
      </a:defRPr>
    </a:lvl6pPr>
    <a:lvl7pPr marL="2743200" algn="l" defTabSz="914400" rtl="0" eaLnBrk="1" latinLnBrk="0" hangingPunct="1">
      <a:defRPr sz="3600" b="1" kern="1200">
        <a:solidFill>
          <a:srgbClr val="B0100C"/>
        </a:solidFill>
        <a:latin typeface="Monotype Corsiva" pitchFamily="66" charset="0"/>
        <a:ea typeface="+mn-ea"/>
        <a:cs typeface="Arial" charset="0"/>
      </a:defRPr>
    </a:lvl7pPr>
    <a:lvl8pPr marL="3200400" algn="l" defTabSz="914400" rtl="0" eaLnBrk="1" latinLnBrk="0" hangingPunct="1">
      <a:defRPr sz="3600" b="1" kern="1200">
        <a:solidFill>
          <a:srgbClr val="B0100C"/>
        </a:solidFill>
        <a:latin typeface="Monotype Corsiva" pitchFamily="66" charset="0"/>
        <a:ea typeface="+mn-ea"/>
        <a:cs typeface="Arial" charset="0"/>
      </a:defRPr>
    </a:lvl8pPr>
    <a:lvl9pPr marL="3657600" algn="l" defTabSz="914400" rtl="0" eaLnBrk="1" latinLnBrk="0" hangingPunct="1">
      <a:defRPr sz="3600" b="1" kern="1200">
        <a:solidFill>
          <a:srgbClr val="B0100C"/>
        </a:solidFill>
        <a:latin typeface="Monotype Corsiva" pitchFamily="66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0603"/>
    <a:srgbClr val="D6CCCB"/>
    <a:srgbClr val="D0E0D1"/>
    <a:srgbClr val="ECE7E7"/>
    <a:srgbClr val="C3D69B"/>
    <a:srgbClr val="993300"/>
    <a:srgbClr val="990000"/>
    <a:srgbClr val="00FF00"/>
    <a:srgbClr val="6600CC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64" autoAdjust="0"/>
    <p:restoredTop sz="94246" autoAdjust="0"/>
  </p:normalViewPr>
  <p:slideViewPr>
    <p:cSldViewPr>
      <p:cViewPr varScale="1">
        <p:scale>
          <a:sx n="110" d="100"/>
          <a:sy n="110" d="100"/>
        </p:scale>
        <p:origin x="181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6" d="100"/>
          <a:sy n="46" d="100"/>
        </p:scale>
        <p:origin x="-2776" y="-80"/>
      </p:cViewPr>
      <p:guideLst>
        <p:guide orient="horz" pos="3108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5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4188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5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4188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3E65E70-37A7-49B1-B911-891FEF5D61E8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7029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7888"/>
            <a:ext cx="5389563" cy="444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4188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4188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52FA66C-C03E-4D0C-8403-398F9CA8F7CF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0356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uk-UA" altLang="ru-RU" dirty="0" smtClean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BFFD98-8530-405E-A74A-0AF5E85B35AB}" type="slidenum">
              <a:rPr lang="ru-RU" smtClean="0"/>
              <a:pPr>
                <a:defRPr/>
              </a:pPr>
              <a:t>2</a:t>
            </a:fld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923151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uk-UA" altLang="ru-RU" dirty="0" smtClean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BFFD98-8530-405E-A74A-0AF5E85B35AB}" type="slidenum">
              <a:rPr lang="ru-RU" smtClean="0"/>
              <a:pPr>
                <a:defRPr/>
              </a:pPr>
              <a:t>3</a:t>
            </a:fld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34688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uk-UA" altLang="ru-RU" dirty="0" smtClean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BFFD98-8530-405E-A74A-0AF5E85B35AB}" type="slidenum">
              <a:rPr lang="ru-RU" smtClean="0"/>
              <a:pPr>
                <a:defRPr/>
              </a:pPr>
              <a:t>5</a:t>
            </a:fld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346880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8C938C-FE59-4BE5-AD1B-B8EA6BF094CC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910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47C8EE-D17D-41DC-8635-191F79576C61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2202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9F9F07-9700-482E-97C4-29D09D8D333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376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9F9F07-9700-482E-97C4-29D09D8D333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787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9F9F07-9700-482E-97C4-29D09D8D333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31421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9F9F07-9700-482E-97C4-29D09D8D333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4564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9F9F07-9700-482E-97C4-29D09D8D333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6060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9F9F07-9700-482E-97C4-29D09D8D333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676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8DC3A8-7E8F-4101-9E66-3E285E46B053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126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9C9D15-1EBE-4826-8B66-EF0659A68582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98461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 і схема або організаційна діагра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uk-UA" noProof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9DABC-C487-4A86-9038-1C83554119D1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6783543"/>
      </p:ext>
    </p:extLst>
  </p:cSld>
  <p:clrMapOvr>
    <a:masterClrMapping/>
  </p:clrMapOvr>
  <p:transition>
    <p:rand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і таблиц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аблиці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uk-UA" noProof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AC25C-2980-450E-A903-8B1D4E81DDAD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201450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B71387-B710-4054-9CE2-89BC26E1C3B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02434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2D5846-9D59-4808-8E23-CAC30B55CC85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26941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CE9F4C-19B1-48D7-A215-4D914C63B64B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60791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EF3F9C-2A53-49B1-965E-62DFBF4AFA6C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514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6703D6-20A0-4CF1-A00F-5D4E8BAD4106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546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A00B42-2BEA-4A94-9544-8EF328126730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53952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23FD00-1DC6-43ED-89D3-CA8D8DE9477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967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768E3B-E2D6-4198-9CAA-679C0DC0CEF6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32839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5F9F9F07-9700-482E-97C4-29D09D8D333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16385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  <p:sldLayoutId id="2147483827" r:id="rId12"/>
    <p:sldLayoutId id="2147483828" r:id="rId13"/>
    <p:sldLayoutId id="2147483829" r:id="rId14"/>
    <p:sldLayoutId id="2147483830" r:id="rId15"/>
    <p:sldLayoutId id="2147483831" r:id="rId16"/>
    <p:sldLayoutId id="2147483832" r:id="rId17"/>
    <p:sldLayoutId id="2147483833" r:id="rId18"/>
    <p:sldLayoutId id="2147483835" r:id="rId19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_s115735"/>
          <p:cNvSpPr>
            <a:spLocks noChangeArrowheads="1"/>
          </p:cNvSpPr>
          <p:nvPr/>
        </p:nvSpPr>
        <p:spPr bwMode="auto">
          <a:xfrm>
            <a:off x="36004" y="4293096"/>
            <a:ext cx="9046592" cy="2088579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2800" dirty="0" smtClean="0">
              <a:solidFill>
                <a:schemeClr val="bg1"/>
              </a:solidFill>
              <a:latin typeface="Cambria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2800" dirty="0">
              <a:solidFill>
                <a:schemeClr val="bg1"/>
              </a:solidFill>
              <a:latin typeface="Cambria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1050" dirty="0" smtClean="0">
              <a:solidFill>
                <a:schemeClr val="bg1"/>
              </a:solidFill>
              <a:latin typeface="Cambria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800" dirty="0" smtClean="0">
                <a:solidFill>
                  <a:schemeClr val="bg1"/>
                </a:solidFill>
                <a:latin typeface="Cambria" pitchFamily="18" charset="0"/>
              </a:rPr>
              <a:t>Аналіз якості </a:t>
            </a:r>
            <a:r>
              <a:rPr lang="uk-UA" altLang="ru-RU" sz="2800" dirty="0">
                <a:solidFill>
                  <a:schemeClr val="bg1"/>
                </a:solidFill>
                <a:latin typeface="Cambria" pitchFamily="18" charset="0"/>
              </a:rPr>
              <a:t>знань студентів </a:t>
            </a:r>
            <a:endParaRPr lang="uk-UA" altLang="ru-RU" sz="2800" dirty="0" smtClean="0">
              <a:solidFill>
                <a:schemeClr val="bg1"/>
              </a:solidFill>
              <a:latin typeface="Cambria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800" dirty="0" smtClean="0">
                <a:solidFill>
                  <a:schemeClr val="bg1"/>
                </a:solidFill>
                <a:latin typeface="Cambria" pitchFamily="18" charset="0"/>
              </a:rPr>
              <a:t>з </a:t>
            </a:r>
            <a:r>
              <a:rPr lang="uk-UA" altLang="ru-RU" sz="2800" dirty="0">
                <a:solidFill>
                  <a:schemeClr val="bg1"/>
                </a:solidFill>
                <a:latin typeface="Cambria" pitchFamily="18" charset="0"/>
              </a:rPr>
              <a:t>навчальних дисциплін </a:t>
            </a:r>
            <a:endParaRPr lang="uk-UA" altLang="ru-RU" sz="2800" dirty="0" smtClean="0">
              <a:solidFill>
                <a:schemeClr val="bg1"/>
              </a:solidFill>
              <a:latin typeface="Cambria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800" dirty="0" smtClean="0">
                <a:solidFill>
                  <a:schemeClr val="bg1"/>
                </a:solidFill>
                <a:latin typeface="Cambria" pitchFamily="18" charset="0"/>
              </a:rPr>
              <a:t>за результатами </a:t>
            </a:r>
            <a:r>
              <a:rPr lang="uk-UA" altLang="ru-RU" sz="2800" dirty="0">
                <a:solidFill>
                  <a:schemeClr val="bg1"/>
                </a:solidFill>
                <a:latin typeface="Cambria" pitchFamily="18" charset="0"/>
              </a:rPr>
              <a:t>літньої екзаменаційної сесії </a:t>
            </a:r>
            <a:endParaRPr lang="uk-UA" altLang="ru-RU" sz="2800" dirty="0" smtClean="0">
              <a:solidFill>
                <a:schemeClr val="bg1"/>
              </a:solidFill>
              <a:latin typeface="Cambria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800" dirty="0" smtClean="0">
                <a:solidFill>
                  <a:schemeClr val="bg1"/>
                </a:solidFill>
                <a:latin typeface="Cambria" pitchFamily="18" charset="0"/>
              </a:rPr>
              <a:t>( </a:t>
            </a:r>
            <a:r>
              <a:rPr lang="uk-UA" altLang="ru-RU" sz="2800" dirty="0">
                <a:solidFill>
                  <a:schemeClr val="bg1"/>
                </a:solidFill>
                <a:latin typeface="Cambria" pitchFamily="18" charset="0"/>
              </a:rPr>
              <a:t>2019-2020 </a:t>
            </a:r>
            <a:r>
              <a:rPr lang="uk-UA" altLang="ru-RU" sz="2800" dirty="0" err="1">
                <a:solidFill>
                  <a:schemeClr val="bg1"/>
                </a:solidFill>
                <a:latin typeface="Cambria" pitchFamily="18" charset="0"/>
              </a:rPr>
              <a:t>н.р</a:t>
            </a:r>
            <a:r>
              <a:rPr lang="uk-UA" altLang="ru-RU" sz="2800" dirty="0" smtClean="0">
                <a:solidFill>
                  <a:schemeClr val="bg1"/>
                </a:solidFill>
                <a:latin typeface="Cambria" pitchFamily="18" charset="0"/>
              </a:rPr>
              <a:t>.)</a:t>
            </a:r>
            <a:endParaRPr lang="uk-UA" altLang="ru-RU" sz="2800" dirty="0">
              <a:solidFill>
                <a:schemeClr val="bg1"/>
              </a:solidFill>
              <a:latin typeface="Cambria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2000" b="1" dirty="0">
              <a:solidFill>
                <a:schemeClr val="tx1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b="1" i="0" dirty="0">
              <a:solidFill>
                <a:schemeClr val="bg1"/>
              </a:solidFill>
              <a:latin typeface="Cambria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b="1" i="0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pic>
        <p:nvPicPr>
          <p:cNvPr id="17" name="Объект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900" y="0"/>
            <a:ext cx="7200800" cy="4171539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5" name="Прямокутник 4"/>
          <p:cNvSpPr/>
          <p:nvPr/>
        </p:nvSpPr>
        <p:spPr>
          <a:xfrm>
            <a:off x="2070817" y="6531942"/>
            <a:ext cx="507690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© Центр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освітнього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endPara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769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115735"/>
          <p:cNvSpPr>
            <a:spLocks noChangeArrowheads="1"/>
          </p:cNvSpPr>
          <p:nvPr/>
        </p:nvSpPr>
        <p:spPr bwMode="auto">
          <a:xfrm>
            <a:off x="368234" y="44624"/>
            <a:ext cx="8524875" cy="941387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uk-UA" altLang="ru-RU" sz="2000" b="1" i="0" dirty="0" smtClean="0">
              <a:solidFill>
                <a:schemeClr val="tx1"/>
              </a:solidFill>
              <a:latin typeface="Cambria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None/>
            </a:pPr>
            <a:endParaRPr lang="uk-UA" altLang="ru-RU" sz="1100" dirty="0" smtClean="0">
              <a:solidFill>
                <a:schemeClr val="bg1"/>
              </a:solidFill>
              <a:latin typeface="Cambria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uk-UA" altLang="ru-RU" sz="1800" dirty="0" smtClean="0">
                <a:solidFill>
                  <a:schemeClr val="bg1"/>
                </a:solidFill>
                <a:latin typeface="Cambria" pitchFamily="18" charset="0"/>
                <a:ea typeface="Cambria" panose="02040503050406030204" pitchFamily="18" charset="0"/>
                <a:cs typeface="Times New Roman" pitchFamily="18" charset="0"/>
              </a:rPr>
              <a:t>Кількість навчальних дисциплін, показники якості  </a:t>
            </a:r>
          </a:p>
          <a:p>
            <a:pPr algn="ctr">
              <a:spcBef>
                <a:spcPct val="0"/>
              </a:spcBef>
              <a:buNone/>
            </a:pPr>
            <a:r>
              <a:rPr lang="uk-UA" altLang="ru-RU" sz="1800" dirty="0" smtClean="0">
                <a:solidFill>
                  <a:schemeClr val="bg1"/>
                </a:solidFill>
                <a:latin typeface="Cambria" pitchFamily="18" charset="0"/>
                <a:ea typeface="Cambria" panose="02040503050406030204" pitchFamily="18" charset="0"/>
                <a:cs typeface="Times New Roman" pitchFamily="18" charset="0"/>
              </a:rPr>
              <a:t>яких у межі </a:t>
            </a:r>
            <a:r>
              <a:rPr lang="en-US" sz="1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&lt; 35% - 40</a:t>
            </a:r>
            <a:r>
              <a:rPr lang="en-US" sz="1800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%</a:t>
            </a:r>
            <a:r>
              <a:rPr lang="uk-UA" sz="1800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&gt; 75% - 80%</a:t>
            </a:r>
            <a:endParaRPr lang="ru-RU" sz="18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uk-UA" altLang="ru-RU" sz="1800" dirty="0" smtClean="0">
              <a:solidFill>
                <a:schemeClr val="bg1"/>
              </a:solidFill>
              <a:latin typeface="Cambria" pitchFamily="18" charset="0"/>
              <a:ea typeface="Cambria" panose="02040503050406030204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uk-UA" altLang="ru-RU" sz="1600" dirty="0">
              <a:solidFill>
                <a:schemeClr val="tx1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3" name="_s7186"/>
          <p:cNvSpPr>
            <a:spLocks noChangeArrowheads="1"/>
          </p:cNvSpPr>
          <p:nvPr/>
        </p:nvSpPr>
        <p:spPr bwMode="auto">
          <a:xfrm>
            <a:off x="8604448" y="302592"/>
            <a:ext cx="465138" cy="425450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uk-UA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071865"/>
              </p:ext>
            </p:extLst>
          </p:nvPr>
        </p:nvGraphicFramePr>
        <p:xfrm>
          <a:off x="477518" y="1124744"/>
          <a:ext cx="8227862" cy="53489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7821"/>
                <a:gridCol w="4211675"/>
                <a:gridCol w="1729183"/>
                <a:gridCol w="1729183"/>
              </a:tblGrid>
              <a:tr h="42363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 </a:t>
                      </a:r>
                      <a:endParaRPr lang="uk-UA" sz="1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Факультет/ інститут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Показники якості навчальних досягнень студентів: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060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4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 35% - 40%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060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 75% - 80%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0603"/>
                    </a:solidFill>
                  </a:tcPr>
                </a:tc>
              </a:tr>
              <a:tr h="3722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>
                    <a:solidFill>
                      <a:srgbClr val="EC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ts val="1205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Інститут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біології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хімії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біоресурсів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55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>
                    <a:solidFill>
                      <a:srgbClr val="D6CCC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Інститут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фізико-технічних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комп’ютерних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наук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/>
                </a:tc>
              </a:tr>
              <a:tr h="5632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>
                    <a:solidFill>
                      <a:srgbClr val="EC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Архітектури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будівництва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декоративно-прикладного </a:t>
                      </a: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мистецтва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/>
                </a:tc>
              </a:tr>
              <a:tr h="2191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>
                    <a:solidFill>
                      <a:srgbClr val="D6CCC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Географічний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/>
                </a:tc>
              </a:tr>
              <a:tr h="2164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>
                    <a:solidFill>
                      <a:srgbClr val="EC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Економічний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/>
                </a:tc>
              </a:tr>
              <a:tr h="2164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>
                    <a:solidFill>
                      <a:srgbClr val="D6CCC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Іноземних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мов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/>
                </a:tc>
              </a:tr>
              <a:tr h="3755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>
                    <a:solidFill>
                      <a:srgbClr val="EC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Історії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політології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міжнародних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відносин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/>
                </a:tc>
              </a:tr>
              <a:tr h="2191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>
                    <a:solidFill>
                      <a:srgbClr val="D6CCC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Математики та інформатики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/>
                </a:tc>
              </a:tr>
              <a:tr h="3755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>
                    <a:solidFill>
                      <a:srgbClr val="EC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Педагогіки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психології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соціальної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роботи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/>
                </a:tc>
              </a:tr>
              <a:tr h="3755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>
                    <a:solidFill>
                      <a:srgbClr val="D6CCC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Фізичної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культури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здоров’я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людини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/>
                </a:tc>
              </a:tr>
              <a:tr h="2164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>
                    <a:solidFill>
                      <a:srgbClr val="EC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Філологічний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/>
                </a:tc>
              </a:tr>
              <a:tr h="2164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>
                    <a:solidFill>
                      <a:srgbClr val="D6CCC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Філософсько-теологічний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/>
                </a:tc>
              </a:tr>
              <a:tr h="4002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>
                    <a:solidFill>
                      <a:srgbClr val="EC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ts val="1265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Фінансів, підприємництва та обліку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/>
                </a:tc>
              </a:tr>
              <a:tr h="2164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>
                    <a:solidFill>
                      <a:srgbClr val="D6CCC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Юридичний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/>
                </a:tc>
              </a:tr>
              <a:tr h="20447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університету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>
                    <a:solidFill>
                      <a:srgbClr val="76060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92" marR="52292" marT="0" marB="0" anchor="ctr">
                    <a:solidFill>
                      <a:srgbClr val="760603"/>
                    </a:solidFill>
                  </a:tcPr>
                </a:tc>
              </a:tr>
            </a:tbl>
          </a:graphicData>
        </a:graphic>
      </p:graphicFrame>
      <p:sp>
        <p:nvSpPr>
          <p:cNvPr id="6" name="Прямокутник 5"/>
          <p:cNvSpPr/>
          <p:nvPr/>
        </p:nvSpPr>
        <p:spPr>
          <a:xfrm>
            <a:off x="2195736" y="6550223"/>
            <a:ext cx="507690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© Центр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освітнього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endPara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154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_s115735"/>
          <p:cNvSpPr>
            <a:spLocks noChangeArrowheads="1"/>
          </p:cNvSpPr>
          <p:nvPr/>
        </p:nvSpPr>
        <p:spPr bwMode="auto">
          <a:xfrm>
            <a:off x="251520" y="59821"/>
            <a:ext cx="8524875" cy="941387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uk-UA" altLang="ru-RU" sz="2000" b="1" i="0" dirty="0" smtClean="0">
              <a:solidFill>
                <a:schemeClr val="tx1"/>
              </a:solidFill>
              <a:latin typeface="Cambria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None/>
            </a:pPr>
            <a:endParaRPr lang="uk-UA" altLang="ru-RU" sz="1100" dirty="0" smtClean="0">
              <a:solidFill>
                <a:schemeClr val="bg1"/>
              </a:solidFill>
              <a:latin typeface="Cambria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uk-UA" sz="1800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</a:t>
            </a:r>
            <a:r>
              <a:rPr lang="uk-UA" sz="1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</a:t>
            </a:r>
            <a:r>
              <a:rPr lang="uk-UA" sz="1800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казник </a:t>
            </a:r>
            <a:r>
              <a:rPr lang="uk-UA" sz="1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якості навчальних досягнень студентів </a:t>
            </a:r>
          </a:p>
          <a:p>
            <a:pPr algn="ctr">
              <a:spcBef>
                <a:spcPts val="0"/>
              </a:spcBef>
              <a:buNone/>
            </a:pPr>
            <a:r>
              <a:rPr lang="uk-UA" sz="18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інституту біології, хімії та біоресурсів</a:t>
            </a:r>
            <a:r>
              <a:rPr lang="uk-UA" sz="1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Bef>
                <a:spcPts val="0"/>
              </a:spcBef>
              <a:buNone/>
            </a:pPr>
            <a:r>
              <a:rPr lang="uk-UA" sz="1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 межах</a:t>
            </a:r>
            <a:r>
              <a:rPr lang="ru-RU" sz="1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&lt; 35 - 40 %</a:t>
            </a:r>
            <a:r>
              <a:rPr lang="ru-RU" sz="1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–</a:t>
            </a:r>
            <a:r>
              <a:rPr lang="ru-RU" sz="1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8 дисциплін, &gt; 75 - 80 % –</a:t>
            </a:r>
            <a:r>
              <a:rPr lang="uk-UA" sz="1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3 дисципліни</a:t>
            </a:r>
            <a:endParaRPr lang="ru-RU" sz="18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uk-UA" altLang="ru-RU" sz="1800" dirty="0" smtClean="0">
              <a:solidFill>
                <a:schemeClr val="bg1"/>
              </a:solidFill>
              <a:latin typeface="Cambria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uk-UA" altLang="ru-RU" sz="1600" dirty="0">
              <a:solidFill>
                <a:schemeClr val="tx1"/>
              </a:solidFill>
              <a:latin typeface="Cambria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я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0251612"/>
              </p:ext>
            </p:extLst>
          </p:nvPr>
        </p:nvGraphicFramePr>
        <p:xfrm>
          <a:off x="667047" y="1252971"/>
          <a:ext cx="7959551" cy="509550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60889"/>
                <a:gridCol w="1877252"/>
                <a:gridCol w="4955946"/>
                <a:gridCol w="375450"/>
                <a:gridCol w="390014"/>
              </a:tblGrid>
              <a:tr h="39215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61" marR="13861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Спеціальність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61" marR="13861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Показник якості знань студентів з дисциплін, які виносились на  літню екзаменаційну сесію: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61" marR="13861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 розрізі ОР: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61" marR="138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092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бакалавр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61" marR="13861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60603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магістр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61" marR="13861" marT="0" marB="0" vert="vert27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9607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61" marR="1386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CCC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Середня освіта (біологія)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61" marR="1386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uk-UA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35-40 %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 дисципліна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61" marR="13861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6060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60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spc="-3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Теорія еволюції – 26,3 % (302 гр.)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61" marR="1386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61" marR="13861" marT="0" marB="0">
                    <a:solidFill>
                      <a:srgbClr val="76060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61" marR="13861" marT="0" marB="0" anchor="ctr"/>
                </a:tc>
              </a:tr>
              <a:tr h="196078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61" marR="13861" marT="0" marB="0" anchor="ctr">
                    <a:solidFill>
                      <a:srgbClr val="D6CCCB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Екологія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61" marR="13861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 35-40 %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  дисципліни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61" marR="1386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22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-41275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Заповідна справа  та </a:t>
                      </a:r>
                      <a:r>
                        <a:rPr lang="uk-UA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екомережа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31,3 % (103 гр.)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61" marR="13861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61" marR="138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76060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61" marR="13861" marT="0" marB="0" anchor="ctr"/>
                </a:tc>
              </a:tr>
              <a:tr h="2316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Українська мова (за </a:t>
                      </a:r>
                      <a:r>
                        <a:rPr lang="uk-UA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проф.спрям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– 25 % (103 гр.)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61" marR="13861" marT="0" marB="0" anchor="ctr">
                    <a:solidFill>
                      <a:srgbClr val="D6CCC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61" marR="13861" marT="0" marB="0">
                    <a:solidFill>
                      <a:srgbClr val="76060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61" marR="13861" marT="0" marB="0" anchor="ctr"/>
                </a:tc>
              </a:tr>
              <a:tr h="2316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Екологічний менеджмент і аудит – 25,0 % (503 м)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61" marR="1386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61" marR="13861" marT="0" marB="0">
                    <a:solidFill>
                      <a:srgbClr val="76060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61" marR="13861" marT="0" marB="0" anchor="ctr"/>
                </a:tc>
              </a:tr>
              <a:tr h="19607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61" marR="13861" marT="0" marB="0" anchor="ctr">
                    <a:solidFill>
                      <a:srgbClr val="D6CCC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200" spc="-3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Харчові технології та інженерія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61" marR="13861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 75 - 80 %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дисципліни 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61" marR="1386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42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Оздоровчі та профілактичні продукти харчування, Хімічний аналіз в оцінці якості харчової продукції  – </a:t>
                      </a:r>
                      <a:r>
                        <a:rPr lang="uk-UA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(124 гр.)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61" marR="1386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861" marR="13861" marT="0" marB="0" anchor="ctr">
                    <a:solidFill>
                      <a:srgbClr val="7606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61" marR="13861" marT="0" marB="0" anchor="ctr"/>
                </a:tc>
              </a:tr>
              <a:tr h="19607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61" marR="13861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CCC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Геодезія та землеустрій (землеустрій та кадастр)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61" marR="138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CCC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 35-40 %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дисципліна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61" marR="13861" marT="0" marB="0">
                    <a:solidFill>
                      <a:srgbClr val="76060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968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Математична обробка геодезичних виробів –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40,0% (305 гр.);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8,33% (305 С гр.)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61" marR="1386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61" marR="13861" marT="0" marB="0" anchor="ctr">
                    <a:solidFill>
                      <a:srgbClr val="7606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61" marR="13861" marT="0" marB="0" anchor="ctr"/>
                </a:tc>
              </a:tr>
              <a:tr h="196078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61" marR="1386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CCCB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Біотехнології та біоінженерія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61" marR="13861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CCC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uk-UA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75 - 80 %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 дисципліни 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61" marR="138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76060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07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Українська мова (за </a:t>
                      </a:r>
                      <a:r>
                        <a:rPr lang="uk-UA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проф.спрям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– 81,3 % (107 гр.)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61" marR="138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61" marR="13861" marT="0" marB="0" anchor="ctr">
                    <a:solidFill>
                      <a:srgbClr val="76060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61" marR="13861" marT="0" marB="0" anchor="ctr"/>
                </a:tc>
              </a:tr>
              <a:tr h="2316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Загальна біологія та </a:t>
                      </a:r>
                      <a:r>
                        <a:rPr lang="uk-UA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ресурсознавство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- 87,5 % (107 гр.)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61" marR="138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CCC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61" marR="13861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060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61" marR="13861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8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Інженерна ензимологія – 80,0 % (407 гр.)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61" marR="138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CCC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61" marR="13861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3861" marR="138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6" name="Прямокутник 5"/>
          <p:cNvSpPr/>
          <p:nvPr/>
        </p:nvSpPr>
        <p:spPr>
          <a:xfrm>
            <a:off x="2195736" y="6550223"/>
            <a:ext cx="507690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© Центр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освітнього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endPara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_s7186"/>
          <p:cNvSpPr>
            <a:spLocks noChangeArrowheads="1"/>
          </p:cNvSpPr>
          <p:nvPr/>
        </p:nvSpPr>
        <p:spPr bwMode="auto">
          <a:xfrm>
            <a:off x="8595132" y="317789"/>
            <a:ext cx="465138" cy="425450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</a:t>
            </a:r>
            <a:endParaRPr lang="uk-UA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3199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_s115735"/>
          <p:cNvSpPr>
            <a:spLocks noChangeArrowheads="1"/>
          </p:cNvSpPr>
          <p:nvPr/>
        </p:nvSpPr>
        <p:spPr bwMode="auto">
          <a:xfrm>
            <a:off x="251520" y="59821"/>
            <a:ext cx="8524875" cy="941387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uk-UA" altLang="ru-RU" sz="2000" b="1" i="0" dirty="0" smtClean="0">
              <a:solidFill>
                <a:schemeClr val="tx1"/>
              </a:solidFill>
              <a:latin typeface="Cambria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None/>
            </a:pPr>
            <a:endParaRPr lang="uk-UA" altLang="ru-RU" sz="1100" dirty="0" smtClean="0">
              <a:solidFill>
                <a:schemeClr val="bg1"/>
              </a:solidFill>
              <a:latin typeface="Cambria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uk-UA" sz="1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Показник якості навчальних досягнень </a:t>
            </a:r>
            <a:r>
              <a:rPr lang="uk-UA" sz="1800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студентів </a:t>
            </a:r>
          </a:p>
          <a:p>
            <a:pPr algn="ctr">
              <a:spcBef>
                <a:spcPts val="0"/>
              </a:spcBef>
              <a:buNone/>
            </a:pPr>
            <a:r>
              <a:rPr lang="uk-UA" sz="1800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факультету математики та інформатики</a:t>
            </a:r>
            <a:r>
              <a:rPr lang="uk-UA" sz="1800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Bef>
                <a:spcPts val="0"/>
              </a:spcBef>
              <a:buNone/>
            </a:pPr>
            <a:r>
              <a:rPr lang="uk-UA" sz="1800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 межах &lt; 35 - 40 </a:t>
            </a:r>
            <a:r>
              <a:rPr lang="uk-UA" sz="1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% –</a:t>
            </a:r>
            <a:r>
              <a:rPr lang="uk-UA" sz="1800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12  дисциплін, &gt; </a:t>
            </a:r>
            <a:r>
              <a:rPr lang="uk-UA" sz="1800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75 - 80 </a:t>
            </a:r>
            <a:r>
              <a:rPr lang="uk-UA" sz="1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% –</a:t>
            </a:r>
            <a:r>
              <a:rPr lang="uk-UA" sz="1800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 </a:t>
            </a:r>
            <a:r>
              <a:rPr lang="uk-UA" sz="1800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дисципліна</a:t>
            </a:r>
            <a:endParaRPr lang="ru-RU" sz="18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endParaRPr lang="uk-UA" altLang="ru-RU" sz="1800" dirty="0" smtClean="0">
              <a:solidFill>
                <a:schemeClr val="bg1"/>
              </a:solidFill>
              <a:latin typeface="Cambria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uk-UA" altLang="ru-RU" sz="1600" dirty="0">
              <a:solidFill>
                <a:schemeClr val="tx1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2195736" y="6550223"/>
            <a:ext cx="507690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© Центр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освітнього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endPara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_s7186"/>
          <p:cNvSpPr>
            <a:spLocks noChangeArrowheads="1"/>
          </p:cNvSpPr>
          <p:nvPr/>
        </p:nvSpPr>
        <p:spPr bwMode="auto">
          <a:xfrm>
            <a:off x="8636862" y="317789"/>
            <a:ext cx="465138" cy="425450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endParaRPr lang="uk-UA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999815"/>
              </p:ext>
            </p:extLst>
          </p:nvPr>
        </p:nvGraphicFramePr>
        <p:xfrm>
          <a:off x="455882" y="1259176"/>
          <a:ext cx="8180980" cy="468092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35322"/>
                <a:gridCol w="2168628"/>
                <a:gridCol w="4807878"/>
                <a:gridCol w="349614"/>
                <a:gridCol w="419538"/>
              </a:tblGrid>
              <a:tr h="64892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881" marR="47881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Спеціальність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881" marR="47881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оказник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якості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знань студентів з дисциплін, які виносились на  літню  екзаменаційну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сесі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ю: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881" marR="47881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 розрізі ОР: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881" marR="478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060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931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бакалавр</a:t>
                      </a: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881" marR="47881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6060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магістр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881" marR="47881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0278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881" marR="4788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CCC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Системний аналіз 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881" marR="4788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 35-40 % - 1 дисципліна 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881" marR="4788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97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Математичний аналіз – 10,0 % (107 гр.)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881" marR="4788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881" marR="47881" marT="0" marB="0" anchor="ctr">
                    <a:solidFill>
                      <a:srgbClr val="76060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881" marR="47881" marT="0" marB="0" anchor="ctr"/>
                </a:tc>
              </a:tr>
              <a:tr h="179705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881" marR="47881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CCCB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Прикладна математика 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881" marR="47881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 35-40 % - 4 дисципліни 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881" marR="47881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94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spc="-3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Математичне моделювання природничих процесів, Операційні системи – 18,1 % (422 гр.)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881" marR="4788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881" marR="47881" marT="0" marB="0" anchor="ctr">
                    <a:solidFill>
                      <a:srgbClr val="76060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881" marR="47881" marT="0" marB="0" anchor="ctr"/>
                </a:tc>
              </a:tr>
              <a:tr h="3397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Українська мова (за проф. </a:t>
                      </a:r>
                      <a:r>
                        <a:rPr lang="uk-UA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спрям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  <a:r>
                        <a:rPr lang="uk-UA" sz="1200" spc="-3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uk-UA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80,0 %   (102 гр.)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881" marR="47881" marT="0" marB="0" anchor="ctr">
                    <a:solidFill>
                      <a:srgbClr val="D6CCC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881" marR="47881" marT="0" marB="0" anchor="ctr">
                    <a:solidFill>
                      <a:srgbClr val="76060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881" marR="47881" marT="0" marB="0" anchor="ctr"/>
                </a:tc>
              </a:tr>
              <a:tr h="3397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Обчислювальна геометрія та комп’ютерна графіка – 27,3 % (202 гр.)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881" marR="47881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881" marR="47881" marT="0" marB="0" anchor="ctr">
                    <a:solidFill>
                      <a:srgbClr val="76060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881" marR="47881" marT="0" marB="0" anchor="ctr"/>
                </a:tc>
              </a:tr>
              <a:tr h="179705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881" marR="47881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CCCB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Комп’ютерні науки та інформаційні технології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881" marR="47881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CCC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 35-40 % - 7 дисциплін,  &gt; 75 - 80 %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дисципліна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881" marR="478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97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Обчислювальні методи, Філософія – 38,1%    (201 гр.)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881" marR="478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881" marR="47881" marT="0" marB="0" anchor="ctr">
                    <a:solidFill>
                      <a:srgbClr val="76060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881" marR="47881" marT="0" marB="0" anchor="ctr"/>
                </a:tc>
              </a:tr>
              <a:tr h="5096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Математичний аналіз, Методика викладання комп’ютерних наук у вищій школі </a:t>
                      </a:r>
                      <a:r>
                        <a:rPr lang="uk-UA" sz="1200" spc="-3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uk-UA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36,4 %     (101 гр.)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881" marR="478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6CCC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881" marR="47881" marT="0" marB="0" anchor="ctr">
                    <a:solidFill>
                      <a:srgbClr val="76060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881" marR="47881" marT="0" marB="0" anchor="ctr"/>
                </a:tc>
              </a:tr>
              <a:tr h="1797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Бібліотеки мови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Python </a:t>
                      </a:r>
                      <a:r>
                        <a:rPr lang="uk-UA" sz="1200" spc="-3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uk-UA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71,4 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(201 гр.)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881" marR="478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881" marR="47881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060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881" marR="478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6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Обчислювальні методи, Філософія, Методика викладання комп’ютерних наук у вищій школі – 38,1 %  (201гр.)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881" marR="478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CCC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881" marR="47881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6060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881" marR="478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9304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Прямоугольник 9"/>
          <p:cNvSpPr>
            <a:spLocks noChangeArrowheads="1"/>
          </p:cNvSpPr>
          <p:nvPr/>
        </p:nvSpPr>
        <p:spPr bwMode="auto">
          <a:xfrm>
            <a:off x="432062" y="2350625"/>
            <a:ext cx="8604250" cy="3416300"/>
          </a:xfrm>
          <a:prstGeom prst="rect">
            <a:avLst/>
          </a:prstGeom>
          <a:noFill/>
          <a:ln>
            <a:noFill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uk-UA" altLang="ru-RU" sz="7200" i="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uk-UA" altLang="ru-RU" sz="7200" i="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uk-UA" altLang="ru-RU" sz="7200" i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ДЯКУЮ ЗА УВАГУ!</a:t>
            </a:r>
          </a:p>
        </p:txBody>
      </p:sp>
      <p:sp>
        <p:nvSpPr>
          <p:cNvPr id="4" name="Прямокутник 3"/>
          <p:cNvSpPr/>
          <p:nvPr/>
        </p:nvSpPr>
        <p:spPr>
          <a:xfrm>
            <a:off x="2195736" y="6550223"/>
            <a:ext cx="507690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© Центр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освітнього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endPara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67331" y="476672"/>
            <a:ext cx="5405307" cy="4042050"/>
          </a:xfrm>
        </p:spPr>
      </p:pic>
    </p:spTree>
    <p:extLst>
      <p:ext uri="{BB962C8B-B14F-4D97-AF65-F5344CB8AC3E}">
        <p14:creationId xmlns:p14="http://schemas.microsoft.com/office/powerpoint/2010/main" val="2590286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_s115735"/>
          <p:cNvSpPr>
            <a:spLocks noChangeArrowheads="1"/>
          </p:cNvSpPr>
          <p:nvPr/>
        </p:nvSpPr>
        <p:spPr bwMode="auto">
          <a:xfrm>
            <a:off x="346831" y="1340768"/>
            <a:ext cx="8524875" cy="4680520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uk-UA" altLang="ru-RU" sz="1600" dirty="0">
              <a:solidFill>
                <a:schemeClr val="tx1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9" name="_s115735"/>
          <p:cNvSpPr>
            <a:spLocks noChangeArrowheads="1"/>
          </p:cNvSpPr>
          <p:nvPr/>
        </p:nvSpPr>
        <p:spPr bwMode="auto">
          <a:xfrm>
            <a:off x="280949" y="215404"/>
            <a:ext cx="8524875" cy="941387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uk-UA" altLang="ru-RU" sz="2000" b="1" i="0" dirty="0" smtClean="0">
              <a:solidFill>
                <a:schemeClr val="bg1"/>
              </a:solidFill>
              <a:latin typeface="Cambria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uk-UA" altLang="ru-RU" sz="1800" dirty="0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Показники навчальних досягнень  студентів</a:t>
            </a:r>
            <a:r>
              <a:rPr lang="uk-UA" altLang="ru-RU" sz="1800" dirty="0">
                <a:solidFill>
                  <a:srgbClr val="C00000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uk-UA" altLang="ru-RU" sz="1800" dirty="0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університету </a:t>
            </a:r>
            <a:endParaRPr lang="uk-UA" altLang="ru-RU" sz="1800" dirty="0" smtClean="0">
              <a:solidFill>
                <a:schemeClr val="bg1"/>
              </a:solidFill>
              <a:latin typeface="Cambria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uk-UA" altLang="ru-RU" sz="1800" dirty="0" smtClean="0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за </a:t>
            </a:r>
            <a:r>
              <a:rPr lang="uk-UA" altLang="ru-RU" sz="1800" dirty="0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підсумками  літньої екзаменаційної сесії </a:t>
            </a:r>
            <a:endParaRPr lang="uk-UA" altLang="ru-RU" sz="1800" dirty="0" smtClean="0">
              <a:solidFill>
                <a:schemeClr val="bg1"/>
              </a:solidFill>
              <a:latin typeface="Cambria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uk-UA" altLang="ru-RU" sz="1800" dirty="0" smtClean="0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(2019-2020 </a:t>
            </a:r>
            <a:r>
              <a:rPr lang="uk-UA" altLang="ru-RU" sz="1800" dirty="0" err="1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н.р</a:t>
            </a:r>
            <a:r>
              <a:rPr lang="uk-UA" altLang="ru-RU" sz="1800" dirty="0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.)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uk-UA" altLang="ru-RU" sz="2000" dirty="0" smtClean="0">
              <a:solidFill>
                <a:schemeClr val="bg1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11" name="_s7186"/>
          <p:cNvSpPr>
            <a:spLocks noChangeArrowheads="1"/>
          </p:cNvSpPr>
          <p:nvPr/>
        </p:nvSpPr>
        <p:spPr bwMode="auto">
          <a:xfrm>
            <a:off x="8573255" y="404664"/>
            <a:ext cx="465138" cy="425450"/>
          </a:xfrm>
          <a:prstGeom prst="roundRect">
            <a:avLst>
              <a:gd name="adj" fmla="val 16667"/>
            </a:avLst>
          </a:prstGeom>
          <a:blipFill>
            <a:blip r:embed="rId3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sp>
        <p:nvSpPr>
          <p:cNvPr id="2" name="Прямокутник 1"/>
          <p:cNvSpPr/>
          <p:nvPr/>
        </p:nvSpPr>
        <p:spPr>
          <a:xfrm>
            <a:off x="2070817" y="6531942"/>
            <a:ext cx="507690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© Центр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освітнього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endPara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Таблиця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198053"/>
              </p:ext>
            </p:extLst>
          </p:nvPr>
        </p:nvGraphicFramePr>
        <p:xfrm>
          <a:off x="900856" y="1992802"/>
          <a:ext cx="7416824" cy="3376451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209284"/>
                <a:gridCol w="4207540"/>
              </a:tblGrid>
              <a:tr h="12093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Всього здавали сесію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CCC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12322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6CCCB"/>
                    </a:solidFill>
                  </a:tcPr>
                </a:tc>
              </a:tr>
              <a:tr h="12093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Абсолютна успішність, %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D6CCC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91,0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D6CCCB"/>
                    </a:solidFill>
                  </a:tcPr>
                </a:tc>
              </a:tr>
              <a:tr h="9576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Якість знань,%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D6CCC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45,2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D6CCC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5816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_s115735"/>
          <p:cNvSpPr>
            <a:spLocks noChangeArrowheads="1"/>
          </p:cNvSpPr>
          <p:nvPr/>
        </p:nvSpPr>
        <p:spPr bwMode="auto">
          <a:xfrm>
            <a:off x="346831" y="1340768"/>
            <a:ext cx="8524875" cy="4680520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uk-UA" altLang="ru-RU" sz="1600" dirty="0">
              <a:solidFill>
                <a:schemeClr val="tx1"/>
              </a:solidFill>
              <a:latin typeface="Cambria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я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267811"/>
              </p:ext>
            </p:extLst>
          </p:nvPr>
        </p:nvGraphicFramePr>
        <p:xfrm>
          <a:off x="900856" y="1992802"/>
          <a:ext cx="7416824" cy="3376451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209284"/>
                <a:gridCol w="4207540"/>
              </a:tblGrid>
              <a:tr h="12093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Всього здавали сесію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7872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3D69B"/>
                    </a:solidFill>
                  </a:tcPr>
                </a:tc>
              </a:tr>
              <a:tr h="12093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Абсолютна успішність, %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90,4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3D69B"/>
                    </a:solidFill>
                  </a:tcPr>
                </a:tc>
              </a:tr>
              <a:tr h="9576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Якість знань,%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43,8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3D69B"/>
                    </a:solidFill>
                  </a:tcPr>
                </a:tc>
              </a:tr>
            </a:tbl>
          </a:graphicData>
        </a:graphic>
      </p:graphicFrame>
      <p:sp>
        <p:nvSpPr>
          <p:cNvPr id="9" name="_s115735"/>
          <p:cNvSpPr>
            <a:spLocks noChangeArrowheads="1"/>
          </p:cNvSpPr>
          <p:nvPr/>
        </p:nvSpPr>
        <p:spPr bwMode="auto">
          <a:xfrm>
            <a:off x="280949" y="215404"/>
            <a:ext cx="8524875" cy="941387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uk-UA" altLang="ru-RU" sz="2000" b="1" i="0" dirty="0" smtClean="0">
              <a:solidFill>
                <a:schemeClr val="bg1"/>
              </a:solidFill>
              <a:latin typeface="Cambria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uk-UA" altLang="ru-RU" sz="1800" b="1" i="0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Показники навчальних досягнень  студентів </a:t>
            </a:r>
            <a:r>
              <a:rPr lang="uk-UA" altLang="ru-RU" sz="1800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денної форми </a:t>
            </a:r>
            <a:r>
              <a:rPr lang="uk-UA" altLang="ru-RU" sz="1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навчання</a:t>
            </a:r>
            <a:r>
              <a:rPr lang="uk-UA" altLang="ru-RU" sz="1800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uk-UA" altLang="ru-RU" sz="1800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ОР «Бакалавр»</a:t>
            </a:r>
            <a:r>
              <a:rPr lang="uk-UA" altLang="ru-RU" sz="1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altLang="ru-RU" sz="1800" b="1" i="0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за підсумками </a:t>
            </a:r>
            <a:r>
              <a:rPr lang="uk-UA" altLang="ru-RU" sz="1800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літньої екзаменаційної сесії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uk-UA" altLang="ru-RU" sz="1800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(2019-2020 </a:t>
            </a:r>
            <a:r>
              <a:rPr lang="uk-UA" altLang="ru-RU" sz="18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н.р</a:t>
            </a:r>
            <a:r>
              <a:rPr lang="uk-UA" altLang="ru-RU" sz="1800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.)</a:t>
            </a:r>
            <a:endParaRPr lang="uk-UA" altLang="ru-RU" sz="18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uk-UA" altLang="ru-RU" sz="2000" dirty="0" smtClean="0">
              <a:solidFill>
                <a:schemeClr val="bg1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11" name="_s7186"/>
          <p:cNvSpPr>
            <a:spLocks noChangeArrowheads="1"/>
          </p:cNvSpPr>
          <p:nvPr/>
        </p:nvSpPr>
        <p:spPr bwMode="auto">
          <a:xfrm>
            <a:off x="8573255" y="404664"/>
            <a:ext cx="465138" cy="425450"/>
          </a:xfrm>
          <a:prstGeom prst="roundRect">
            <a:avLst>
              <a:gd name="adj" fmla="val 16667"/>
            </a:avLst>
          </a:prstGeom>
          <a:blipFill>
            <a:blip r:embed="rId3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  <p:sp>
        <p:nvSpPr>
          <p:cNvPr id="2" name="Прямокутник 1"/>
          <p:cNvSpPr/>
          <p:nvPr/>
        </p:nvSpPr>
        <p:spPr>
          <a:xfrm>
            <a:off x="2070817" y="6531942"/>
            <a:ext cx="507690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© Центр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освітнього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endPara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712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_s115735"/>
          <p:cNvSpPr>
            <a:spLocks noChangeArrowheads="1"/>
          </p:cNvSpPr>
          <p:nvPr/>
        </p:nvSpPr>
        <p:spPr bwMode="auto">
          <a:xfrm>
            <a:off x="367605" y="24855"/>
            <a:ext cx="8524875" cy="653008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altLang="ru-RU" sz="1600" dirty="0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Показники навчальних досягнень  </a:t>
            </a:r>
            <a:r>
              <a:rPr lang="uk-UA" altLang="ru-RU" sz="1600" dirty="0" smtClean="0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студентів </a:t>
            </a:r>
            <a:r>
              <a:rPr lang="uk-UA" altLang="ru-RU" sz="1600" b="1" i="0" dirty="0" smtClean="0">
                <a:solidFill>
                  <a:srgbClr val="C00000"/>
                </a:solidFill>
                <a:latin typeface="Cambria" pitchFamily="18" charset="0"/>
                <a:cs typeface="Times New Roman" pitchFamily="18" charset="0"/>
              </a:rPr>
              <a:t>ОР «Бакалавр»</a:t>
            </a:r>
          </a:p>
          <a:p>
            <a:pPr algn="ctr">
              <a:spcBef>
                <a:spcPct val="0"/>
              </a:spcBef>
              <a:buNone/>
            </a:pPr>
            <a:r>
              <a:rPr lang="uk-UA" altLang="ru-RU" sz="1600" b="1" i="0" dirty="0" smtClean="0">
                <a:solidFill>
                  <a:srgbClr val="C00000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uk-UA" altLang="ru-RU" sz="1600" dirty="0" smtClean="0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у розрізі </a:t>
            </a:r>
            <a:r>
              <a:rPr lang="uk-UA" altLang="ru-RU" sz="1600" dirty="0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факультетів/інститутів </a:t>
            </a:r>
            <a:r>
              <a:rPr lang="uk-UA" altLang="ru-RU" sz="1600" dirty="0" smtClean="0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(літня екзаменаційна сесія  2019-2020 </a:t>
            </a:r>
            <a:r>
              <a:rPr lang="uk-UA" altLang="ru-RU" sz="1600" dirty="0" err="1" smtClean="0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н.р</a:t>
            </a:r>
            <a:r>
              <a:rPr lang="uk-UA" altLang="ru-RU" sz="1600" dirty="0" smtClean="0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.)</a:t>
            </a:r>
            <a:endParaRPr lang="uk-UA" altLang="ru-RU" sz="1600" dirty="0">
              <a:solidFill>
                <a:schemeClr val="bg1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6" name="_s7186"/>
          <p:cNvSpPr>
            <a:spLocks noChangeArrowheads="1"/>
          </p:cNvSpPr>
          <p:nvPr/>
        </p:nvSpPr>
        <p:spPr bwMode="auto">
          <a:xfrm>
            <a:off x="8659911" y="138634"/>
            <a:ext cx="465138" cy="425450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uk-UA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0289399"/>
              </p:ext>
            </p:extLst>
          </p:nvPr>
        </p:nvGraphicFramePr>
        <p:xfrm>
          <a:off x="415845" y="797245"/>
          <a:ext cx="8364489" cy="57842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1973"/>
                <a:gridCol w="2241805"/>
                <a:gridCol w="1693958"/>
                <a:gridCol w="2280780"/>
                <a:gridCol w="1735973"/>
              </a:tblGrid>
              <a:tr h="509224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Факультет/</a:t>
                      </a: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інститут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Всього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студентів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Абсолютна успішність, %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Якість знань, %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</a:tr>
              <a:tr h="347198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205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>
                    <a:solidFill>
                      <a:srgbClr val="D6CCC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ts val="1205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Інститут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біології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хімії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біоресурсів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>
                    <a:solidFill>
                      <a:srgbClr val="D6CC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205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20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20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</a:tr>
              <a:tr h="481357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>
                    <a:solidFill>
                      <a:srgbClr val="EC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Інститут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фізико-технічних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комп’ютерних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наук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>
                    <a:solidFill>
                      <a:srgbClr val="EC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90,7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38,5 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</a:tr>
              <a:tr h="678625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>
                    <a:solidFill>
                      <a:srgbClr val="D6CCC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Архітектури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будівництва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декоративно-прикладного </a:t>
                      </a: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мистецтва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33,5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</a:tr>
              <a:tr h="230936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>
                    <a:solidFill>
                      <a:srgbClr val="EC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Географічний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36,2 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</a:tr>
              <a:tr h="203847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>
                    <a:solidFill>
                      <a:srgbClr val="D6CCC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Економічний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91,4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46,0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</a:tr>
              <a:tr h="203847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>
                    <a:solidFill>
                      <a:srgbClr val="ECE7E7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Іноземних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мов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</a:tr>
              <a:tr h="45478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>
                    <a:solidFill>
                      <a:srgbClr val="D6CCC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Історії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політології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міжнародних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відносин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88,2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47,0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</a:tr>
              <a:tr h="323696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>
                    <a:solidFill>
                      <a:srgbClr val="EC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Математики та </a:t>
                      </a: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інформатики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83,3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39,8 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</a:tr>
              <a:tr h="45478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>
                    <a:solidFill>
                      <a:srgbClr val="D6CCC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Педагогіки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психології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соціальної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роботи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46,9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</a:tr>
              <a:tr h="45478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>
                    <a:solidFill>
                      <a:srgbClr val="EC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Фізичної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культури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здоров’я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людини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</a:tr>
              <a:tr h="203847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>
                    <a:solidFill>
                      <a:srgbClr val="D6CCC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Філологічний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</a:tr>
              <a:tr h="424389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>
                    <a:solidFill>
                      <a:srgbClr val="ECE7E7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Філософсько-теологічний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47,0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</a:tr>
              <a:tr h="564065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>
                    <a:solidFill>
                      <a:srgbClr val="D6CCC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ts val="1265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Фінансів, підприємництва та обліку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26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265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265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36,4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</a:tr>
              <a:tr h="203847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>
                    <a:solidFill>
                      <a:srgbClr val="ECE7E7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Юридичний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92,7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57,7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7231" marB="0" anchor="ctr"/>
                </a:tc>
              </a:tr>
            </a:tbl>
          </a:graphicData>
        </a:graphic>
      </p:graphicFrame>
      <p:sp>
        <p:nvSpPr>
          <p:cNvPr id="7" name="Прямокутник 6"/>
          <p:cNvSpPr/>
          <p:nvPr/>
        </p:nvSpPr>
        <p:spPr>
          <a:xfrm>
            <a:off x="2059638" y="6581543"/>
            <a:ext cx="507690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© Центр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освітнього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endPara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872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_s115735"/>
          <p:cNvSpPr>
            <a:spLocks noChangeArrowheads="1"/>
          </p:cNvSpPr>
          <p:nvPr/>
        </p:nvSpPr>
        <p:spPr bwMode="auto">
          <a:xfrm>
            <a:off x="346831" y="1340768"/>
            <a:ext cx="8524875" cy="4680520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uk-UA" altLang="ru-RU" sz="1600" dirty="0">
              <a:solidFill>
                <a:schemeClr val="tx1"/>
              </a:solidFill>
              <a:latin typeface="Cambria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я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895678"/>
              </p:ext>
            </p:extLst>
          </p:nvPr>
        </p:nvGraphicFramePr>
        <p:xfrm>
          <a:off x="900856" y="1992802"/>
          <a:ext cx="7416824" cy="3376451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209284"/>
                <a:gridCol w="4207540"/>
              </a:tblGrid>
              <a:tr h="12093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Всього здавали сесію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1088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3D69B"/>
                    </a:solidFill>
                  </a:tcPr>
                </a:tc>
              </a:tr>
              <a:tr h="12093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Абсолютна успішність, %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95,2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3D69B"/>
                    </a:solidFill>
                  </a:tcPr>
                </a:tc>
              </a:tr>
              <a:tr h="9576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Якість знань,%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3D69B"/>
                    </a:solidFill>
                  </a:tcPr>
                </a:tc>
              </a:tr>
            </a:tbl>
          </a:graphicData>
        </a:graphic>
      </p:graphicFrame>
      <p:sp>
        <p:nvSpPr>
          <p:cNvPr id="9" name="_s115735"/>
          <p:cNvSpPr>
            <a:spLocks noChangeArrowheads="1"/>
          </p:cNvSpPr>
          <p:nvPr/>
        </p:nvSpPr>
        <p:spPr bwMode="auto">
          <a:xfrm>
            <a:off x="280949" y="215404"/>
            <a:ext cx="8524875" cy="941387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uk-UA" altLang="ru-RU" sz="2000" b="1" i="0" dirty="0" smtClean="0">
              <a:solidFill>
                <a:schemeClr val="bg1"/>
              </a:solidFill>
              <a:latin typeface="Cambria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uk-UA" altLang="ru-RU" sz="1800" b="1" i="0" dirty="0" smtClean="0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Показники навчальних досягнень  студентів </a:t>
            </a:r>
            <a:r>
              <a:rPr lang="uk-UA" alt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денної форми навчання</a:t>
            </a:r>
            <a:r>
              <a:rPr lang="uk-UA" altLang="ru-RU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altLang="ru-RU" sz="18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uk-UA" altLang="ru-RU" sz="1800" b="1" i="0" dirty="0" smtClean="0">
                <a:solidFill>
                  <a:srgbClr val="C00000"/>
                </a:solidFill>
                <a:latin typeface="Cambria" pitchFamily="18" charset="0"/>
                <a:cs typeface="Times New Roman" pitchFamily="18" charset="0"/>
              </a:rPr>
              <a:t>ОР «Магістр»</a:t>
            </a:r>
            <a:r>
              <a:rPr lang="uk-UA" altLang="ru-RU" sz="1800" dirty="0">
                <a:solidFill>
                  <a:srgbClr val="C00000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uk-UA" altLang="ru-RU" sz="1800" b="1" i="0" dirty="0" smtClean="0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університету за підсумками </a:t>
            </a:r>
            <a:r>
              <a:rPr lang="uk-UA" altLang="ru-RU" sz="1800" dirty="0" smtClean="0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 літньої екзаменаційної сесії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uk-UA" altLang="ru-RU" sz="1800" dirty="0" smtClean="0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(2019-2020 </a:t>
            </a:r>
            <a:r>
              <a:rPr lang="uk-UA" altLang="ru-RU" sz="1800" dirty="0" err="1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н.р</a:t>
            </a:r>
            <a:r>
              <a:rPr lang="uk-UA" altLang="ru-RU" sz="1800" dirty="0" smtClean="0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.)</a:t>
            </a:r>
            <a:endParaRPr lang="uk-UA" altLang="ru-RU" sz="1800" dirty="0">
              <a:solidFill>
                <a:schemeClr val="bg1"/>
              </a:solidFill>
              <a:latin typeface="Cambria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uk-UA" altLang="ru-RU" sz="2000" dirty="0" smtClean="0">
              <a:solidFill>
                <a:schemeClr val="bg1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11" name="_s7186"/>
          <p:cNvSpPr>
            <a:spLocks noChangeArrowheads="1"/>
          </p:cNvSpPr>
          <p:nvPr/>
        </p:nvSpPr>
        <p:spPr bwMode="auto">
          <a:xfrm>
            <a:off x="8573255" y="404664"/>
            <a:ext cx="465138" cy="425450"/>
          </a:xfrm>
          <a:prstGeom prst="roundRect">
            <a:avLst>
              <a:gd name="adj" fmla="val 16667"/>
            </a:avLst>
          </a:prstGeom>
          <a:blipFill>
            <a:blip r:embed="rId3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</p:txBody>
      </p:sp>
      <p:sp>
        <p:nvSpPr>
          <p:cNvPr id="2" name="Прямокутник 1"/>
          <p:cNvSpPr/>
          <p:nvPr/>
        </p:nvSpPr>
        <p:spPr>
          <a:xfrm>
            <a:off x="2070817" y="6531942"/>
            <a:ext cx="507690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© Центр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освітнього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endPara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475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_s115735"/>
          <p:cNvSpPr>
            <a:spLocks noChangeArrowheads="1"/>
          </p:cNvSpPr>
          <p:nvPr/>
        </p:nvSpPr>
        <p:spPr bwMode="auto">
          <a:xfrm>
            <a:off x="292778" y="68921"/>
            <a:ext cx="8524875" cy="695784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altLang="ru-RU" sz="1600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Показники </a:t>
            </a:r>
            <a:r>
              <a:rPr lang="uk-UA" altLang="ru-RU" sz="1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навчальних досягнень  </a:t>
            </a:r>
            <a:r>
              <a:rPr lang="uk-UA" altLang="ru-RU" sz="1600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студентів </a:t>
            </a:r>
            <a:r>
              <a:rPr lang="uk-UA" altLang="ru-RU" sz="1600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ОР «Магістр» </a:t>
            </a:r>
          </a:p>
          <a:p>
            <a:pPr algn="ctr">
              <a:spcBef>
                <a:spcPct val="0"/>
              </a:spcBef>
              <a:buNone/>
            </a:pPr>
            <a:r>
              <a:rPr lang="uk-UA" altLang="ru-RU" sz="1600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у розрізі факультетів/інститутів (літня екзаменаційна сесія 2019-2020 </a:t>
            </a:r>
            <a:r>
              <a:rPr lang="uk-UA" altLang="ru-RU" sz="1600" dirty="0" err="1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н.р</a:t>
            </a:r>
            <a:r>
              <a:rPr lang="uk-UA" altLang="ru-RU" sz="1600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.)</a:t>
            </a:r>
            <a:endParaRPr lang="uk-UA" altLang="ru-RU" sz="16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</p:txBody>
      </p:sp>
      <p:sp>
        <p:nvSpPr>
          <p:cNvPr id="5" name="_s7186"/>
          <p:cNvSpPr>
            <a:spLocks noChangeArrowheads="1"/>
          </p:cNvSpPr>
          <p:nvPr/>
        </p:nvSpPr>
        <p:spPr bwMode="auto">
          <a:xfrm>
            <a:off x="8585084" y="204088"/>
            <a:ext cx="465138" cy="425450"/>
          </a:xfrm>
          <a:prstGeom prst="roundRect">
            <a:avLst>
              <a:gd name="adj" fmla="val 16667"/>
            </a:avLst>
          </a:prstGeom>
          <a:blipFill>
            <a:blip r:embed="rId3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uk-UA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093473"/>
              </p:ext>
            </p:extLst>
          </p:nvPr>
        </p:nvGraphicFramePr>
        <p:xfrm>
          <a:off x="459886" y="889386"/>
          <a:ext cx="8298764" cy="56742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2105"/>
                <a:gridCol w="2253169"/>
                <a:gridCol w="1658175"/>
                <a:gridCol w="2109855"/>
                <a:gridCol w="1755460"/>
              </a:tblGrid>
              <a:tr h="38088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Факультет/інститут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Всього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студентів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Абсолютна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успішність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,%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Якість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знань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,%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</a:tr>
              <a:tr h="321104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205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>
                    <a:solidFill>
                      <a:srgbClr val="D6CCC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ts val="1205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Інститут біології, хімії та біоресурсів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>
                    <a:solidFill>
                      <a:srgbClr val="D6CC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205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205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97,8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20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</a:tr>
              <a:tr h="476144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>
                    <a:solidFill>
                      <a:srgbClr val="EC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Інститут фізико-технічних та комп’ютерних наук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45,6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</a:tr>
              <a:tr h="711305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>
                    <a:solidFill>
                      <a:srgbClr val="D6CCC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Архітектури, будівництва та декоративно-прикладного мистецтва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</a:tr>
              <a:tr h="240983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>
                    <a:solidFill>
                      <a:srgbClr val="EC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Географічний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87,7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</a:tr>
              <a:tr h="188401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>
                    <a:solidFill>
                      <a:srgbClr val="D6CCC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Економічний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48,3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</a:tr>
              <a:tr h="188401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>
                    <a:solidFill>
                      <a:srgbClr val="EC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Іноземних мов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</a:tr>
              <a:tr h="476144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>
                    <a:solidFill>
                      <a:srgbClr val="D6CCC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Історії, політології та міжнародних відносин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</a:tr>
              <a:tr h="267651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>
                    <a:solidFill>
                      <a:srgbClr val="EC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Математики та інформатики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35,5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</a:tr>
              <a:tr h="476144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>
                    <a:solidFill>
                      <a:srgbClr val="D6CCC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Педагогіки, психології та соціальної роботи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94,9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</a:tr>
              <a:tr h="476144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>
                    <a:solidFill>
                      <a:srgbClr val="EC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Фізичної культури та </a:t>
                      </a:r>
                      <a:r>
                        <a:rPr lang="uk-UA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здоров</a:t>
                      </a: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’</a:t>
                      </a:r>
                      <a:r>
                        <a:rPr lang="uk-UA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 людини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</a:tr>
              <a:tr h="188401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>
                    <a:solidFill>
                      <a:srgbClr val="D6CCC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Філологічний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</a:tr>
              <a:tr h="352565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>
                    <a:solidFill>
                      <a:srgbClr val="EC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Філософсько</a:t>
                      </a:r>
                      <a:r>
                        <a:rPr lang="uk-UA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-теологічний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42,3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</a:tr>
              <a:tr h="468970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>
                    <a:solidFill>
                      <a:srgbClr val="D6CCC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ts val="1265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Фінансів, підприємництва та обліку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26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26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26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</a:tr>
              <a:tr h="188401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>
                    <a:solidFill>
                      <a:srgbClr val="EC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Юридичний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24" marR="34424" marT="6075" marB="0" anchor="ctr"/>
                </a:tc>
              </a:tr>
            </a:tbl>
          </a:graphicData>
        </a:graphic>
      </p:graphicFrame>
      <p:sp>
        <p:nvSpPr>
          <p:cNvPr id="8" name="Прямокутник 7"/>
          <p:cNvSpPr/>
          <p:nvPr/>
        </p:nvSpPr>
        <p:spPr>
          <a:xfrm>
            <a:off x="2070817" y="6531942"/>
            <a:ext cx="507690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© Центр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освітнього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endPara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118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_s115735"/>
          <p:cNvSpPr>
            <a:spLocks noChangeArrowheads="1"/>
          </p:cNvSpPr>
          <p:nvPr/>
        </p:nvSpPr>
        <p:spPr bwMode="auto">
          <a:xfrm>
            <a:off x="372269" y="116632"/>
            <a:ext cx="8524875" cy="891499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uk-UA" altLang="ru-RU" sz="1800" dirty="0" smtClean="0">
              <a:solidFill>
                <a:schemeClr val="bg1"/>
              </a:solidFill>
              <a:latin typeface="Cambria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uk-UA" altLang="ru-RU" sz="1800" dirty="0" smtClean="0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Кількість незадовільних оцінок у розрізі  курсів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uk-UA" altLang="ru-RU" sz="1800" dirty="0" smtClean="0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за результатами літньої екзаменаційної сесії 2019-2020 н.р.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uk-UA" altLang="ru-RU" sz="1600" dirty="0">
              <a:solidFill>
                <a:schemeClr val="tx1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6" name="_s7186"/>
          <p:cNvSpPr>
            <a:spLocks noChangeArrowheads="1"/>
          </p:cNvSpPr>
          <p:nvPr/>
        </p:nvSpPr>
        <p:spPr bwMode="auto">
          <a:xfrm>
            <a:off x="8649086" y="349656"/>
            <a:ext cx="465138" cy="425450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07914"/>
              </p:ext>
            </p:extLst>
          </p:nvPr>
        </p:nvGraphicFramePr>
        <p:xfrm>
          <a:off x="756840" y="1275609"/>
          <a:ext cx="7704856" cy="4988854"/>
        </p:xfrm>
        <a:graphic>
          <a:graphicData uri="http://schemas.openxmlformats.org/drawingml/2006/table">
            <a:tbl>
              <a:tblPr firstRow="1" firstCol="1" bandRow="1" bandCol="1">
                <a:tableStyleId>{00A15C55-8517-42AA-B614-E9B94910E393}</a:tableStyleId>
              </a:tblPr>
              <a:tblGrid>
                <a:gridCol w="302190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68295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807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Cambria" panose="02040503050406030204" pitchFamily="18" charset="0"/>
                        </a:rPr>
                        <a:t>Курси/</a:t>
                      </a:r>
                      <a:endParaRPr lang="ru-RU" sz="2000" dirty="0">
                        <a:effectLst/>
                        <a:latin typeface="Cambria" panose="020405030504060302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Cambria" panose="02040503050406030204" pitchFamily="18" charset="0"/>
                        </a:rPr>
                        <a:t>кількість студентів</a:t>
                      </a:r>
                      <a:endParaRPr lang="ru-RU" sz="20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effectLst/>
                          <a:latin typeface="Cambria" panose="02040503050406030204" pitchFamily="18" charset="0"/>
                        </a:rPr>
                        <a:t>Кількість та % незадовільних </a:t>
                      </a:r>
                      <a:r>
                        <a:rPr lang="uk-UA" sz="2000" dirty="0">
                          <a:effectLst/>
                          <a:latin typeface="Cambria" panose="02040503050406030204" pitchFamily="18" charset="0"/>
                        </a:rPr>
                        <a:t>оцінок</a:t>
                      </a:r>
                      <a:endParaRPr lang="ru-RU" sz="20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089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</a:rPr>
                        <a:t>1-й (1787)</a:t>
                      </a:r>
                      <a:endParaRPr lang="ru-RU" sz="20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0E0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</a:rPr>
                        <a:t>( 148) 8,3</a:t>
                      </a:r>
                      <a:endParaRPr lang="ru-RU" sz="2400" b="1" dirty="0">
                        <a:solidFill>
                          <a:schemeClr val="bg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0E0D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210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</a:rPr>
                        <a:t>2-й (1885)</a:t>
                      </a:r>
                      <a:endParaRPr lang="ru-RU" sz="20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D0E0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</a:rPr>
                        <a:t>(207) 11,0</a:t>
                      </a:r>
                      <a:endParaRPr lang="ru-RU" sz="2400" b="1" dirty="0">
                        <a:solidFill>
                          <a:schemeClr val="bg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192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</a:rPr>
                        <a:t>3-й (2203)</a:t>
                      </a:r>
                      <a:endParaRPr lang="ru-RU" sz="20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D0E0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</a:rPr>
                        <a:t>(242) 11,0</a:t>
                      </a:r>
                      <a:endParaRPr lang="ru-RU" sz="2400" b="1" dirty="0">
                        <a:solidFill>
                          <a:schemeClr val="bg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9192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</a:rPr>
                        <a:t>4-й (2007)</a:t>
                      </a:r>
                      <a:endParaRPr lang="ru-RU" sz="20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0E0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</a:rPr>
                        <a:t>(102) 5,1</a:t>
                      </a:r>
                      <a:endParaRPr lang="ru-RU" sz="2400" b="1" dirty="0">
                        <a:solidFill>
                          <a:schemeClr val="bg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9192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</a:rPr>
                        <a:t>5-й (1088)</a:t>
                      </a:r>
                      <a:endParaRPr lang="ru-RU" sz="20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D0E0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</a:rPr>
                        <a:t>(52) 4,8</a:t>
                      </a:r>
                      <a:endParaRPr lang="ru-RU" sz="2400" b="1" dirty="0">
                        <a:solidFill>
                          <a:schemeClr val="bg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1" name="Прямокутник 20"/>
          <p:cNvSpPr/>
          <p:nvPr/>
        </p:nvSpPr>
        <p:spPr>
          <a:xfrm>
            <a:off x="2070817" y="6531942"/>
            <a:ext cx="507690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© Центр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освітнього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endPara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090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_s115735"/>
          <p:cNvSpPr>
            <a:spLocks noChangeArrowheads="1"/>
          </p:cNvSpPr>
          <p:nvPr/>
        </p:nvSpPr>
        <p:spPr bwMode="auto">
          <a:xfrm>
            <a:off x="395535" y="149995"/>
            <a:ext cx="8524875" cy="941387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uk-UA" altLang="ru-RU" sz="1200" b="1" i="0" dirty="0" smtClean="0">
              <a:solidFill>
                <a:schemeClr val="tx1"/>
              </a:solidFill>
              <a:latin typeface="Cambria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uk-UA" altLang="ru-RU" sz="1800" dirty="0" smtClean="0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Результати успішності та якості знань студентів фахового коледжу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uk-UA" altLang="ru-RU" sz="1800" dirty="0" smtClean="0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за підсумками літньої екзаменаційної сесії 2019-2020 </a:t>
            </a:r>
            <a:r>
              <a:rPr lang="uk-UA" altLang="ru-RU" sz="1800" dirty="0" err="1" smtClean="0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н.р</a:t>
            </a:r>
            <a:r>
              <a:rPr lang="uk-UA" altLang="ru-RU" sz="1800" dirty="0" smtClean="0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.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uk-UA" altLang="ru-RU" sz="1600" dirty="0">
              <a:solidFill>
                <a:schemeClr val="tx1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7" name="_s7186"/>
          <p:cNvSpPr>
            <a:spLocks noChangeArrowheads="1"/>
          </p:cNvSpPr>
          <p:nvPr/>
        </p:nvSpPr>
        <p:spPr bwMode="auto">
          <a:xfrm>
            <a:off x="8649086" y="363998"/>
            <a:ext cx="465138" cy="425450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</a:p>
        </p:txBody>
      </p:sp>
      <p:sp>
        <p:nvSpPr>
          <p:cNvPr id="8" name="_s115735"/>
          <p:cNvSpPr>
            <a:spLocks noChangeArrowheads="1"/>
          </p:cNvSpPr>
          <p:nvPr/>
        </p:nvSpPr>
        <p:spPr bwMode="auto">
          <a:xfrm>
            <a:off x="547936" y="1268760"/>
            <a:ext cx="8056512" cy="3528392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uk-UA" altLang="ru-RU" sz="2000" b="1" i="0" dirty="0" smtClean="0">
              <a:solidFill>
                <a:schemeClr val="tx1"/>
              </a:solidFill>
              <a:latin typeface="Cambria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uk-UA" altLang="ru-RU" sz="1600" dirty="0">
              <a:solidFill>
                <a:schemeClr val="tx1"/>
              </a:solidFill>
              <a:latin typeface="Cambria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738714"/>
              </p:ext>
            </p:extLst>
          </p:nvPr>
        </p:nvGraphicFramePr>
        <p:xfrm>
          <a:off x="1095016" y="1605677"/>
          <a:ext cx="6962352" cy="27561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4811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8117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94804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</a:rPr>
                        <a:t>Всього студентів</a:t>
                      </a:r>
                    </a:p>
                    <a:p>
                      <a:pPr algn="ctr"/>
                      <a:r>
                        <a:rPr lang="uk-UA" sz="2000" b="1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</a:rPr>
                        <a:t>коледжу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</a:rPr>
                        <a:t>986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04044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</a:rPr>
                        <a:t>Абсолютна успішність, %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dirty="0" smtClean="0">
                          <a:solidFill>
                            <a:srgbClr val="760603"/>
                          </a:solidFill>
                          <a:latin typeface="Cambria" panose="02040503050406030204" pitchFamily="18" charset="0"/>
                        </a:rPr>
                        <a:t>93,2</a:t>
                      </a:r>
                      <a:endParaRPr lang="ru-RU" sz="2800" b="1" dirty="0">
                        <a:solidFill>
                          <a:srgbClr val="760603"/>
                        </a:solidFill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04044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</a:rPr>
                        <a:t>Якість знань, %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dirty="0" smtClean="0">
                          <a:solidFill>
                            <a:srgbClr val="760603"/>
                          </a:solidFill>
                          <a:latin typeface="Cambria" panose="02040503050406030204" pitchFamily="18" charset="0"/>
                        </a:rPr>
                        <a:t>29,1</a:t>
                      </a:r>
                      <a:endParaRPr lang="ru-RU" sz="2800" b="1" dirty="0">
                        <a:solidFill>
                          <a:srgbClr val="760603"/>
                        </a:solidFill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Прямокутник 8"/>
          <p:cNvSpPr/>
          <p:nvPr/>
        </p:nvSpPr>
        <p:spPr>
          <a:xfrm>
            <a:off x="2070817" y="6531942"/>
            <a:ext cx="507690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© Центр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освітнього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endPara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 descr="C:\Users\User\Desktop\unnamed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49" y="5271825"/>
            <a:ext cx="4464076" cy="84775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43898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_s115735"/>
          <p:cNvSpPr>
            <a:spLocks noChangeArrowheads="1"/>
          </p:cNvSpPr>
          <p:nvPr/>
        </p:nvSpPr>
        <p:spPr bwMode="auto">
          <a:xfrm>
            <a:off x="368234" y="44624"/>
            <a:ext cx="8524875" cy="941387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uk-UA" altLang="ru-RU" sz="2000" b="1" i="0" dirty="0" smtClean="0">
              <a:solidFill>
                <a:schemeClr val="tx1"/>
              </a:solidFill>
              <a:latin typeface="Cambria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uk-UA" altLang="ru-RU" sz="1800" dirty="0" smtClean="0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Результати успішності та якості знань студентів фахового коледжу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uk-UA" altLang="ru-RU" sz="1800" dirty="0" smtClean="0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за підсумками літньої екзаменаційної сесії у розрізі спеціальностей </a:t>
            </a:r>
            <a:endParaRPr lang="uk-UA" altLang="ru-RU" sz="1800" dirty="0">
              <a:solidFill>
                <a:schemeClr val="bg1"/>
              </a:solidFill>
              <a:latin typeface="Cambria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uk-UA" altLang="ru-RU" sz="1800" dirty="0" smtClean="0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(2019-2020 н.р.)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uk-UA" altLang="ru-RU" sz="1600" dirty="0">
              <a:solidFill>
                <a:schemeClr val="tx1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5" name="_s7186"/>
          <p:cNvSpPr>
            <a:spLocks noChangeArrowheads="1"/>
          </p:cNvSpPr>
          <p:nvPr/>
        </p:nvSpPr>
        <p:spPr bwMode="auto">
          <a:xfrm>
            <a:off x="8587903" y="302592"/>
            <a:ext cx="465138" cy="425450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/>
          </p:nvPr>
        </p:nvGraphicFramePr>
        <p:xfrm>
          <a:off x="468173" y="1130027"/>
          <a:ext cx="8352299" cy="525924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58624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685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088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6022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2845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1278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194310" algn="l"/>
                        </a:tabLs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194310" algn="l"/>
                        </a:tabLs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п/п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86127" marR="86127" marT="43063" marB="4306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Спеціальність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86127" marR="86127" marT="43063" marB="4306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студентів,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брали участь в екзаменаційній сесії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86127" marR="86127" marT="43063" marB="4306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Абсолютна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успішність, %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86127" marR="86127" marT="43063" marB="4306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Якість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знань, %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86127" marR="86127" marT="43063" marB="43063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362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194310" algn="l"/>
                        </a:tabLs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86127" marR="86127" marT="43063" marB="43063" anchor="ctr">
                    <a:solidFill>
                      <a:srgbClr val="D6CCC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Підприємництво, торгівля та біржова діяльність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86127" marR="86127" marT="43063" marB="4306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86127" marR="86127" marT="43063" marB="4306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92,3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86127" marR="86127" marT="43063" marB="4306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86127" marR="86127" marT="43063" marB="43063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84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194310" algn="l"/>
                        </a:tabLs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86127" marR="86127" marT="43063" marB="43063" anchor="ctr">
                    <a:solidFill>
                      <a:srgbClr val="ECE7E7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Фінанси, банківська справа та страхування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86127" marR="86127" marT="43063" marB="43063" anchor="ctr">
                    <a:solidFill>
                      <a:srgbClr val="EC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86127" marR="86127" marT="43063" marB="43063" anchor="ctr">
                    <a:solidFill>
                      <a:srgbClr val="EC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86127" marR="86127" marT="43063" marB="43063" anchor="ctr">
                    <a:solidFill>
                      <a:srgbClr val="EC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86127" marR="86127" marT="43063" marB="43063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63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194310" algn="l"/>
                        </a:tabLs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86127" marR="86127" marT="43063" marB="43063" anchor="ctr">
                    <a:solidFill>
                      <a:srgbClr val="D6CCCB"/>
                    </a:solidFill>
                  </a:tcPr>
                </a:tc>
                <a:tc>
                  <a:txBody>
                    <a:bodyPr/>
                    <a:lstStyle/>
                    <a:p>
                      <a:pPr indent="-762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</a:t>
                      </a: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’</a:t>
                      </a:r>
                      <a:r>
                        <a:rPr lang="uk-UA" sz="14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ютерна</a:t>
                      </a:r>
                      <a:r>
                        <a:rPr lang="uk-UA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інженерія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86127" marR="86127" marT="43063" marB="4306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86127" marR="86127" marT="43063" marB="4306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86127" marR="86127" marT="43063" marB="4306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86127" marR="86127" marT="43063" marB="43063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184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194310" algn="l"/>
                        </a:tabLs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86127" marR="86127" marT="43063" marB="43063" anchor="ctr">
                    <a:solidFill>
                      <a:srgbClr val="ECE7E7"/>
                    </a:solidFill>
                  </a:tcPr>
                </a:tc>
                <a:tc>
                  <a:txBody>
                    <a:bodyPr/>
                    <a:lstStyle/>
                    <a:p>
                      <a:pPr indent="-762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Комп’ютерні науки та   інформаційні технології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86127" marR="86127" marT="43063" marB="43063" anchor="ctr">
                    <a:solidFill>
                      <a:srgbClr val="EC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86127" marR="86127" marT="43063" marB="4306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86127" marR="86127" marT="43063" marB="43063" anchor="ctr">
                    <a:solidFill>
                      <a:srgbClr val="EC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86127" marR="86127" marT="43063" marB="43063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463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194310" algn="l"/>
                        </a:tabLs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86127" marR="86127" marT="43063" marB="43063" anchor="ctr">
                    <a:solidFill>
                      <a:srgbClr val="D6CCC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Комп’ютерні науки 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86127" marR="86127" marT="43063" marB="4306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86127" marR="86127" marT="43063" marB="4306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86127" marR="86127" marT="43063" marB="4306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86127" marR="86127" marT="43063" marB="43063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463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194310" algn="l"/>
                        </a:tabLs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86127" marR="86127" marT="43063" marB="43063" anchor="ctr">
                    <a:solidFill>
                      <a:srgbClr val="ECE7E7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86127" marR="86127" marT="43063" marB="43063" anchor="ctr">
                    <a:solidFill>
                      <a:srgbClr val="EC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86127" marR="86127" marT="43063" marB="4306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86127" marR="86127" marT="43063" marB="43063" anchor="ctr">
                    <a:solidFill>
                      <a:srgbClr val="EC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86127" marR="86127" marT="43063" marB="43063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463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194310" algn="l"/>
                        </a:tabLs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86127" marR="86127" marT="43063" marB="43063" anchor="ctr">
                    <a:solidFill>
                      <a:srgbClr val="D6CCC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Прикладна математика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86127" marR="86127" marT="43063" marB="4306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86127" marR="86127" marT="43063" marB="4306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84,9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86127" marR="86127" marT="43063" marB="4306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86127" marR="86127" marT="43063" marB="43063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463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194310" algn="l"/>
                        </a:tabLs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86127" marR="86127" marT="43063" marB="43063" anchor="ctr">
                    <a:solidFill>
                      <a:srgbClr val="ECE7E7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Облік і оподаткування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86127" marR="86127" marT="43063" marB="43063" anchor="ctr">
                    <a:solidFill>
                      <a:srgbClr val="EC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86127" marR="86127" marT="43063" marB="4306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86127" marR="86127" marT="43063" marB="43063" anchor="ctr">
                    <a:solidFill>
                      <a:srgbClr val="EC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86127" marR="86127" marT="43063" marB="43063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4637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194310" algn="l"/>
                        </a:tabLs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 </a:t>
                      </a:r>
                      <a:r>
                        <a:rPr lang="uk-UA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фаховому коледжу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76060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986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86127" marR="86127" marT="43063" marB="43063" anchor="ctr">
                    <a:solidFill>
                      <a:srgbClr val="76060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86127" marR="86127" marT="43063" marB="43063" anchor="ctr">
                    <a:solidFill>
                      <a:srgbClr val="76060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86127" marR="86127" marT="43063" marB="43063" anchor="ctr">
                    <a:solidFill>
                      <a:srgbClr val="76060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7" name="Прямокутник 6"/>
          <p:cNvSpPr/>
          <p:nvPr/>
        </p:nvSpPr>
        <p:spPr>
          <a:xfrm>
            <a:off x="2195736" y="6550223"/>
            <a:ext cx="507690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© Центр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освітнього</a:t>
            </a:r>
            <a:r>
              <a:rPr lang="ru-RU" sz="1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endPara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568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4939</TotalTime>
  <Words>1296</Words>
  <Application>Microsoft Office PowerPoint</Application>
  <PresentationFormat>Екран (4:3)</PresentationFormat>
  <Paragraphs>478</Paragraphs>
  <Slides>13</Slides>
  <Notes>4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22" baseType="lpstr">
      <vt:lpstr>SimSun</vt:lpstr>
      <vt:lpstr>Arial</vt:lpstr>
      <vt:lpstr>Calibri</vt:lpstr>
      <vt:lpstr>Cambria</vt:lpstr>
      <vt:lpstr>Century Gothic</vt:lpstr>
      <vt:lpstr>Monotype Corsiva</vt:lpstr>
      <vt:lpstr>Times New Roman</vt:lpstr>
      <vt:lpstr>Wingdings 3</vt:lpstr>
      <vt:lpstr>Сектор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LMD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Вчена рада  2010</dc:title>
  <dc:creator>UZvER</dc:creator>
  <cp:lastModifiedBy>Admin</cp:lastModifiedBy>
  <cp:revision>779</cp:revision>
  <dcterms:created xsi:type="dcterms:W3CDTF">2010-08-26T09:10:43Z</dcterms:created>
  <dcterms:modified xsi:type="dcterms:W3CDTF">2020-10-01T07:00:46Z</dcterms:modified>
</cp:coreProperties>
</file>