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5" r:id="rId1"/>
  </p:sldMasterIdLst>
  <p:notesMasterIdLst>
    <p:notesMasterId r:id="rId15"/>
  </p:notesMasterIdLst>
  <p:handoutMasterIdLst>
    <p:handoutMasterId r:id="rId16"/>
  </p:handoutMasterIdLst>
  <p:sldIdLst>
    <p:sldId id="322" r:id="rId2"/>
    <p:sldId id="347" r:id="rId3"/>
    <p:sldId id="338" r:id="rId4"/>
    <p:sldId id="333" r:id="rId5"/>
    <p:sldId id="342" r:id="rId6"/>
    <p:sldId id="334" r:id="rId7"/>
    <p:sldId id="335" r:id="rId8"/>
    <p:sldId id="336" r:id="rId9"/>
    <p:sldId id="346" r:id="rId10"/>
    <p:sldId id="339" r:id="rId11"/>
    <p:sldId id="340" r:id="rId12"/>
    <p:sldId id="344" r:id="rId13"/>
    <p:sldId id="345" r:id="rId14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603"/>
    <a:srgbClr val="D6CCCB"/>
    <a:srgbClr val="D0E0D1"/>
    <a:srgbClr val="ECE7E7"/>
    <a:srgbClr val="C3D69B"/>
    <a:srgbClr val="993300"/>
    <a:srgbClr val="990000"/>
    <a:srgbClr val="00FF00"/>
    <a:srgbClr val="66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4" autoAdjust="0"/>
    <p:restoredTop sz="94246" autoAdjust="0"/>
  </p:normalViewPr>
  <p:slideViewPr>
    <p:cSldViewPr>
      <p:cViewPr varScale="1">
        <p:scale>
          <a:sx n="110" d="100"/>
          <a:sy n="110" d="100"/>
        </p:scale>
        <p:origin x="18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2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315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3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3468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5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3468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C938C-FE59-4BE5-AD1B-B8EA6BF094C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1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20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76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4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5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06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7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2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4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 і схема або організаційна діаг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DABC-C487-4A86-9038-1C83554119D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83543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C25C-2980-450E-A903-8B1D4E81DDA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0145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43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07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1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4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95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67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8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38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  <p:sldLayoutId id="2147483833" r:id="rId18"/>
    <p:sldLayoutId id="2147483835" r:id="rId19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36004" y="4293096"/>
            <a:ext cx="9046592" cy="2088579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dirty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05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dirty="0" smtClean="0">
                <a:solidFill>
                  <a:schemeClr val="bg1"/>
                </a:solidFill>
                <a:latin typeface="Cambria" pitchFamily="18" charset="0"/>
              </a:rPr>
              <a:t>Аналіз якості </a:t>
            </a:r>
            <a:r>
              <a:rPr lang="uk-UA" altLang="ru-RU" sz="2800" dirty="0">
                <a:solidFill>
                  <a:schemeClr val="bg1"/>
                </a:solidFill>
                <a:latin typeface="Cambria" pitchFamily="18" charset="0"/>
              </a:rPr>
              <a:t>знань студентів </a:t>
            </a:r>
            <a:endParaRPr lang="uk-UA" altLang="ru-RU" sz="2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dirty="0" smtClean="0">
                <a:solidFill>
                  <a:schemeClr val="bg1"/>
                </a:solidFill>
                <a:latin typeface="Cambria" pitchFamily="18" charset="0"/>
              </a:rPr>
              <a:t>з </a:t>
            </a:r>
            <a:r>
              <a:rPr lang="uk-UA" altLang="ru-RU" sz="2800" dirty="0">
                <a:solidFill>
                  <a:schemeClr val="bg1"/>
                </a:solidFill>
                <a:latin typeface="Cambria" pitchFamily="18" charset="0"/>
              </a:rPr>
              <a:t>навчальних дисциплін </a:t>
            </a:r>
            <a:endParaRPr lang="uk-UA" altLang="ru-RU" sz="2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dirty="0" smtClean="0">
                <a:solidFill>
                  <a:schemeClr val="bg1"/>
                </a:solidFill>
                <a:latin typeface="Cambria" pitchFamily="18" charset="0"/>
              </a:rPr>
              <a:t>за результатами </a:t>
            </a:r>
            <a:r>
              <a:rPr lang="uk-UA" altLang="ru-RU" sz="2800" dirty="0">
                <a:solidFill>
                  <a:schemeClr val="bg1"/>
                </a:solidFill>
                <a:latin typeface="Cambria" pitchFamily="18" charset="0"/>
              </a:rPr>
              <a:t>літньої екзаменаційної сесії </a:t>
            </a:r>
            <a:endParaRPr lang="uk-UA" altLang="ru-RU" sz="2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dirty="0" smtClean="0">
                <a:solidFill>
                  <a:schemeClr val="bg1"/>
                </a:solidFill>
                <a:latin typeface="Cambria" pitchFamily="18" charset="0"/>
              </a:rPr>
              <a:t>( </a:t>
            </a:r>
            <a:r>
              <a:rPr lang="uk-UA" altLang="ru-RU" sz="2800" dirty="0">
                <a:solidFill>
                  <a:schemeClr val="bg1"/>
                </a:solidFill>
                <a:latin typeface="Cambria" pitchFamily="18" charset="0"/>
              </a:rPr>
              <a:t>2019-2020 </a:t>
            </a:r>
            <a:r>
              <a:rPr lang="uk-UA" altLang="ru-RU" sz="2800" dirty="0" err="1">
                <a:solidFill>
                  <a:schemeClr val="bg1"/>
                </a:solidFill>
                <a:latin typeface="Cambria" pitchFamily="18" charset="0"/>
              </a:rPr>
              <a:t>н.р</a:t>
            </a:r>
            <a:r>
              <a:rPr lang="uk-UA" altLang="ru-RU" sz="2800" dirty="0" smtClean="0">
                <a:solidFill>
                  <a:schemeClr val="bg1"/>
                </a:solidFill>
                <a:latin typeface="Cambria" pitchFamily="18" charset="0"/>
              </a:rPr>
              <a:t>.)</a:t>
            </a:r>
            <a:endParaRPr lang="uk-UA" altLang="ru-RU" sz="2800" dirty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b="1" i="0" dirty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b="1" i="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17" name="Объект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00" y="0"/>
            <a:ext cx="7200800" cy="417153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5" name="Прямокутник 4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368234" y="44624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altLang="ru-RU" sz="11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ea typeface="Cambria" panose="02040503050406030204" pitchFamily="18" charset="0"/>
                <a:cs typeface="Times New Roman" pitchFamily="18" charset="0"/>
              </a:rPr>
              <a:t>Кількість навчальних дисциплін, показники якості  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ea typeface="Cambria" panose="02040503050406030204" pitchFamily="18" charset="0"/>
                <a:cs typeface="Times New Roman" pitchFamily="18" charset="0"/>
              </a:rPr>
              <a:t>яких у межі </a:t>
            </a: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&lt; 35% - 40</a:t>
            </a:r>
            <a:r>
              <a:rPr lang="en-US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&gt; 75% - 80%</a:t>
            </a:r>
            <a:endParaRPr lang="ru-RU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_s7186"/>
          <p:cNvSpPr>
            <a:spLocks noChangeArrowheads="1"/>
          </p:cNvSpPr>
          <p:nvPr/>
        </p:nvSpPr>
        <p:spPr bwMode="auto">
          <a:xfrm>
            <a:off x="8604448" y="302592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71865"/>
              </p:ext>
            </p:extLst>
          </p:nvPr>
        </p:nvGraphicFramePr>
        <p:xfrm>
          <a:off x="477518" y="1124744"/>
          <a:ext cx="8227862" cy="534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821"/>
                <a:gridCol w="4211675"/>
                <a:gridCol w="1729183"/>
                <a:gridCol w="1729183"/>
              </a:tblGrid>
              <a:tr h="4236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 </a:t>
                      </a:r>
                      <a:endParaRPr lang="uk-UA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 інститут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якості навчальних досягнень студентів: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35% - 40%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75% - 80%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</a:tr>
              <a:tr h="37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біоресурсів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5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фізико-технічних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563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будівництва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декоративно-прикладного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мистецтва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9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375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9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інформатики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375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375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Філософсько-теологічний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400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Фінансів, підприємництва та обліку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1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/>
                </a:tc>
              </a:tr>
              <a:tr h="2044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університету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92" marR="52292" marT="0" marB="0" anchor="ctr">
                    <a:solidFill>
                      <a:srgbClr val="760603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2195736" y="655022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5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51520" y="59821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altLang="ru-RU" sz="11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казник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 навчальних досягнень студентів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інституту біології, хімії та біоресурсів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межах</a:t>
            </a: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&lt; 35 - 40 %</a:t>
            </a: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 дисциплін, &gt; 75 - 80 % –</a:t>
            </a:r>
            <a:r>
              <a:rPr lang="uk-UA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 дисципліни</a:t>
            </a:r>
            <a:endParaRPr lang="ru-RU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51612"/>
              </p:ext>
            </p:extLst>
          </p:nvPr>
        </p:nvGraphicFramePr>
        <p:xfrm>
          <a:off x="667047" y="1252971"/>
          <a:ext cx="7959551" cy="5095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889"/>
                <a:gridCol w="1877252"/>
                <a:gridCol w="4955946"/>
                <a:gridCol w="375450"/>
                <a:gridCol w="390014"/>
              </a:tblGrid>
              <a:tr h="3921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 якості знань студентів з дисциплін, які виносились на  літню екзаменаційну сесію: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розрізі ОР: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6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освіта (біологія)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35-40 %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дисципліна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Теорія еволюції – 26,3 % (302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196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D6CCC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35-40 %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дисципліни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41275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Заповідна справа  та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екомережа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31,3 % (103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23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(за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проф.спрям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– 25 % (103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23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Екологічний менеджмент і аудит – 25,0 % (503 м)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196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D6C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Харчові технології та інженерія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75 - 80 %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дисципліни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Оздоровчі та профілактичні продукти харчування, Хімічний аналіз в оцінці якості харчової продукції  – 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(124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196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C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Геодезія та землеустрій (землеустрій та кадастр)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CCC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35-40 %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дисципліна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Математична обробка геодезичних виробів 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40,0% (305 гр.);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8,33% (305 С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196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Біотехнології та біоінженерія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75 - 80 %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дисципліни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(за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проф.спрям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– 81,3 % (107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/>
                </a:tc>
              </a:tr>
              <a:tr h="23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біологія та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ресурсознавство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- 87,5 % (107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Інженерна ензимологія – 80,0 % (407 гр.)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861" marR="138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2195736" y="655022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595132" y="317789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19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51520" y="59821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altLang="ru-RU" sz="11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Показник якості навчальних досягнень 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студентів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факультету математики та інформатики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межах &lt; 35 - 40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 –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  дисциплін, &gt; 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75 - 80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 –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 </a:t>
            </a:r>
            <a:r>
              <a:rPr lang="uk-UA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</a:t>
            </a:r>
            <a:endParaRPr lang="ru-RU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195736" y="655022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36862" y="317789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999815"/>
              </p:ext>
            </p:extLst>
          </p:nvPr>
        </p:nvGraphicFramePr>
        <p:xfrm>
          <a:off x="455882" y="1259176"/>
          <a:ext cx="8180980" cy="46809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5322"/>
                <a:gridCol w="2168628"/>
                <a:gridCol w="4807878"/>
                <a:gridCol w="349614"/>
                <a:gridCol w="419538"/>
              </a:tblGrid>
              <a:tr h="6489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Спеціальність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оказник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знань студентів з дисциплін, які виносились на  літню  екзаменаційну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сесі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розрізі ОР: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27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Системний аналіз 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35-40 % - 1 дисципліна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Математичний аналіз – 10,0 % (107 гр.)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17970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CCC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 математика 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35-40 % - 4 дисципліни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Математичне моделювання природничих процесів, Операційні системи – 18,1 % (422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339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Українська мова (за проф.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спрям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  <a:r>
                        <a:rPr lang="uk-UA" sz="12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80,0 %   (102 гр.)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339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Обчислювальна геометрія та комп’ютерна графіка – 27,3 % (202 гр.)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17970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Комп’ютерні науки та інформаційні технології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35-40 % - 7 дисциплін,  &gt; 75 - 80 %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дисципліна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Обчислювальні методи, Філософія – 38,1%    (201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509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Математичний аналіз, Методика викладання комп’ютерних наук у вищій школі </a:t>
                      </a:r>
                      <a:r>
                        <a:rPr lang="uk-UA" sz="12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36,4 %     (101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/>
                </a:tc>
              </a:tr>
              <a:tr h="1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Бібліотеки мови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Python </a:t>
                      </a:r>
                      <a:r>
                        <a:rPr lang="uk-UA" sz="12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71,4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(201 гр.)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Обчислювальні методи, Філософія, Методика викладання комп’ютерних наук у вищій школі – 38,1 %  (201гр.)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3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9"/>
          <p:cNvSpPr>
            <a:spLocks noChangeArrowheads="1"/>
          </p:cNvSpPr>
          <p:nvPr/>
        </p:nvSpPr>
        <p:spPr bwMode="auto">
          <a:xfrm>
            <a:off x="432062" y="2350625"/>
            <a:ext cx="8604250" cy="34163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7200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ДЯКУЮ ЗА УВАГУ!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195736" y="655022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7331" y="476672"/>
            <a:ext cx="5405307" cy="4042050"/>
          </a:xfrm>
        </p:spPr>
      </p:pic>
    </p:spTree>
    <p:extLst>
      <p:ext uri="{BB962C8B-B14F-4D97-AF65-F5344CB8AC3E}">
        <p14:creationId xmlns:p14="http://schemas.microsoft.com/office/powerpoint/2010/main" val="25902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_s115735"/>
          <p:cNvSpPr>
            <a:spLocks noChangeArrowheads="1"/>
          </p:cNvSpPr>
          <p:nvPr/>
        </p:nvSpPr>
        <p:spPr bwMode="auto">
          <a:xfrm>
            <a:off x="346831" y="1340768"/>
            <a:ext cx="8524875" cy="468052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9" name="_s115735"/>
          <p:cNvSpPr>
            <a:spLocks noChangeArrowheads="1"/>
          </p:cNvSpPr>
          <p:nvPr/>
        </p:nvSpPr>
        <p:spPr bwMode="auto">
          <a:xfrm>
            <a:off x="280949" y="215404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Показники навчальних досягнень  студентів</a:t>
            </a:r>
            <a:r>
              <a:rPr lang="uk-UA" altLang="ru-RU" sz="1800" dirty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uk-UA" altLang="ru-RU" sz="18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університету </a:t>
            </a: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за </a:t>
            </a:r>
            <a:r>
              <a:rPr lang="uk-UA" altLang="ru-RU" sz="18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підсумками  літньої екзаменаційної сесії </a:t>
            </a: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(2019-2020 </a:t>
            </a:r>
            <a:r>
              <a:rPr lang="uk-UA" altLang="ru-RU" sz="1800" dirty="0" err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н.р</a:t>
            </a:r>
            <a:r>
              <a:rPr lang="uk-UA" altLang="ru-RU" sz="18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.)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20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_s7186"/>
          <p:cNvSpPr>
            <a:spLocks noChangeArrowheads="1"/>
          </p:cNvSpPr>
          <p:nvPr/>
        </p:nvSpPr>
        <p:spPr bwMode="auto">
          <a:xfrm>
            <a:off x="8573255" y="404664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я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98053"/>
              </p:ext>
            </p:extLst>
          </p:nvPr>
        </p:nvGraphicFramePr>
        <p:xfrm>
          <a:off x="900856" y="1992802"/>
          <a:ext cx="7416824" cy="33764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09284"/>
                <a:gridCol w="4207540"/>
              </a:tblGrid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здавали сесію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12322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CCCB"/>
                    </a:solidFill>
                  </a:tcPr>
                </a:tc>
              </a:tr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6CCCB"/>
                    </a:solidFill>
                  </a:tcPr>
                </a:tc>
              </a:tr>
              <a:tr h="95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6CC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_s115735"/>
          <p:cNvSpPr>
            <a:spLocks noChangeArrowheads="1"/>
          </p:cNvSpPr>
          <p:nvPr/>
        </p:nvSpPr>
        <p:spPr bwMode="auto">
          <a:xfrm>
            <a:off x="346831" y="1340768"/>
            <a:ext cx="8524875" cy="468052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67811"/>
              </p:ext>
            </p:extLst>
          </p:nvPr>
        </p:nvGraphicFramePr>
        <p:xfrm>
          <a:off x="900856" y="1992802"/>
          <a:ext cx="7416824" cy="33764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09284"/>
                <a:gridCol w="4207540"/>
              </a:tblGrid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здавали сесію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7872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</a:tr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</a:tr>
              <a:tr h="95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  <p:sp>
        <p:nvSpPr>
          <p:cNvPr id="9" name="_s115735"/>
          <p:cNvSpPr>
            <a:spLocks noChangeArrowheads="1"/>
          </p:cNvSpPr>
          <p:nvPr/>
        </p:nvSpPr>
        <p:spPr bwMode="auto">
          <a:xfrm>
            <a:off x="280949" y="215404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b="1" i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Показники навчальних досягнень  студентів </a:t>
            </a:r>
            <a:r>
              <a:rPr lang="uk-UA" altLang="ru-RU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денної форми </a:t>
            </a:r>
            <a:r>
              <a:rPr lang="uk-UA" altLang="ru-RU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навчання</a:t>
            </a:r>
            <a:r>
              <a:rPr lang="uk-UA" alt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 «Бакалавр»</a:t>
            </a:r>
            <a:r>
              <a:rPr lang="uk-UA" altLang="ru-RU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1800" b="1" i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підсумками </a:t>
            </a:r>
            <a:r>
              <a:rPr lang="uk-UA" altLang="ru-RU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літньої екзаменаційної сесії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(2019-2020 </a:t>
            </a:r>
            <a:r>
              <a:rPr lang="uk-UA" altLang="ru-RU" sz="1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altLang="ru-RU" sz="1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.)</a:t>
            </a:r>
            <a:endParaRPr lang="uk-UA" altLang="ru-RU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20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_s7186"/>
          <p:cNvSpPr>
            <a:spLocks noChangeArrowheads="1"/>
          </p:cNvSpPr>
          <p:nvPr/>
        </p:nvSpPr>
        <p:spPr bwMode="auto">
          <a:xfrm>
            <a:off x="8573255" y="404664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367605" y="24855"/>
            <a:ext cx="8524875" cy="65300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Показники навчальних досягнень  </a:t>
            </a:r>
            <a:r>
              <a:rPr lang="uk-UA" altLang="ru-RU" sz="16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студентів </a:t>
            </a:r>
            <a:r>
              <a:rPr lang="uk-UA" altLang="ru-RU" sz="1600" b="1" i="0" dirty="0" smtClean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ОР «Бакалавр»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1600" b="1" i="0" dirty="0" smtClean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uk-UA" altLang="ru-RU" sz="16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у розрізі </a:t>
            </a:r>
            <a:r>
              <a:rPr lang="uk-UA" altLang="ru-RU" sz="160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факультетів/інститутів </a:t>
            </a:r>
            <a:r>
              <a:rPr lang="uk-UA" altLang="ru-RU" sz="16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(літня екзаменаційна сесія  2019-2020 </a:t>
            </a:r>
            <a:r>
              <a:rPr lang="uk-UA" altLang="ru-RU" sz="1600" dirty="0" err="1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н.р</a:t>
            </a:r>
            <a:r>
              <a:rPr lang="uk-UA" altLang="ru-RU" sz="16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.)</a:t>
            </a:r>
            <a:endParaRPr lang="uk-UA" altLang="ru-RU" sz="16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_s7186"/>
          <p:cNvSpPr>
            <a:spLocks noChangeArrowheads="1"/>
          </p:cNvSpPr>
          <p:nvPr/>
        </p:nvSpPr>
        <p:spPr bwMode="auto">
          <a:xfrm>
            <a:off x="8659911" y="138634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89399"/>
              </p:ext>
            </p:extLst>
          </p:nvPr>
        </p:nvGraphicFramePr>
        <p:xfrm>
          <a:off x="415845" y="797245"/>
          <a:ext cx="8364489" cy="578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973"/>
                <a:gridCol w="2241805"/>
                <a:gridCol w="1693958"/>
                <a:gridCol w="2280780"/>
                <a:gridCol w="1735973"/>
              </a:tblGrid>
              <a:tr h="50922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34719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біоресурсів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4813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фізико-технічних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67862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будівництва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декоративно-прикладного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мистецтва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23093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2038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2038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4547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міжнародних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32369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4547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4547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людини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2038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42438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Філософсько-теологічний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56406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Фінансів, підприємництва та обліку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  <a:tr h="20384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7231" marB="0" anchor="ctr"/>
                </a:tc>
              </a:tr>
            </a:tbl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2059638" y="658154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_s115735"/>
          <p:cNvSpPr>
            <a:spLocks noChangeArrowheads="1"/>
          </p:cNvSpPr>
          <p:nvPr/>
        </p:nvSpPr>
        <p:spPr bwMode="auto">
          <a:xfrm>
            <a:off x="346831" y="1340768"/>
            <a:ext cx="8524875" cy="468052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95678"/>
              </p:ext>
            </p:extLst>
          </p:nvPr>
        </p:nvGraphicFramePr>
        <p:xfrm>
          <a:off x="900856" y="1992802"/>
          <a:ext cx="7416824" cy="33764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09284"/>
                <a:gridCol w="4207540"/>
              </a:tblGrid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здавали сесію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1088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</a:tr>
              <a:tr h="120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</a:tr>
              <a:tr h="95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  <p:sp>
        <p:nvSpPr>
          <p:cNvPr id="9" name="_s115735"/>
          <p:cNvSpPr>
            <a:spLocks noChangeArrowheads="1"/>
          </p:cNvSpPr>
          <p:nvPr/>
        </p:nvSpPr>
        <p:spPr bwMode="auto">
          <a:xfrm>
            <a:off x="280949" y="215404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b="1" i="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Показники навчальних досягнень  студентів </a:t>
            </a:r>
            <a:r>
              <a:rPr lang="uk-UA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денної форми навчання</a:t>
            </a:r>
            <a:r>
              <a:rPr lang="uk-UA" alt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b="1" i="0" dirty="0" smtClean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ОР «Магістр»</a:t>
            </a:r>
            <a:r>
              <a:rPr lang="uk-UA" altLang="ru-RU" sz="1800" dirty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uk-UA" altLang="ru-RU" sz="1800" b="1" i="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університету за підсумками </a:t>
            </a: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літньої екзаменаційної сесії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(2019-2020 </a:t>
            </a:r>
            <a:r>
              <a:rPr lang="uk-UA" altLang="ru-RU" sz="1800" dirty="0" err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н.р</a:t>
            </a: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.)</a:t>
            </a:r>
            <a:endParaRPr lang="uk-UA" altLang="ru-RU" sz="18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20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_s7186"/>
          <p:cNvSpPr>
            <a:spLocks noChangeArrowheads="1"/>
          </p:cNvSpPr>
          <p:nvPr/>
        </p:nvSpPr>
        <p:spPr bwMode="auto">
          <a:xfrm>
            <a:off x="8573255" y="404664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7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92778" y="68921"/>
            <a:ext cx="8524875" cy="695784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Показники </a:t>
            </a:r>
            <a:r>
              <a:rPr lang="uk-UA" altLang="ru-RU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навчальних досягнень  </a:t>
            </a:r>
            <a:r>
              <a:rPr lang="uk-UA" altLang="ru-RU" sz="1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студентів </a:t>
            </a:r>
            <a:r>
              <a:rPr lang="uk-UA" alt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ОР «Магістр» 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 розрізі факультетів/інститутів (літня екзаменаційна сесія 2019-2020 </a:t>
            </a:r>
            <a:r>
              <a:rPr lang="uk-UA" altLang="ru-RU" sz="16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н.р</a:t>
            </a:r>
            <a:r>
              <a:rPr lang="uk-UA" altLang="ru-RU" sz="16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.)</a:t>
            </a:r>
            <a:endParaRPr lang="uk-UA" altLang="ru-RU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" name="_s7186"/>
          <p:cNvSpPr>
            <a:spLocks noChangeArrowheads="1"/>
          </p:cNvSpPr>
          <p:nvPr/>
        </p:nvSpPr>
        <p:spPr bwMode="auto">
          <a:xfrm>
            <a:off x="8585084" y="204088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93473"/>
              </p:ext>
            </p:extLst>
          </p:nvPr>
        </p:nvGraphicFramePr>
        <p:xfrm>
          <a:off x="459886" y="889386"/>
          <a:ext cx="8298764" cy="5674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105"/>
                <a:gridCol w="2253169"/>
                <a:gridCol w="1658175"/>
                <a:gridCol w="2109855"/>
                <a:gridCol w="1755460"/>
              </a:tblGrid>
              <a:tr h="38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Факультет/інститут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32110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біології, хімії та біоресурсів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47614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фізико-технічних та комп’ютерних наук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71130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Архітектури, будівництва та декоративно-прикладного мистецтва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24098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18840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18840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 мов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47614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політології та міжнародних відносин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26765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інформатики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47614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Педагогіки, психології та соціальної роботи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47614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 культури та </a:t>
                      </a:r>
                      <a:r>
                        <a:rPr lang="uk-UA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людини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18840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35256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Філософсько</a:t>
                      </a: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-теологічний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46897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Фінансів, підприємництва та обліку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  <a:tr h="18840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4" marR="34424" marT="6075" marB="0" anchor="ctr"/>
                </a:tc>
              </a:tr>
            </a:tbl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1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s115735"/>
          <p:cNvSpPr>
            <a:spLocks noChangeArrowheads="1"/>
          </p:cNvSpPr>
          <p:nvPr/>
        </p:nvSpPr>
        <p:spPr bwMode="auto">
          <a:xfrm>
            <a:off x="372269" y="116632"/>
            <a:ext cx="8524875" cy="891499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800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Кількість незадовільних оцінок у розрізі  курсів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за результатами літньої екзаменаційної сесії 2019-2020 н.р.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_s7186"/>
          <p:cNvSpPr>
            <a:spLocks noChangeArrowheads="1"/>
          </p:cNvSpPr>
          <p:nvPr/>
        </p:nvSpPr>
        <p:spPr bwMode="auto">
          <a:xfrm>
            <a:off x="8649086" y="349656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914"/>
              </p:ext>
            </p:extLst>
          </p:nvPr>
        </p:nvGraphicFramePr>
        <p:xfrm>
          <a:off x="756840" y="1275609"/>
          <a:ext cx="7704856" cy="4988854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3021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829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0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mbria" panose="02040503050406030204" pitchFamily="18" charset="0"/>
                        </a:rPr>
                        <a:t>Курси/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mbria" panose="02040503050406030204" pitchFamily="18" charset="0"/>
                        </a:rPr>
                        <a:t>кількість студентів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Cambria" panose="02040503050406030204" pitchFamily="18" charset="0"/>
                        </a:rPr>
                        <a:t>Кількість та % незадовільних </a:t>
                      </a:r>
                      <a:r>
                        <a:rPr lang="uk-UA" sz="2000" dirty="0">
                          <a:effectLst/>
                          <a:latin typeface="Cambria" panose="02040503050406030204" pitchFamily="18" charset="0"/>
                        </a:rPr>
                        <a:t>оцінок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1-й (1787)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( 148) 8,3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0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2-й (1885)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E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(207) 11,0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3-й (2203)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E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(242) 11,0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4-й (2007)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0E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(102) 5,1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5-й (1088)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E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(52) 4,8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Прямокутник 20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s115735"/>
          <p:cNvSpPr>
            <a:spLocks noChangeArrowheads="1"/>
          </p:cNvSpPr>
          <p:nvPr/>
        </p:nvSpPr>
        <p:spPr bwMode="auto">
          <a:xfrm>
            <a:off x="395535" y="149995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2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Результати успішності та якості знань студентів фахового коледжу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за підсумками літньої екзаменаційної сесії 2019-2020 </a:t>
            </a:r>
            <a:r>
              <a:rPr lang="uk-UA" altLang="ru-RU" sz="1800" dirty="0" err="1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н.р</a:t>
            </a: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49086" y="363998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8" name="_s115735"/>
          <p:cNvSpPr>
            <a:spLocks noChangeArrowheads="1"/>
          </p:cNvSpPr>
          <p:nvPr/>
        </p:nvSpPr>
        <p:spPr bwMode="auto">
          <a:xfrm>
            <a:off x="547936" y="1268760"/>
            <a:ext cx="8056512" cy="352839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38714"/>
              </p:ext>
            </p:extLst>
          </p:nvPr>
        </p:nvGraphicFramePr>
        <p:xfrm>
          <a:off x="1095016" y="1605677"/>
          <a:ext cx="6962352" cy="2756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81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1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80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Всього студентів</a:t>
                      </a:r>
                    </a:p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коледжу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986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Абсолютна успішність, %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760603"/>
                          </a:solidFill>
                          <a:latin typeface="Cambria" panose="02040503050406030204" pitchFamily="18" charset="0"/>
                        </a:rPr>
                        <a:t>93,2</a:t>
                      </a:r>
                      <a:endParaRPr lang="ru-RU" sz="2800" b="1" dirty="0">
                        <a:solidFill>
                          <a:srgbClr val="760603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Якість знань, %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rgbClr val="760603"/>
                          </a:solidFill>
                          <a:latin typeface="Cambria" panose="02040503050406030204" pitchFamily="18" charset="0"/>
                        </a:rPr>
                        <a:t>29,1</a:t>
                      </a:r>
                      <a:endParaRPr lang="ru-RU" sz="2800" b="1" dirty="0">
                        <a:solidFill>
                          <a:srgbClr val="760603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рямокутник 8"/>
          <p:cNvSpPr/>
          <p:nvPr/>
        </p:nvSpPr>
        <p:spPr>
          <a:xfrm>
            <a:off x="2070817" y="6531942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C:\Users\User\Desktop\unnam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49" y="5271825"/>
            <a:ext cx="4464076" cy="8477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389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368234" y="44624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Результати успішності та якості знань студентів фахового коледжу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за підсумками літньої екзаменаційної сесії у розрізі спеціальностей </a:t>
            </a:r>
            <a:endParaRPr lang="uk-UA" altLang="ru-RU" sz="18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8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(2019-2020 н.р.)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_s7186"/>
          <p:cNvSpPr>
            <a:spLocks noChangeArrowheads="1"/>
          </p:cNvSpPr>
          <p:nvPr/>
        </p:nvSpPr>
        <p:spPr bwMode="auto">
          <a:xfrm>
            <a:off x="8587903" y="302592"/>
            <a:ext cx="465138" cy="42545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68173" y="1130027"/>
          <a:ext cx="8352299" cy="52592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86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8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88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02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4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27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брали участь в екзаменаційній сесії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успішність,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знань,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Підприємництво, торгівля та біржова діяльність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Фінанси, банківська справа та страхування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indent="-76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ютерна</a:t>
                      </a: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інженерія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indent="-76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Комп’ютерні науки та   інформаційні технології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Комп’ютерні науки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D6CCC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 математика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Облік і оподаткування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3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фаховому коледжу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7606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76060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6127" marR="86127" marT="43063" marB="43063" anchor="ctr">
                    <a:solidFill>
                      <a:srgbClr val="7606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2195736" y="6550223"/>
            <a:ext cx="50769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Центр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6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4939</TotalTime>
  <Words>1296</Words>
  <Application>Microsoft Office PowerPoint</Application>
  <PresentationFormat>Екран (4:3)</PresentationFormat>
  <Paragraphs>478</Paragraphs>
  <Slides>13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2" baseType="lpstr">
      <vt:lpstr>SimSun</vt:lpstr>
      <vt:lpstr>Arial</vt:lpstr>
      <vt:lpstr>Calibri</vt:lpstr>
      <vt:lpstr>Cambria</vt:lpstr>
      <vt:lpstr>Century Gothic</vt:lpstr>
      <vt:lpstr>Monotype Corsiva</vt:lpstr>
      <vt:lpstr>Times New Roman</vt:lpstr>
      <vt:lpstr>Wingdings 3</vt:lpstr>
      <vt:lpstr>Сектор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779</cp:revision>
  <dcterms:created xsi:type="dcterms:W3CDTF">2010-08-26T09:10:43Z</dcterms:created>
  <dcterms:modified xsi:type="dcterms:W3CDTF">2020-10-01T07:00:46Z</dcterms:modified>
</cp:coreProperties>
</file>