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922" r:id="rId1"/>
  </p:sldMasterIdLst>
  <p:notesMasterIdLst>
    <p:notesMasterId r:id="rId10"/>
  </p:notesMasterIdLst>
  <p:handoutMasterIdLst>
    <p:handoutMasterId r:id="rId11"/>
  </p:handoutMasterIdLst>
  <p:sldIdLst>
    <p:sldId id="481" r:id="rId2"/>
    <p:sldId id="484" r:id="rId3"/>
    <p:sldId id="485" r:id="rId4"/>
    <p:sldId id="486" r:id="rId5"/>
    <p:sldId id="487" r:id="rId6"/>
    <p:sldId id="488" r:id="rId7"/>
    <p:sldId id="490" r:id="rId8"/>
    <p:sldId id="498" r:id="rId9"/>
  </p:sldIdLst>
  <p:sldSz cx="9144000" cy="6858000" type="screen4x3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6600"/>
    <a:srgbClr val="660033"/>
    <a:srgbClr val="FF9999"/>
    <a:srgbClr val="00FF00"/>
    <a:srgbClr val="CCCC00"/>
    <a:srgbClr val="6600CC"/>
    <a:srgbClr val="FF9966"/>
    <a:srgbClr val="99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4" autoAdjust="0"/>
    <p:restoredTop sz="94246" autoAdjust="0"/>
  </p:normalViewPr>
  <p:slideViewPr>
    <p:cSldViewPr>
      <p:cViewPr varScale="1">
        <p:scale>
          <a:sx n="89" d="100"/>
          <a:sy n="89" d="100"/>
        </p:scale>
        <p:origin x="1421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2776" y="-80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3E65E70-37A7-49B1-B911-891FEF5D61E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702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2FA66C-C03E-4D0C-8403-398F9CA8F7C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35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E447C8EE-D17D-41DC-8635-191F79576C61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07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F9F9F07-9700-482E-97C4-29D09D8D3334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315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F9F9F07-9700-482E-97C4-29D09D8D3334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5117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F9F9F07-9700-482E-97C4-29D09D8D3334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893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F9F9F07-9700-482E-97C4-29D09D8D3334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139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F9F9F07-9700-482E-97C4-29D09D8D3334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65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DC3A8-7E8F-4101-9E66-3E285E46B053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251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C9D15-1EBE-4826-8B66-EF0659A6858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319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71387-B710-4054-9CE2-89BC26E1C3B4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570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6F2D5846-9D59-4808-8E23-CAC30B55CC85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486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FFCE9F4C-19B1-48D7-A215-4D914C63B64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34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87EF3F9C-2A53-49B1-965E-62DFBF4AFA6C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647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703D6-20A0-4CF1-A00F-5D4E8BAD410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15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00B42-2BEA-4A94-9544-8EF32812673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75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3FD00-1DC6-43ED-89D3-CA8D8DE94774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2768E3B-E2D6-4198-9CAA-679C0DC0CEF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303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F9F9F07-9700-482E-97C4-29D09D8D3334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8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772816"/>
            <a:ext cx="8856984" cy="4104456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 якість навчально-методичного забезпечення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силабусів</a:t>
            </a:r>
            <a:r>
              <a:rPr lang="uk-UA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робочих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навчальних дисциплін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освітньо-професійних програм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 (магістерського) рівня 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вищої освіти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B35AF70-CE67-3082-698B-6EF3A8DF5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r="10864"/>
          <a:stretch>
            <a:fillRect/>
          </a:stretch>
        </p:blipFill>
        <p:spPr bwMode="auto">
          <a:xfrm>
            <a:off x="7353133" y="10223"/>
            <a:ext cx="1763687" cy="181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847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/>
          <p:cNvSpPr>
            <a:spLocks noChangeArrowheads="1"/>
          </p:cNvSpPr>
          <p:nvPr/>
        </p:nvSpPr>
        <p:spPr bwMode="auto">
          <a:xfrm>
            <a:off x="1132158" y="37652"/>
            <a:ext cx="7227029" cy="574288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«АНГЛІЙСЬКА МОВА ТА ДРУГА  ІНОЗЕМНА МОВА»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035 ФІЛОЛОГІЯ</a:t>
            </a:r>
            <a:endParaRPr lang="uk-UA" alt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_s7186">
            <a:extLst>
              <a:ext uri="{FF2B5EF4-FFF2-40B4-BE49-F238E27FC236}">
                <a16:creationId xmlns="" xmlns:a16="http://schemas.microsoft.com/office/drawing/2014/main" id="{B491FA4A-70FA-1F44-E175-8993FF541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73"/>
            <a:ext cx="508448" cy="464595"/>
          </a:xfrm>
          <a:prstGeom prst="roundRect">
            <a:avLst>
              <a:gd name="adj" fmla="val 16667"/>
            </a:avLst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B35AF70-CE67-3082-698B-6EF3A8DF5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r="10864"/>
          <a:stretch>
            <a:fillRect/>
          </a:stretch>
        </p:blipFill>
        <p:spPr bwMode="auto">
          <a:xfrm>
            <a:off x="8460433" y="0"/>
            <a:ext cx="683567" cy="7027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_s115735">
            <a:extLst>
              <a:ext uri="{FF2B5EF4-FFF2-40B4-BE49-F238E27FC236}">
                <a16:creationId xmlns="" xmlns:a16="http://schemas.microsoft.com/office/drawing/2014/main" id="{2303AAF6-0524-41A7-537C-8235C2F99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7161" y="655941"/>
            <a:ext cx="4896544" cy="366686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англійської мови </a:t>
            </a:r>
            <a:endParaRPr lang="uk-UA" alt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_s115735">
            <a:extLst>
              <a:ext uri="{FF2B5EF4-FFF2-40B4-BE49-F238E27FC236}">
                <a16:creationId xmlns="" xmlns:a16="http://schemas.microsoft.com/office/drawing/2014/main" id="{4D06D5D3-9D2E-0142-96A0-859A99BB2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906" y="1092906"/>
            <a:ext cx="5184576" cy="751431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 компоненти ОП -10 </a:t>
            </a:r>
          </a:p>
          <a:p>
            <a:pPr algn="just">
              <a:spcBef>
                <a:spcPct val="0"/>
              </a:spcBef>
              <a:buNone/>
            </a:pPr>
            <a:r>
              <a:rPr lang="uk-UA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Вибіркові </a:t>
            </a:r>
            <a:r>
              <a:rPr lang="uk-UA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 ОП </a:t>
            </a:r>
            <a:r>
              <a:rPr lang="uk-UA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-19                                                                   </a:t>
            </a:r>
            <a:endParaRPr lang="uk-UA" alt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6">
            <a:extLst>
              <a:ext uri="{FF2B5EF4-FFF2-40B4-BE49-F238E27FC236}">
                <a16:creationId xmlns="" xmlns:a16="http://schemas.microsoft.com/office/drawing/2014/main" id="{F412843D-8596-AAFA-3EDB-D21E44BC0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830" y="3388557"/>
            <a:ext cx="3991906" cy="342818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sz="5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кафедри наявна рубрика </a:t>
            </a:r>
            <a:r>
              <a:rPr lang="uk-UA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«Освітні програми», </a:t>
            </a:r>
            <a:r>
              <a:rPr lang="uk-UA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містить інформацію про: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uk-UA" sz="5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силабуси</a:t>
            </a:r>
            <a:r>
              <a:rPr lang="uk-UA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навчальних дисциплін </a:t>
            </a:r>
            <a:r>
              <a:rPr lang="uk-UA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обов’язкових та вибіркових) </a:t>
            </a:r>
            <a:r>
              <a:rPr lang="uk-UA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вимог за встановленим зразком;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uk-UA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робочі програми всіх навчальних дисциплін  згідно з ОП та навчальним планом </a:t>
            </a:r>
            <a:r>
              <a:rPr lang="uk-UA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 переліком основних складових).  </a:t>
            </a:r>
          </a:p>
          <a:p>
            <a:pPr marL="0" lvl="0" indent="0" algn="just">
              <a:lnSpc>
                <a:spcPct val="120000"/>
              </a:lnSpc>
              <a:spcAft>
                <a:spcPts val="800"/>
              </a:spcAft>
              <a:buNone/>
            </a:pPr>
            <a:endParaRPr lang="ru-RU" sz="9600" b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56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64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Aft>
                <a:spcPts val="800"/>
              </a:spcAft>
              <a:buNone/>
            </a:pPr>
            <a:endParaRPr lang="uk-UA" sz="64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uk-UA" sz="6400" b="1" kern="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64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sz="56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uk-UA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B4D01873-DEE3-F7C7-6C30-47E4D746DE71}"/>
              </a:ext>
            </a:extLst>
          </p:cNvPr>
          <p:cNvSpPr/>
          <p:nvPr/>
        </p:nvSpPr>
        <p:spPr>
          <a:xfrm>
            <a:off x="1580366" y="1988840"/>
            <a:ext cx="3165306" cy="93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 сторони</a:t>
            </a:r>
            <a:endParaRPr lang="ru-RU" sz="20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A27F0323-F652-A7A6-2087-31A21760B26F}"/>
              </a:ext>
            </a:extLst>
          </p:cNvPr>
          <p:cNvSpPr/>
          <p:nvPr/>
        </p:nvSpPr>
        <p:spPr>
          <a:xfrm>
            <a:off x="5328084" y="2051435"/>
            <a:ext cx="3165306" cy="10370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удосконалення</a:t>
            </a:r>
            <a:endParaRPr lang="ru-RU" sz="20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A75A155-C67E-2AE2-5147-A37FFF3B6733}"/>
              </a:ext>
            </a:extLst>
          </p:cNvPr>
          <p:cNvSpPr txBox="1"/>
          <p:nvPr/>
        </p:nvSpPr>
        <p:spPr>
          <a:xfrm>
            <a:off x="4788024" y="3284985"/>
            <a:ext cx="4245426" cy="2428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20000"/>
              </a:lnSpc>
            </a:pPr>
            <a:r>
              <a:rPr lang="uk-UA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742950" lvl="1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доопрацювати </a:t>
            </a:r>
            <a:r>
              <a:rPr lang="uk-UA" sz="1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uk-UA" sz="1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илабуси</a:t>
            </a:r>
            <a:r>
              <a:rPr lang="uk-UA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вибіркових  навчальних дисциплін відповідно до  оновлених вимог;</a:t>
            </a:r>
          </a:p>
          <a:p>
            <a:pPr marL="742950" lvl="1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звернути увагу, в окремих програмах, на перелік літератури та вилучити застарілі джерела.</a:t>
            </a:r>
            <a:r>
              <a:rPr lang="uk-UA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uk-UA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>
              <a:lnSpc>
                <a:spcPct val="107000"/>
              </a:lnSpc>
            </a:pPr>
            <a:endParaRPr lang="uk-UA" sz="1600" b="1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uk-UA" sz="1600" b="1" kern="1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702779"/>
            <a:ext cx="1115616" cy="107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37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5" grpId="0" animBg="1" autoUpdateAnimBg="0"/>
      <p:bldP spid="11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/>
          <p:cNvSpPr>
            <a:spLocks noChangeArrowheads="1"/>
          </p:cNvSpPr>
          <p:nvPr/>
        </p:nvSpPr>
        <p:spPr bwMode="auto">
          <a:xfrm>
            <a:off x="1132158" y="37652"/>
            <a:ext cx="7227029" cy="574288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</a:t>
            </a:r>
            <a:r>
              <a:rPr lang="uk-UA" alt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«АНГЛІЙСЬКА МОВА І ЗАРУБІЖНА ЛІТЕРАТУРА»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014 СЕРЕДНЯ ОСВІТА</a:t>
            </a:r>
            <a:endParaRPr lang="uk-UA" alt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_s7186">
            <a:extLst>
              <a:ext uri="{FF2B5EF4-FFF2-40B4-BE49-F238E27FC236}">
                <a16:creationId xmlns="" xmlns:a16="http://schemas.microsoft.com/office/drawing/2014/main" id="{B491FA4A-70FA-1F44-E175-8993FF541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73"/>
            <a:ext cx="508448" cy="464595"/>
          </a:xfrm>
          <a:prstGeom prst="roundRect">
            <a:avLst>
              <a:gd name="adj" fmla="val 16667"/>
            </a:avLst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B35AF70-CE67-3082-698B-6EF3A8DF5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r="10864"/>
          <a:stretch>
            <a:fillRect/>
          </a:stretch>
        </p:blipFill>
        <p:spPr bwMode="auto">
          <a:xfrm>
            <a:off x="8460433" y="0"/>
            <a:ext cx="683567" cy="7027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_s115735">
            <a:extLst>
              <a:ext uri="{FF2B5EF4-FFF2-40B4-BE49-F238E27FC236}">
                <a16:creationId xmlns="" xmlns:a16="http://schemas.microsoft.com/office/drawing/2014/main" id="{2303AAF6-0524-41A7-537C-8235C2F99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534" y="702779"/>
            <a:ext cx="6583737" cy="366686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кафедра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англійської мови</a:t>
            </a:r>
            <a:endParaRPr lang="uk-UA" alt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_s115735">
            <a:extLst>
              <a:ext uri="{FF2B5EF4-FFF2-40B4-BE49-F238E27FC236}">
                <a16:creationId xmlns="" xmlns:a16="http://schemas.microsoft.com/office/drawing/2014/main" id="{4D06D5D3-9D2E-0142-96A0-859A99BB2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1103544"/>
            <a:ext cx="5790296" cy="751431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uk-UA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 компоненти ОП - 9</a:t>
            </a:r>
          </a:p>
          <a:p>
            <a:pPr>
              <a:spcBef>
                <a:spcPct val="0"/>
              </a:spcBef>
              <a:buNone/>
            </a:pPr>
            <a:r>
              <a:rPr lang="uk-UA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Вибіркові </a:t>
            </a:r>
            <a:r>
              <a:rPr lang="uk-UA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 ОП </a:t>
            </a:r>
            <a:r>
              <a:rPr lang="uk-UA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- 18</a:t>
            </a:r>
            <a:endParaRPr lang="uk-UA" alt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6">
            <a:extLst>
              <a:ext uri="{FF2B5EF4-FFF2-40B4-BE49-F238E27FC236}">
                <a16:creationId xmlns="" xmlns:a16="http://schemas.microsoft.com/office/drawing/2014/main" id="{F412843D-8596-AAFA-3EDB-D21E44BC0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830" y="3388557"/>
            <a:ext cx="3991906" cy="342818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кафедри наявна рубрика </a:t>
            </a:r>
            <a:r>
              <a:rPr lang="uk-UA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«Освітні програми», </a:t>
            </a:r>
            <a:r>
              <a:rPr lang="uk-UA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містить інформацію про: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uk-UA" sz="5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силабуси</a:t>
            </a:r>
            <a:r>
              <a:rPr lang="uk-UA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навчальних дисциплін </a:t>
            </a:r>
            <a:r>
              <a:rPr lang="uk-UA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обов’язкових та вибіркових) </a:t>
            </a:r>
            <a:r>
              <a:rPr lang="uk-UA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вимог за встановленим зразком;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uk-UA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робочі програми всіх навчальних дисциплін  згідно з ОП та навчальним планом </a:t>
            </a:r>
            <a:r>
              <a:rPr lang="uk-UA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 переліком основних складових).  </a:t>
            </a:r>
          </a:p>
          <a:p>
            <a:pPr marL="0" lvl="0" indent="0" algn="just">
              <a:lnSpc>
                <a:spcPct val="120000"/>
              </a:lnSpc>
              <a:spcAft>
                <a:spcPts val="800"/>
              </a:spcAft>
              <a:buNone/>
            </a:pPr>
            <a:endParaRPr lang="ru-RU" sz="9600" b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5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56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sz="56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uk-UA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B4D01873-DEE3-F7C7-6C30-47E4D746DE71}"/>
              </a:ext>
            </a:extLst>
          </p:cNvPr>
          <p:cNvSpPr/>
          <p:nvPr/>
        </p:nvSpPr>
        <p:spPr>
          <a:xfrm>
            <a:off x="1166024" y="2068689"/>
            <a:ext cx="3165306" cy="10119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 сторони</a:t>
            </a:r>
            <a:endParaRPr lang="ru-RU" sz="20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A27F0323-F652-A7A6-2087-31A21760B26F}"/>
              </a:ext>
            </a:extLst>
          </p:cNvPr>
          <p:cNvSpPr/>
          <p:nvPr/>
        </p:nvSpPr>
        <p:spPr>
          <a:xfrm>
            <a:off x="5364088" y="2176652"/>
            <a:ext cx="3619334" cy="94586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удосконалення</a:t>
            </a:r>
            <a:endParaRPr lang="ru-RU" sz="20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271" y="654242"/>
            <a:ext cx="1115665" cy="1072989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4427984" y="2834418"/>
            <a:ext cx="4555438" cy="2682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uk-UA" sz="1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lvl="1" indent="-285750" algn="ctr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uk-UA" sz="1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доопрацювати </a:t>
            </a:r>
            <a:r>
              <a:rPr lang="uk-UA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силабуси</a:t>
            </a: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вибіркових  навчальних дисциплін відповідно до  оновлених вимог;</a:t>
            </a:r>
          </a:p>
          <a:p>
            <a:pPr marL="742950" lvl="1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звернути увагу, в окремих програмах, на перелік літератури та вилучити застарілі джерела.  </a:t>
            </a:r>
          </a:p>
          <a:p>
            <a:pPr marL="742950" lvl="1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uk-UA" sz="1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>
              <a:lnSpc>
                <a:spcPct val="107000"/>
              </a:lnSpc>
            </a:pPr>
            <a:endParaRPr lang="uk-UA" sz="1600" b="1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_s7186">
            <a:extLst>
              <a:ext uri="{FF2B5EF4-FFF2-40B4-BE49-F238E27FC236}">
                <a16:creationId xmlns="" xmlns:a16="http://schemas.microsoft.com/office/drawing/2014/main" id="{B491FA4A-70FA-1F44-E175-8993FF541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35"/>
            <a:ext cx="508448" cy="464595"/>
          </a:xfrm>
          <a:prstGeom prst="roundRect">
            <a:avLst>
              <a:gd name="adj" fmla="val 16667"/>
            </a:avLst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897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5" grpId="0" animBg="1" autoUpdateAnimBg="0"/>
      <p:bldP spid="1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/>
          <p:cNvSpPr>
            <a:spLocks noChangeArrowheads="1"/>
          </p:cNvSpPr>
          <p:nvPr/>
        </p:nvSpPr>
        <p:spPr bwMode="auto">
          <a:xfrm>
            <a:off x="1259632" y="128392"/>
            <a:ext cx="7850739" cy="843489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«НІМЕЦЬКА МОВА І ЛІТЕРАТУРА ТА АНГЛІЙСЬКА МОВА»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035 ФІЛОЛОГІЯ</a:t>
            </a:r>
            <a:endParaRPr lang="uk-UA" alt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B35AF70-CE67-3082-698B-6EF3A8DF5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r="10864"/>
          <a:stretch>
            <a:fillRect/>
          </a:stretch>
        </p:blipFill>
        <p:spPr bwMode="auto">
          <a:xfrm>
            <a:off x="8460433" y="0"/>
            <a:ext cx="683567" cy="7027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_s115735">
            <a:extLst>
              <a:ext uri="{FF2B5EF4-FFF2-40B4-BE49-F238E27FC236}">
                <a16:creationId xmlns="" xmlns:a16="http://schemas.microsoft.com/office/drawing/2014/main" id="{2303AAF6-0524-41A7-537C-8235C2F99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983389"/>
            <a:ext cx="6624736" cy="363116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германської філології та перекладу  </a:t>
            </a:r>
            <a:endParaRPr lang="uk-UA" alt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_s115735">
            <a:extLst>
              <a:ext uri="{FF2B5EF4-FFF2-40B4-BE49-F238E27FC236}">
                <a16:creationId xmlns="" xmlns:a16="http://schemas.microsoft.com/office/drawing/2014/main" id="{4D06D5D3-9D2E-0142-96A0-859A99BB2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788" y="1408207"/>
            <a:ext cx="3816424" cy="751431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 компоненти ОП -10</a:t>
            </a:r>
          </a:p>
          <a:p>
            <a:pPr algn="ctr">
              <a:spcBef>
                <a:spcPct val="0"/>
              </a:spcBef>
              <a:buNone/>
            </a:pPr>
            <a:r>
              <a:rPr lang="uk-UA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Вибіркові </a:t>
            </a:r>
            <a:r>
              <a:rPr lang="uk-UA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 ОП </a:t>
            </a:r>
            <a:r>
              <a:rPr lang="uk-UA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</a:t>
            </a:r>
            <a:endParaRPr lang="uk-UA" alt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6">
            <a:extLst>
              <a:ext uri="{FF2B5EF4-FFF2-40B4-BE49-F238E27FC236}">
                <a16:creationId xmlns="" xmlns:a16="http://schemas.microsoft.com/office/drawing/2014/main" id="{F412843D-8596-AAFA-3EDB-D21E44BC0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830" y="3388557"/>
            <a:ext cx="3991906" cy="342818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кафедри наявна рубрика 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Силабуси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містить інформацію про: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uk-U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силабуси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навчальних дисциплін </a:t>
            </a:r>
            <a:r>
              <a:rPr lang="uk-UA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обов’язкових та вибіркових) 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вимог за встановленим зразком;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робочі програми всіх навчальних дисциплін  згідно з ОП та навчальним планом </a:t>
            </a:r>
            <a:r>
              <a:rPr lang="uk-UA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 переліком основних складових).  </a:t>
            </a:r>
          </a:p>
          <a:p>
            <a:pPr marL="0" lvl="0" indent="0" algn="just">
              <a:lnSpc>
                <a:spcPct val="120000"/>
              </a:lnSpc>
              <a:spcAft>
                <a:spcPts val="800"/>
              </a:spcAft>
              <a:buNone/>
            </a:pPr>
            <a:endParaRPr lang="ru-RU" sz="9600" b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56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sz="56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uk-UA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B4D01873-DEE3-F7C7-6C30-47E4D746DE71}"/>
              </a:ext>
            </a:extLst>
          </p:cNvPr>
          <p:cNvSpPr/>
          <p:nvPr/>
        </p:nvSpPr>
        <p:spPr>
          <a:xfrm>
            <a:off x="1132159" y="2259717"/>
            <a:ext cx="3165306" cy="10119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 сторони</a:t>
            </a:r>
            <a:endParaRPr lang="ru-RU" sz="20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A27F0323-F652-A7A6-2087-31A21760B26F}"/>
              </a:ext>
            </a:extLst>
          </p:cNvPr>
          <p:cNvSpPr/>
          <p:nvPr/>
        </p:nvSpPr>
        <p:spPr>
          <a:xfrm>
            <a:off x="5636910" y="2178032"/>
            <a:ext cx="3165306" cy="10936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удосконалення</a:t>
            </a:r>
            <a:endParaRPr lang="ru-RU" sz="20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A75A155-C67E-2AE2-5147-A37FFF3B6733}"/>
              </a:ext>
            </a:extLst>
          </p:cNvPr>
          <p:cNvSpPr txBox="1"/>
          <p:nvPr/>
        </p:nvSpPr>
        <p:spPr>
          <a:xfrm>
            <a:off x="5041544" y="3388557"/>
            <a:ext cx="3991906" cy="240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uk-UA" sz="1400" b="1" kern="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uk-UA" sz="14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замінити </a:t>
            </a:r>
            <a:r>
              <a:rPr lang="uk-UA" sz="1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5,6 курс на 1, 2 курс; семестр 9,10,11 – на 1,2,3; </a:t>
            </a:r>
            <a:endParaRPr lang="ru-RU" sz="14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uk-UA" sz="14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доопрацювання </a:t>
            </a:r>
            <a:r>
              <a:rPr lang="uk-UA" sz="14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силабуси</a:t>
            </a:r>
            <a:r>
              <a:rPr lang="uk-UA" sz="1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вибіркових </a:t>
            </a:r>
            <a:r>
              <a:rPr lang="uk-UA" sz="1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навчальних дисциплін  згідно зразка;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uk-UA" sz="14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оприлюднити </a:t>
            </a:r>
            <a:r>
              <a:rPr lang="uk-UA" sz="1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робочі програми вибіркових навчальних дисциплін</a:t>
            </a:r>
            <a:r>
              <a:rPr lang="uk-UA" sz="14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в окремих, вилучити застарілу літературу.</a:t>
            </a:r>
            <a:endParaRPr lang="uk-UA" sz="14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uk-UA" sz="1600" b="1" kern="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uk-UA" sz="1600" b="1" kern="100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392" y="725794"/>
            <a:ext cx="1043608" cy="830997"/>
          </a:xfrm>
          <a:prstGeom prst="rect">
            <a:avLst/>
          </a:prstGeom>
        </p:spPr>
      </p:pic>
      <p:sp>
        <p:nvSpPr>
          <p:cNvPr id="12" name="_s7186">
            <a:extLst>
              <a:ext uri="{FF2B5EF4-FFF2-40B4-BE49-F238E27FC236}">
                <a16:creationId xmlns="" xmlns:a16="http://schemas.microsoft.com/office/drawing/2014/main" id="{B491FA4A-70FA-1F44-E175-8993FF541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08448" cy="464595"/>
          </a:xfrm>
          <a:prstGeom prst="roundRect">
            <a:avLst>
              <a:gd name="adj" fmla="val 16667"/>
            </a:avLst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25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5" grpId="0" animBg="1" autoUpdateAnimBg="0"/>
      <p:bldP spid="1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/>
          <p:cNvSpPr>
            <a:spLocks noChangeArrowheads="1"/>
          </p:cNvSpPr>
          <p:nvPr/>
        </p:nvSpPr>
        <p:spPr bwMode="auto">
          <a:xfrm>
            <a:off x="1132158" y="37652"/>
            <a:ext cx="7227029" cy="574288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</a:t>
            </a:r>
            <a:r>
              <a:rPr lang="uk-UA" alt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ДЕРЖАВНА СЛУЖБА</a:t>
            </a:r>
            <a:endParaRPr lang="uk-UA" alt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_s7186">
            <a:extLst>
              <a:ext uri="{FF2B5EF4-FFF2-40B4-BE49-F238E27FC236}">
                <a16:creationId xmlns="" xmlns:a16="http://schemas.microsoft.com/office/drawing/2014/main" id="{B491FA4A-70FA-1F44-E175-8993FF541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73"/>
            <a:ext cx="508448" cy="464595"/>
          </a:xfrm>
          <a:prstGeom prst="roundRect">
            <a:avLst>
              <a:gd name="adj" fmla="val 11097"/>
            </a:avLst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B35AF70-CE67-3082-698B-6EF3A8DF5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r="10864"/>
          <a:stretch>
            <a:fillRect/>
          </a:stretch>
        </p:blipFill>
        <p:spPr bwMode="auto">
          <a:xfrm>
            <a:off x="8460433" y="0"/>
            <a:ext cx="683567" cy="7027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_s115735">
            <a:extLst>
              <a:ext uri="{FF2B5EF4-FFF2-40B4-BE49-F238E27FC236}">
                <a16:creationId xmlns="" xmlns:a16="http://schemas.microsoft.com/office/drawing/2014/main" id="{2303AAF6-0524-41A7-537C-8235C2F99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159" y="674399"/>
            <a:ext cx="7227028" cy="366686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політології та державного управління  </a:t>
            </a:r>
            <a:endParaRPr lang="uk-UA" alt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_s115735">
            <a:extLst>
              <a:ext uri="{FF2B5EF4-FFF2-40B4-BE49-F238E27FC236}">
                <a16:creationId xmlns="" xmlns:a16="http://schemas.microsoft.com/office/drawing/2014/main" id="{4D06D5D3-9D2E-0142-96A0-859A99BB2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1103544"/>
            <a:ext cx="5790296" cy="751431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uk-UA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 компоненти ОП -9</a:t>
            </a:r>
          </a:p>
          <a:p>
            <a:pPr>
              <a:spcBef>
                <a:spcPct val="0"/>
              </a:spcBef>
              <a:buNone/>
            </a:pPr>
            <a:r>
              <a:rPr lang="uk-UA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Вибіркові </a:t>
            </a:r>
            <a:r>
              <a:rPr lang="uk-UA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 ОП </a:t>
            </a:r>
            <a:r>
              <a:rPr lang="uk-UA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-16</a:t>
            </a:r>
            <a:endParaRPr lang="uk-UA" alt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6">
            <a:extLst>
              <a:ext uri="{FF2B5EF4-FFF2-40B4-BE49-F238E27FC236}">
                <a16:creationId xmlns="" xmlns:a16="http://schemas.microsoft.com/office/drawing/2014/main" id="{F412843D-8596-AAFA-3EDB-D21E44BC0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830" y="3388557"/>
            <a:ext cx="3991906" cy="342818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кафедри наявна рубрика </a:t>
            </a:r>
            <a:r>
              <a:rPr lang="uk-UA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«Освітні програми», </a:t>
            </a:r>
            <a:r>
              <a:rPr lang="uk-UA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містить інформацію про: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uk-UA" sz="5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силабуси</a:t>
            </a:r>
            <a:r>
              <a:rPr lang="uk-UA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навчальних дисциплін </a:t>
            </a:r>
            <a:r>
              <a:rPr lang="uk-UA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обов’язкових та вибіркових) </a:t>
            </a:r>
            <a:r>
              <a:rPr lang="uk-UA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вимог за встановленим зразком;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uk-UA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робочі програми всіх навчальних дисциплін  згідно з ОП та навчальним планом </a:t>
            </a:r>
            <a:r>
              <a:rPr lang="uk-UA" sz="5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 переліком основних складових).  </a:t>
            </a:r>
          </a:p>
          <a:p>
            <a:pPr marL="0" lvl="0" indent="0" algn="just">
              <a:lnSpc>
                <a:spcPct val="120000"/>
              </a:lnSpc>
              <a:spcAft>
                <a:spcPts val="800"/>
              </a:spcAft>
              <a:buNone/>
            </a:pPr>
            <a:endParaRPr lang="ru-RU" sz="9600" b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5600" b="1" kern="1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6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uk-UA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B4D01873-DEE3-F7C7-6C30-47E4D746DE71}"/>
              </a:ext>
            </a:extLst>
          </p:cNvPr>
          <p:cNvSpPr/>
          <p:nvPr/>
        </p:nvSpPr>
        <p:spPr>
          <a:xfrm>
            <a:off x="1163391" y="2145522"/>
            <a:ext cx="3165306" cy="10119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 сторони</a:t>
            </a:r>
            <a:endParaRPr lang="ru-RU" sz="20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A27F0323-F652-A7A6-2087-31A21760B26F}"/>
              </a:ext>
            </a:extLst>
          </p:cNvPr>
          <p:cNvSpPr/>
          <p:nvPr/>
        </p:nvSpPr>
        <p:spPr>
          <a:xfrm>
            <a:off x="5971798" y="1854975"/>
            <a:ext cx="3165306" cy="10370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удосконалення</a:t>
            </a:r>
            <a:endParaRPr lang="ru-RU" sz="20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A75A155-C67E-2AE2-5147-A37FFF3B6733}"/>
              </a:ext>
            </a:extLst>
          </p:cNvPr>
          <p:cNvSpPr txBox="1"/>
          <p:nvPr/>
        </p:nvSpPr>
        <p:spPr>
          <a:xfrm>
            <a:off x="4662736" y="3212976"/>
            <a:ext cx="4370714" cy="250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титильну</a:t>
            </a:r>
            <a:r>
              <a:rPr lang="uk-UA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uk-UA" sz="1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зворотню</a:t>
            </a:r>
            <a:r>
              <a:rPr lang="uk-UA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сторінки робочих програм навчальних дисциплін привести у відповідність до встановлених вимог </a:t>
            </a:r>
            <a:r>
              <a:rPr lang="uk-UA" sz="1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(зокрема, в частині реквізитів);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забезпечити </a:t>
            </a: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наявність на сайті кафедри </a:t>
            </a:r>
            <a:r>
              <a:rPr lang="uk-UA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силабусів</a:t>
            </a: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і робочих програм вибіркових навчальних </a:t>
            </a:r>
            <a:r>
              <a:rPr lang="uk-UA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дисциплін;</a:t>
            </a:r>
            <a:endParaRPr lang="uk-UA" sz="1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впорядкувати  структуру робочих програм за відповідною логікою її складових </a:t>
            </a:r>
            <a:r>
              <a:rPr lang="uk-UA" sz="1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(елементів</a:t>
            </a:r>
            <a:r>
              <a:rPr lang="uk-UA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),</a:t>
            </a:r>
            <a:r>
              <a:rPr lang="uk-UA" sz="14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вилучити застарілу </a:t>
            </a:r>
            <a:r>
              <a:rPr lang="uk-UA" sz="14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літературу</a:t>
            </a: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uk-UA" sz="1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endParaRPr lang="uk-UA" sz="1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_s7186">
            <a:extLst>
              <a:ext uri="{FF2B5EF4-FFF2-40B4-BE49-F238E27FC236}">
                <a16:creationId xmlns="" xmlns:a16="http://schemas.microsoft.com/office/drawing/2014/main" id="{B491FA4A-70FA-1F44-E175-8993FF541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652"/>
            <a:ext cx="508448" cy="464595"/>
          </a:xfrm>
          <a:prstGeom prst="roundRect">
            <a:avLst>
              <a:gd name="adj" fmla="val 11097"/>
            </a:avLst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82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5" grpId="0" animBg="1" autoUpdateAnimBg="0"/>
      <p:bldP spid="1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/>
          <p:cNvSpPr>
            <a:spLocks noChangeArrowheads="1"/>
          </p:cNvSpPr>
          <p:nvPr/>
        </p:nvSpPr>
        <p:spPr bwMode="auto">
          <a:xfrm>
            <a:off x="777382" y="37652"/>
            <a:ext cx="7581806" cy="574288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УПРАВЛІННЯ ПЕРСОНАЛОМ ТА  ЕКОНОМІКА ПРАЦІ </a:t>
            </a:r>
            <a:r>
              <a:rPr lang="uk-UA" alt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_s7186">
            <a:extLst>
              <a:ext uri="{FF2B5EF4-FFF2-40B4-BE49-F238E27FC236}">
                <a16:creationId xmlns="" xmlns:a16="http://schemas.microsoft.com/office/drawing/2014/main" id="{B491FA4A-70FA-1F44-E175-8993FF541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73"/>
            <a:ext cx="508448" cy="464595"/>
          </a:xfrm>
          <a:prstGeom prst="roundRect">
            <a:avLst>
              <a:gd name="adj" fmla="val 16667"/>
            </a:avLst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B35AF70-CE67-3082-698B-6EF3A8DF5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r="10864"/>
          <a:stretch>
            <a:fillRect/>
          </a:stretch>
        </p:blipFill>
        <p:spPr bwMode="auto">
          <a:xfrm>
            <a:off x="8460433" y="0"/>
            <a:ext cx="683567" cy="7027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_s115735">
            <a:extLst>
              <a:ext uri="{FF2B5EF4-FFF2-40B4-BE49-F238E27FC236}">
                <a16:creationId xmlns="" xmlns:a16="http://schemas.microsoft.com/office/drawing/2014/main" id="{2303AAF6-0524-41A7-537C-8235C2F99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5" y="674399"/>
            <a:ext cx="6624737" cy="366686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бізнесу та управління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персонолом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alt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_s115735">
            <a:extLst>
              <a:ext uri="{FF2B5EF4-FFF2-40B4-BE49-F238E27FC236}">
                <a16:creationId xmlns="" xmlns:a16="http://schemas.microsoft.com/office/drawing/2014/main" id="{4D06D5D3-9D2E-0142-96A0-859A99BB2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1103544"/>
            <a:ext cx="5790296" cy="751431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uk-UA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 компоненти ОП -11</a:t>
            </a:r>
          </a:p>
          <a:p>
            <a:pPr>
              <a:spcBef>
                <a:spcPct val="0"/>
              </a:spcBef>
              <a:buNone/>
            </a:pPr>
            <a:r>
              <a:rPr lang="uk-UA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Вибіркові </a:t>
            </a:r>
            <a:r>
              <a:rPr lang="uk-UA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 ОП </a:t>
            </a:r>
            <a:r>
              <a:rPr lang="uk-UA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  <a:endParaRPr lang="uk-UA" alt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6">
            <a:extLst>
              <a:ext uri="{FF2B5EF4-FFF2-40B4-BE49-F238E27FC236}">
                <a16:creationId xmlns="" xmlns:a16="http://schemas.microsoft.com/office/drawing/2014/main" id="{F412843D-8596-AAFA-3EDB-D21E44BC0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448" y="3428999"/>
            <a:ext cx="4154288" cy="3387741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кафедри наявна рубрика 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«Освітні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прграми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містить інформацію про: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uk-U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силабуси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навчальних дисциплін </a:t>
            </a:r>
            <a:r>
              <a:rPr lang="uk-UA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обов’язкових та вибіркових) 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вимог за встановленим зразком;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робочі програми всіх навчальних дисциплін  згідно з ОП та навчальним планом </a:t>
            </a:r>
            <a:r>
              <a:rPr lang="uk-UA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 переліком основних складових).  </a:t>
            </a:r>
          </a:p>
          <a:p>
            <a:pPr marL="0" lvl="0" indent="0" algn="just">
              <a:lnSpc>
                <a:spcPct val="120000"/>
              </a:lnSpc>
              <a:spcAft>
                <a:spcPts val="800"/>
              </a:spcAft>
              <a:buNone/>
            </a:pPr>
            <a:endParaRPr lang="ru-RU" sz="1400" b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56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uk-UA" sz="64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sz="56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uk-UA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B4D01873-DEE3-F7C7-6C30-47E4D746DE71}"/>
              </a:ext>
            </a:extLst>
          </p:cNvPr>
          <p:cNvSpPr/>
          <p:nvPr/>
        </p:nvSpPr>
        <p:spPr>
          <a:xfrm>
            <a:off x="1132158" y="1917434"/>
            <a:ext cx="3165306" cy="10119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 сторони</a:t>
            </a:r>
            <a:endParaRPr lang="ru-RU" sz="20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A27F0323-F652-A7A6-2087-31A21760B26F}"/>
              </a:ext>
            </a:extLst>
          </p:cNvPr>
          <p:cNvSpPr/>
          <p:nvPr/>
        </p:nvSpPr>
        <p:spPr>
          <a:xfrm>
            <a:off x="5957234" y="1854975"/>
            <a:ext cx="3165306" cy="10370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удосконалення</a:t>
            </a:r>
            <a:endParaRPr lang="ru-RU" sz="20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A75A155-C67E-2AE2-5147-A37FFF3B6733}"/>
              </a:ext>
            </a:extLst>
          </p:cNvPr>
          <p:cNvSpPr txBox="1"/>
          <p:nvPr/>
        </p:nvSpPr>
        <p:spPr>
          <a:xfrm>
            <a:off x="4716016" y="3573016"/>
            <a:ext cx="4317434" cy="2166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uk-UA" sz="14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замінити в окремих робочих програмах </a:t>
            </a:r>
            <a:r>
              <a:rPr lang="uk-UA" sz="14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(сітка розподілу годин </a:t>
            </a:r>
            <a:r>
              <a:rPr lang="uk-UA" sz="14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посеместрово</a:t>
            </a:r>
            <a:r>
              <a:rPr lang="uk-UA" sz="14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uk-UA" sz="1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позначення: 5,6 курс на 1, 2 курс, семестр 9,10,11 – на 1,2,3;</a:t>
            </a: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uk-UA" sz="14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доопрацювати та оприлюднити на сайті кафедри робочі програми вибіркових навчальних дисциплін;</a:t>
            </a: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uk-UA" sz="1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14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окремих робочих програмах навчальних дисциплін вилучити застарілу літературу.  </a:t>
            </a:r>
            <a:endParaRPr lang="ru-RU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uk-UA" sz="1400" b="1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0" y="702779"/>
            <a:ext cx="952500" cy="8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17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5" grpId="0" animBg="1" autoUpdateAnimBg="0"/>
      <p:bldP spid="1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115735"/>
          <p:cNvSpPr>
            <a:spLocks noChangeArrowheads="1"/>
          </p:cNvSpPr>
          <p:nvPr/>
        </p:nvSpPr>
        <p:spPr bwMode="auto">
          <a:xfrm>
            <a:off x="1132158" y="37652"/>
            <a:ext cx="7227029" cy="574288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ПРОГРАМНЕ ЗАБЕЗПЕЧЕННЯ СИСТЕМ </a:t>
            </a:r>
            <a:r>
              <a:rPr lang="uk-UA" alt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_s7186">
            <a:extLst>
              <a:ext uri="{FF2B5EF4-FFF2-40B4-BE49-F238E27FC236}">
                <a16:creationId xmlns="" xmlns:a16="http://schemas.microsoft.com/office/drawing/2014/main" id="{B491FA4A-70FA-1F44-E175-8993FF541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73"/>
            <a:ext cx="508448" cy="464595"/>
          </a:xfrm>
          <a:prstGeom prst="roundRect">
            <a:avLst>
              <a:gd name="adj" fmla="val 16667"/>
            </a:avLst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B35AF70-CE67-3082-698B-6EF3A8DF5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r="10864"/>
          <a:stretch>
            <a:fillRect/>
          </a:stretch>
        </p:blipFill>
        <p:spPr bwMode="auto">
          <a:xfrm>
            <a:off x="8460433" y="0"/>
            <a:ext cx="683567" cy="7027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_s115735">
            <a:extLst>
              <a:ext uri="{FF2B5EF4-FFF2-40B4-BE49-F238E27FC236}">
                <a16:creationId xmlns="" xmlns:a16="http://schemas.microsoft.com/office/drawing/2014/main" id="{2303AAF6-0524-41A7-537C-8235C2F99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9" y="674399"/>
            <a:ext cx="6408712" cy="64066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програмного забезпечення</a:t>
            </a:r>
          </a:p>
          <a:p>
            <a:pPr algn="ctr">
              <a:spcBef>
                <a:spcPct val="0"/>
              </a:spcBef>
              <a:buNone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комп’ютерних систем  </a:t>
            </a:r>
            <a:endParaRPr lang="uk-UA" alt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_s115735">
            <a:extLst>
              <a:ext uri="{FF2B5EF4-FFF2-40B4-BE49-F238E27FC236}">
                <a16:creationId xmlns="" xmlns:a16="http://schemas.microsoft.com/office/drawing/2014/main" id="{4D06D5D3-9D2E-0142-96A0-859A99BB2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9734" y="1385145"/>
            <a:ext cx="3884532" cy="751431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uk-UA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 компоненти ОП -11</a:t>
            </a:r>
          </a:p>
          <a:p>
            <a:pPr>
              <a:spcBef>
                <a:spcPct val="0"/>
              </a:spcBef>
              <a:buNone/>
            </a:pPr>
            <a:r>
              <a:rPr lang="uk-UA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Вибіркові </a:t>
            </a:r>
            <a:r>
              <a:rPr lang="uk-UA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 ОП </a:t>
            </a:r>
            <a:r>
              <a:rPr lang="uk-UA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</a:t>
            </a:r>
            <a:endParaRPr lang="uk-UA" alt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6">
            <a:extLst>
              <a:ext uri="{FF2B5EF4-FFF2-40B4-BE49-F238E27FC236}">
                <a16:creationId xmlns="" xmlns:a16="http://schemas.microsoft.com/office/drawing/2014/main" id="{F412843D-8596-AAFA-3EDB-D21E44BC0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830" y="3388557"/>
            <a:ext cx="3991906" cy="342818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400" b="1" kern="1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кафедри наявна рубрика </a:t>
            </a:r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«Студентам», 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містить інформацію про: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uk-UA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силабуси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навчальних дисциплін </a:t>
            </a:r>
            <a:r>
              <a:rPr lang="uk-UA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обов’язкових та вибіркових) </a:t>
            </a: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вимог за встановленим зразком;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uk-U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робочі програми всіх навчальних дисциплін  згідно з ОП та навчальним планом </a:t>
            </a:r>
            <a:r>
              <a:rPr lang="uk-UA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 переліком основних складових).  </a:t>
            </a:r>
          </a:p>
          <a:p>
            <a:pPr marL="0" lvl="0" indent="0" algn="just">
              <a:lnSpc>
                <a:spcPct val="120000"/>
              </a:lnSpc>
              <a:spcAft>
                <a:spcPts val="800"/>
              </a:spcAft>
              <a:buNone/>
            </a:pPr>
            <a:endParaRPr lang="ru-RU" sz="9600" b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ru-RU" sz="56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uk-UA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B4D01873-DEE3-F7C7-6C30-47E4D746DE71}"/>
              </a:ext>
            </a:extLst>
          </p:cNvPr>
          <p:cNvSpPr/>
          <p:nvPr/>
        </p:nvSpPr>
        <p:spPr>
          <a:xfrm>
            <a:off x="904588" y="2179460"/>
            <a:ext cx="3165306" cy="10119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 сторони</a:t>
            </a:r>
            <a:endParaRPr lang="ru-RU" sz="20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A27F0323-F652-A7A6-2087-31A21760B26F}"/>
              </a:ext>
            </a:extLst>
          </p:cNvPr>
          <p:cNvSpPr/>
          <p:nvPr/>
        </p:nvSpPr>
        <p:spPr>
          <a:xfrm>
            <a:off x="6012160" y="1977058"/>
            <a:ext cx="3043064" cy="109190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щодо удосконалення</a:t>
            </a:r>
            <a:endParaRPr lang="ru-RU" sz="20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A75A155-C67E-2AE2-5147-A37FFF3B6733}"/>
              </a:ext>
            </a:extLst>
          </p:cNvPr>
          <p:cNvSpPr txBox="1"/>
          <p:nvPr/>
        </p:nvSpPr>
        <p:spPr>
          <a:xfrm>
            <a:off x="4572000" y="3501356"/>
            <a:ext cx="4483224" cy="234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uk-UA" sz="14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замінити в окремих </a:t>
            </a:r>
            <a:r>
              <a:rPr lang="uk-UA" sz="1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робочих програмах </a:t>
            </a:r>
            <a:r>
              <a:rPr lang="uk-UA" sz="14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(сітка розподілу годин </a:t>
            </a:r>
            <a:r>
              <a:rPr lang="uk-UA" sz="1400" b="1" i="1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посеместрово</a:t>
            </a:r>
            <a:r>
              <a:rPr lang="uk-UA" sz="1400" b="1" i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uk-UA" sz="14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позначення: </a:t>
            </a:r>
            <a:r>
              <a:rPr lang="uk-UA" sz="1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5,6 курс на 1, 2 курс, семестр 9,10,11 – на 1,2,3;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оприлюднити </a:t>
            </a:r>
            <a:r>
              <a:rPr lang="uk-UA" sz="1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титулки</a:t>
            </a:r>
            <a:r>
              <a:rPr lang="uk-UA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робочих програм вибіркових навчальних дисциплін з відповідними реквізитами  </a:t>
            </a:r>
            <a:r>
              <a:rPr lang="uk-UA" sz="1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(в окремих випадках);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uk-UA" sz="14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проаналізувати доцільність поданої літератури та вилучити застарілу. </a:t>
            </a:r>
            <a:endParaRPr lang="uk-UA" sz="14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uk-UA" sz="16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702779"/>
            <a:ext cx="1187623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27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5" grpId="0" animBg="1" autoUpdateAnimBg="0"/>
      <p:bldP spid="1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34314AF6-F65B-95AF-B0DA-5EBBC0FCE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525945"/>
              </p:ext>
            </p:extLst>
          </p:nvPr>
        </p:nvGraphicFramePr>
        <p:xfrm>
          <a:off x="899592" y="1196752"/>
          <a:ext cx="7488832" cy="3544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678">
                  <a:extLst>
                    <a:ext uri="{9D8B030D-6E8A-4147-A177-3AD203B41FA5}">
                      <a16:colId xmlns:a16="http://schemas.microsoft.com/office/drawing/2014/main" xmlns="" val="1697376881"/>
                    </a:ext>
                  </a:extLst>
                </a:gridCol>
                <a:gridCol w="7142154">
                  <a:extLst>
                    <a:ext uri="{9D8B030D-6E8A-4147-A177-3AD203B41FA5}">
                      <a16:colId xmlns:a16="http://schemas.microsoft.com/office/drawing/2014/main" xmlns="" val="5534397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з/п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</a:pPr>
                      <a:endParaRPr lang="uk-UA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60" marR="1986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УЗАГАЛЬНЕНІ </a:t>
                      </a:r>
                      <a:r>
                        <a:rPr lang="uk-UA" sz="1600" b="1" kern="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РЕКОМЕНДАЦІЇ </a:t>
                      </a:r>
                      <a:r>
                        <a:rPr lang="uk-UA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ЩОДО УДОСКОНАЛЕННЯ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60" marR="19860" marT="0" marB="0"/>
                </a:tc>
                <a:extLst>
                  <a:ext uri="{0D108BD9-81ED-4DB2-BD59-A6C34878D82A}">
                    <a16:rowId xmlns:a16="http://schemas.microsoft.com/office/drawing/2014/main" xmlns="" val="761251324"/>
                  </a:ext>
                </a:extLst>
              </a:tr>
              <a:tr h="99400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uk-UA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860" marR="1986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Фаховим комісіям кафедр, гарантам ОП,</a:t>
                      </a:r>
                      <a:r>
                        <a:rPr lang="uk-UA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завідувачам кафедр обговорити зауваження, рекомендації та виробити процедури щодо удосконалення РПНД.</a:t>
                      </a:r>
                    </a:p>
                    <a:p>
                      <a:pPr algn="just"/>
                      <a:r>
                        <a:rPr lang="uk-UA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60" marR="19860" marT="0" marB="0" anchor="ctr"/>
                </a:tc>
                <a:extLst>
                  <a:ext uri="{0D108BD9-81ED-4DB2-BD59-A6C34878D82A}">
                    <a16:rowId xmlns:a16="http://schemas.microsoft.com/office/drawing/2014/main" xmlns="" val="3526640848"/>
                  </a:ext>
                </a:extLst>
              </a:tr>
              <a:tr h="83277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uk-UA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60" marR="1986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Оприлюднити</a:t>
                      </a:r>
                      <a:r>
                        <a:rPr lang="uk-UA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РПНД на сайті кафедр для доступу</a:t>
                      </a:r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здобувачам</a:t>
                      </a:r>
                      <a:r>
                        <a:rPr lang="uk-UA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вищої освіти.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60" marR="19860" marT="0" marB="0" anchor="ctr"/>
                </a:tc>
                <a:extLst>
                  <a:ext uri="{0D108BD9-81ED-4DB2-BD59-A6C34878D82A}">
                    <a16:rowId xmlns:a16="http://schemas.microsoft.com/office/drawing/2014/main" xmlns="" val="732058127"/>
                  </a:ext>
                </a:extLst>
              </a:tr>
              <a:tr h="111037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uk-UA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60" marR="1986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Заслухати</a:t>
                      </a:r>
                      <a:r>
                        <a:rPr lang="uk-UA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результати про удосконалення РПНД на засіданнях методичних радах факультетів /навчально-наукових інститутів.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860" marR="19860" marT="0" marB="0" anchor="ctr"/>
                </a:tc>
                <a:extLst>
                  <a:ext uri="{0D108BD9-81ED-4DB2-BD59-A6C34878D82A}">
                    <a16:rowId xmlns:a16="http://schemas.microsoft.com/office/drawing/2014/main" xmlns="" val="497894331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B35AF70-CE67-3082-698B-6EF3A8DF5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r="10864"/>
          <a:stretch>
            <a:fillRect/>
          </a:stretch>
        </p:blipFill>
        <p:spPr bwMode="auto">
          <a:xfrm>
            <a:off x="8157540" y="116632"/>
            <a:ext cx="878956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814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8458</TotalTime>
  <Words>778</Words>
  <Application>Microsoft Office PowerPoint</Application>
  <PresentationFormat>Екран (4:3)</PresentationFormat>
  <Paragraphs>126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Про якість навчально-методичного забезпечення силабусів / робочих програм навчальних дисциплін  освітньо-професійних програм другого (магістерського) рівня  вищої освіти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LMD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Вчена рада  2010</dc:title>
  <dc:creator>UZvER</dc:creator>
  <cp:lastModifiedBy>Admin</cp:lastModifiedBy>
  <cp:revision>1320</cp:revision>
  <cp:lastPrinted>2024-09-25T09:08:21Z</cp:lastPrinted>
  <dcterms:created xsi:type="dcterms:W3CDTF">2010-08-26T09:10:43Z</dcterms:created>
  <dcterms:modified xsi:type="dcterms:W3CDTF">2024-10-01T08:30:07Z</dcterms:modified>
</cp:coreProperties>
</file>