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22" r:id="rId1"/>
  </p:sldMasterIdLst>
  <p:notesMasterIdLst>
    <p:notesMasterId r:id="rId16"/>
  </p:notesMasterIdLst>
  <p:handoutMasterIdLst>
    <p:handoutMasterId r:id="rId17"/>
  </p:handoutMasterIdLst>
  <p:sldIdLst>
    <p:sldId id="481" r:id="rId2"/>
    <p:sldId id="483" r:id="rId3"/>
    <p:sldId id="499" r:id="rId4"/>
    <p:sldId id="479" r:id="rId5"/>
    <p:sldId id="484" r:id="rId6"/>
    <p:sldId id="485" r:id="rId7"/>
    <p:sldId id="486" r:id="rId8"/>
    <p:sldId id="487" r:id="rId9"/>
    <p:sldId id="488" r:id="rId10"/>
    <p:sldId id="490" r:id="rId11"/>
    <p:sldId id="497" r:id="rId12"/>
    <p:sldId id="496" r:id="rId13"/>
    <p:sldId id="494" r:id="rId14"/>
    <p:sldId id="498" r:id="rId15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C9900"/>
    <a:srgbClr val="FF6600"/>
    <a:srgbClr val="660033"/>
    <a:srgbClr val="FF9999"/>
    <a:srgbClr val="00FF00"/>
    <a:srgbClr val="CCCC00"/>
    <a:srgbClr val="6600CC"/>
    <a:srgbClr val="99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0" autoAdjust="0"/>
    <p:restoredTop sz="94246" autoAdjust="0"/>
  </p:normalViewPr>
  <p:slideViewPr>
    <p:cSldViewPr>
      <p:cViewPr varScale="1">
        <p:scale>
          <a:sx n="89" d="100"/>
          <a:sy n="89" d="100"/>
        </p:scale>
        <p:origin x="121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1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17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3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6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1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8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47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5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8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772816"/>
            <a:ext cx="8856984" cy="4104456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якість навчально-методичного забезпечення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програм/ 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освітньо-професійних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(магістерського) та 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 (бакалаврського)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рівня 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освіти, що проходять акредитацію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 ІІ семестрі 2024-2025 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7164288" y="188640"/>
            <a:ext cx="1763687" cy="181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84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УКРАЇНСЬКА МОВА ТА ЛІТЕРАТУРА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014 СЕРЕДНЯ ОСВІТА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644" y="658135"/>
            <a:ext cx="6408712" cy="724690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Забезпечують кафедри: сучасної української мови,</a:t>
            </a:r>
          </a:p>
          <a:p>
            <a:pPr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української літератури,</a:t>
            </a:r>
          </a:p>
          <a:p>
            <a:pPr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історії та культури української мови </a:t>
            </a:r>
            <a:endParaRPr lang="uk-UA" alt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358" y="1428255"/>
            <a:ext cx="3888432" cy="616767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Обов'язкові компоненти ОП -38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Вибіркові </a:t>
            </a:r>
            <a:r>
              <a:rPr lang="uk-UA" alt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- 19</a:t>
            </a:r>
            <a:endParaRPr lang="uk-UA" alt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830" y="3212976"/>
            <a:ext cx="3991906" cy="36037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400" b="1" kern="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«Освітні програми»,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про наявність навчально-методичного забезпечення:</a:t>
            </a:r>
            <a:r>
              <a:rPr lang="uk-UA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всіх навчальних дисциплін  згідно з ОП та навчальним планом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971600" y="2060848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507123" y="1628800"/>
            <a:ext cx="3043064" cy="115212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662735" y="3645024"/>
            <a:ext cx="4481263" cy="182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дозавантажити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вибіркових навчальних дисциплін та відповідно робочі програми навчальних дисциплін, вибраних студентами; 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проаналізувати доцільність поданої літератури 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окремих ОК основну літературу доповнити власним виданням)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вилучити застарілу. 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uk-UA" sz="16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27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ФІЗИЧНА КУЛЬТУРА І СПОРТ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674398"/>
            <a:ext cx="6192688" cy="59436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та методики фізичного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виховання і спорту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772" y="1355507"/>
            <a:ext cx="4032448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- 37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- 20</a:t>
            </a:r>
            <a:endParaRPr lang="uk-UA" alt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528" y="3717032"/>
            <a:ext cx="4104456" cy="208823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«Студенту»,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</a:t>
            </a:r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наявність навчально-методичного забезпечення:</a:t>
            </a:r>
            <a:r>
              <a:rPr lang="uk-UA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187624" y="2348880"/>
            <a:ext cx="3165306" cy="1008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508104" y="1596463"/>
            <a:ext cx="3165306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499992" y="3356992"/>
            <a:ext cx="4567970" cy="3123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привести у відповідність до встановлених вимог 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титильну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зворотню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сторінки робочих програм навчальних дисциплін </a:t>
            </a:r>
            <a:r>
              <a:rPr lang="uk-UA" sz="1400" i="1" dirty="0">
                <a:latin typeface="Times New Roman" panose="02020603050405020304" pitchFamily="18" charset="0"/>
                <a:ea typeface="Calibri" panose="020F0502020204030204" pitchFamily="34" charset="0"/>
              </a:rPr>
              <a:t>(зокрема, в частині реквізитів);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упорядкувати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вибіркових навчальних дисциплін згідно встановленого зразка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в окремих ОК рубрику «Викладач»;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доопрацювати окремі робочі програми  навчальних дисциплін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частині доповнення деяких складових: 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перелік питань лекційних, практичних занять, види самостійної роботи, критерії оцінювання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навчальних досягнень студентів;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літературу.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16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9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ФІТНЕС ТА РЕКРЕАЦІЯ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7" y="687314"/>
            <a:ext cx="6955540" cy="58144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та методики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 і спорту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1370746"/>
            <a:ext cx="4536504" cy="56825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-37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3429000"/>
            <a:ext cx="4195192" cy="338774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«Студенту», яка містить інформацію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наявність навчально-методичного забезпечення:</a:t>
            </a:r>
            <a:r>
              <a:rPr lang="uk-UA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kern="1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568464" y="1950638"/>
            <a:ext cx="3093298" cy="103902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6012160" y="1370745"/>
            <a:ext cx="3024336" cy="10801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860032" y="2541704"/>
            <a:ext cx="4032448" cy="3985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400" b="1" i="1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оприлюднити </a:t>
            </a:r>
            <a:r>
              <a:rPr lang="uk-UA" sz="14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титулки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окремих робочих програм навчальних з відповідними реквізитами;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в окремих ОК рубрику «Викладач»;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доопрацювати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та оприлюднити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силабуси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та робочі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програми окремих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вибіркових навчальних дисциплін;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СРС деталізувати за видами діяльності;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доповнити РПНД основними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складовими:       </a:t>
            </a:r>
            <a:r>
              <a:rPr lang="uk-UA" sz="14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пререквізити</a:t>
            </a:r>
            <a:r>
              <a:rPr lang="uk-UA" sz="14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перелік питань до самоконтролю та підсумкового контролю, зарахування неформальної освіти, політика академічної 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доброчесності;</a:t>
            </a:r>
            <a:endParaRPr lang="uk-UA" sz="14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застарілу літератури. 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uk-UA" sz="1400" i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1600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1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589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ФІЗИЧНА КУЛЬТУРА 014 СЕРЕДНЯ ОСВІТА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714879"/>
            <a:ext cx="6552728" cy="40986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фізичної культури та основ здоров’я  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112" y="1182474"/>
            <a:ext cx="4392488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-34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</a:t>
            </a:r>
            <a:r>
              <a:rPr lang="uk-UA" altLang="ru-RU" sz="2000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058" y="2708920"/>
            <a:ext cx="3991906" cy="34281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«Студенту»,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 наявність навчально-методичного забезпечення:</a:t>
            </a:r>
            <a:r>
              <a:rPr lang="uk-UA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 навчальних дисциплін  згідно з ОП та навчальним планом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132158" y="2439787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845345" y="1284323"/>
            <a:ext cx="3165306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739051" y="2321412"/>
            <a:ext cx="4245426" cy="5395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оприлюднити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титулки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окремих робочих програм навчальних з відповідними реквізитами, зокрема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в окремих ОК рубрику «Викладач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та ін.;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доопрацювати та оприлюднити </a:t>
            </a:r>
            <a:r>
              <a:rPr lang="uk-UA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силабуси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та робочі програми окремих вибіркових навчальних дисциплін;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СРС деталізувати за видами діяльності;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доповнити РПНД основними складовими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(</a:t>
            </a:r>
            <a:r>
              <a:rPr lang="uk-UA" sz="14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пререквізити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перелік питань до самоконтролю та підсумкового контролю, зарахування неформальної освіти, політика академічної доброчесності);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літератури</a:t>
            </a:r>
          </a:p>
          <a:p>
            <a:pPr algn="just">
              <a:lnSpc>
                <a:spcPct val="120000"/>
              </a:lnSpc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нформація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проаналізована на </a:t>
            </a:r>
            <a:r>
              <a:rPr lang="uk-UA" sz="14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гугл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диску </a:t>
            </a:r>
            <a:r>
              <a:rPr lang="uk-UA" sz="14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 курсами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1400" i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uk-UA" sz="16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</a:pPr>
            <a:endParaRPr lang="uk-UA" sz="1400" b="1" kern="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uk-UA" sz="16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211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34314AF6-F65B-95AF-B0DA-5EBBC0FCE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967450"/>
              </p:ext>
            </p:extLst>
          </p:nvPr>
        </p:nvGraphicFramePr>
        <p:xfrm>
          <a:off x="899592" y="1196752"/>
          <a:ext cx="7488832" cy="3455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678">
                  <a:extLst>
                    <a:ext uri="{9D8B030D-6E8A-4147-A177-3AD203B41FA5}">
                      <a16:colId xmlns:a16="http://schemas.microsoft.com/office/drawing/2014/main" xmlns="" val="1697376881"/>
                    </a:ext>
                  </a:extLst>
                </a:gridCol>
                <a:gridCol w="7142154">
                  <a:extLst>
                    <a:ext uri="{9D8B030D-6E8A-4147-A177-3AD203B41FA5}">
                      <a16:colId xmlns:a16="http://schemas.microsoft.com/office/drawing/2014/main" xmlns="" val="5534397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з/п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:a16="http://schemas.microsoft.com/office/drawing/2014/main" xmlns="" val="761251324"/>
                  </a:ext>
                </a:extLst>
              </a:tr>
              <a:tr h="99400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Фаховим комісіям кафедр, гарантам ОП,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завідувачам кафедр обговорити зауваження, рекомендації та виробити шляхи удосконалення РПНД.</a:t>
                      </a:r>
                    </a:p>
                    <a:p>
                      <a:pPr algn="just"/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3526640848"/>
                  </a:ext>
                </a:extLst>
              </a:tr>
              <a:tr h="83277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Оприлюднити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РПНД на сайті кафедр для доступу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здобувачам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вищої освіти.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732058127"/>
                  </a:ext>
                </a:extLst>
              </a:tr>
              <a:tr h="1110371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uk-UA" sz="1200" b="1" kern="1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Заслухати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результати про удосконалення РПНД на засіданнях методичних радах факультетів /навчально-наукових інститутів.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49789433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157540" y="116632"/>
            <a:ext cx="878956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A9117D93-52BF-618C-0926-E4D1C7CF754F}"/>
              </a:ext>
            </a:extLst>
          </p:cNvPr>
          <p:cNvSpPr/>
          <p:nvPr/>
        </p:nvSpPr>
        <p:spPr>
          <a:xfrm>
            <a:off x="1835696" y="188640"/>
            <a:ext cx="6120680" cy="50405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600" b="1" kern="1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УЗАГАЛЬНЕНІ </a:t>
            </a:r>
            <a:r>
              <a:rPr lang="uk-UA" sz="1600" b="1" kern="1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  <a:r>
              <a:rPr lang="uk-UA" sz="1600" b="1" kern="1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 УДОСКОНАЛЕННЯ</a:t>
            </a:r>
            <a:endParaRPr lang="uk-UA" sz="1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4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терапія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002" y="586815"/>
            <a:ext cx="6453141" cy="537929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терапії, реабілітації та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здоров’язбережувальних</a:t>
            </a: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технологій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0375" y="3140967"/>
            <a:ext cx="4327649" cy="367577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«Студенту», яка містить інформацію про наявність навчально-методичного забезпечення: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вибіркових навчальних дисциплін 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навчальних дисциплін  згідно з ОП та навчальним планом </a:t>
            </a:r>
            <a:r>
              <a:rPr lang="uk-UA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  <a:endParaRPr lang="uk-UA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12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551035" y="1680733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292080" y="1695795"/>
            <a:ext cx="3456383" cy="9687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823592" y="2729354"/>
            <a:ext cx="424542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в окремих ОК рубрику «Викладач»;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uk-UA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титулці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ОК9 дати правильну назву ОП;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ОК доповнити критеріями оцінювання за результатами  виконаних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видів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робіт;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окремі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робочі програми доповнити елементами, важливими для інформації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студенту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види самостійній  роботи; перелік питань до лекційних та практичних занять та ін.;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оприлюднити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сайті кафедри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силабуси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обов’язкових </a:t>
            </a:r>
            <a:r>
              <a:rPr lang="uk-UA" sz="1400" smtClean="0">
                <a:latin typeface="Times New Roman" panose="02020603050405020304" pitchFamily="18" charset="0"/>
                <a:ea typeface="Calibri" panose="020F0502020204030204" pitchFamily="34" charset="0"/>
              </a:rPr>
              <a:t>навчальних дисциплін</a:t>
            </a:r>
            <a:r>
              <a:rPr lang="uk-UA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i="1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та робочі програми вибіркових </a:t>
            </a:r>
            <a:r>
              <a:rPr lang="uk-UA" sz="1400" smtClean="0">
                <a:latin typeface="Times New Roman" panose="02020603050405020304" pitchFamily="18" charset="0"/>
                <a:ea typeface="Calibri" panose="020F0502020204030204" pitchFamily="34" charset="0"/>
              </a:rPr>
              <a:t>навчальних дисциплін;</a:t>
            </a:r>
            <a:endParaRPr lang="uk-UA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застарілу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літературу.</a:t>
            </a:r>
            <a:endParaRPr lang="uk-UA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865" y="1124744"/>
            <a:ext cx="5904656" cy="549163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</a:t>
            </a:r>
            <a:r>
              <a:rPr lang="uk-UA" alt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– 14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ко</a:t>
            </a:r>
            <a:r>
              <a:rPr lang="uk-UA" alt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alt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поненти ОП – 27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https://preschool.chnu.edu.ua/media/v1kl2bsm/sait.jpg?cc=0,0.11478411306042885,0,0.11484551656920086&amp;width=1920&amp;height=832&amp;format=webp&amp;quality=8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https://preschool.chnu.edu.ua/media/v1kl2bsm/sait.jpg?cc=0,0.11478411306042885,0,0.11484551656920086&amp;width=1920&amp;height=832&amp;format=webp&amp;quality=8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https://preschool.chnu.edu.ua/media/v1kl2bsm/sait.jpg?cc=0,0.11478411306042885,0,0.11484551656920086&amp;width=1920&amp;height=832&amp;format=webp&amp;quality=80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8" descr="C:\Users\Admin\Downloads\sait.webp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Нет описания фото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69238"/>
            <a:ext cx="1187623" cy="89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78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ЛОГОПЕДІЯ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37652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7" y="674398"/>
            <a:ext cx="6840761" cy="663345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 і психології дошкільної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спеціальної освіти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524" y="1488289"/>
            <a:ext cx="4045418" cy="619789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-30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- 15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7975" y="3428999"/>
            <a:ext cx="4354761" cy="338774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«Освітній процес», яка містить інформацію </a:t>
            </a:r>
            <a:r>
              <a:rPr lang="uk-UA" sz="5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навчально-методичного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5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навчальних дисциплін  згідно з ОП та навчальним планом </a:t>
            </a:r>
            <a:r>
              <a:rPr lang="uk-UA" sz="5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5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ru-RU" sz="6400" b="1" kern="1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kern="10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5600" b="1" kern="1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314435" y="2420888"/>
            <a:ext cx="3165306" cy="79208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895942" y="1579129"/>
            <a:ext cx="3165306" cy="91376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5054898" y="2833882"/>
            <a:ext cx="3991906" cy="4669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завершити розробку робочих програм окремих вибіркових ОК, вибраних студентами 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(весняний семестр);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ооформити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відповідними реквізитами  титульну сторінку робочих програм навчальних дисциплін;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окремі ОК структурними елементами 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(шкала оцінювання, зарахування результатів неформальної освіти);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вилучити застарілу літературу.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8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4689765" y="133774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0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941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КІБЕРБЕЗПЕКА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37652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7" y="674399"/>
            <a:ext cx="6840761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радіотехніки та інформаційної безпеки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524" y="1092961"/>
            <a:ext cx="4045418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- 28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15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3434275"/>
            <a:ext cx="4294229" cy="338774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сайті кафедри наявна рубрика «Акредитація», яка містить інформацію </a:t>
            </a:r>
            <a:r>
              <a:rPr lang="uk-UA" sz="5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навчально-методичного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5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навчальних дисциплін  згідно з ОП та навчальним планом </a:t>
            </a:r>
            <a:r>
              <a:rPr lang="uk-UA" sz="5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kern="1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5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ru-RU" sz="6400" b="1" kern="1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kern="10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5600" b="1" kern="1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314435" y="1989101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736329" y="1433497"/>
            <a:ext cx="3165306" cy="125475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689765" y="3028787"/>
            <a:ext cx="4357039" cy="397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окремі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 навчальних дисциплін відповідними реквізитами;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зазначити  в окремих ОК рубрику «Викладач»;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доопрацювати робочі програми та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</a:t>
            </a:r>
            <a:r>
              <a:rPr lang="uk-UA" sz="14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них окремих обов’язкових навчальних дисциплін;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літературу.</a:t>
            </a: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8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4689765" y="133774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0" descr="Кафедра радіотехніки та інформаційної безпеки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23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БІОТЕХНОЛОГІЇ ТА БІОІНЖЕНЕРІЯ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655941"/>
            <a:ext cx="5760639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біохімії та біотехнології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065046"/>
            <a:ext cx="5544616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- 34</a:t>
            </a:r>
          </a:p>
          <a:p>
            <a:pPr algn="just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-14                                                                   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9512" y="3388557"/>
            <a:ext cx="4608512" cy="342818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5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«Освітні програми»,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навчально-методичного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 згідно з ОП та навчальним планом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ru-RU" sz="6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6400" b="1" kern="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899592" y="2051435"/>
            <a:ext cx="3165306" cy="93610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636910" y="1837209"/>
            <a:ext cx="3165306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788024" y="3284985"/>
            <a:ext cx="4245426" cy="2816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20000"/>
              </a:lnSpc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доопрацювати та оприлюднити </a:t>
            </a:r>
            <a:r>
              <a:rPr lang="uk-UA" sz="14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обов’язкових та вибіркових навчальних дисциплін  згідно зразка;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в окремих ОК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 складові: 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 лекційних, семінарських занять, види </a:t>
            </a:r>
            <a:r>
              <a:rPr lang="uk-UA" sz="14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самостійної роботи студентів;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виправити в окремих робочих програмах технічні помилки в нумерації складових та вилучити застарілу літературу.</a:t>
            </a:r>
          </a:p>
          <a:p>
            <a:pPr lvl="0" algn="ctr">
              <a:lnSpc>
                <a:spcPct val="107000"/>
              </a:lnSpc>
            </a:pPr>
            <a:endParaRPr lang="uk-UA" sz="16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uk-UA" sz="1600" b="1" kern="1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337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ТУРИСТИЧНОЇ ІНДУСТРІЇ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534" y="702778"/>
            <a:ext cx="6583737" cy="563403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економічної географії та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екологічного менеджменту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377378"/>
            <a:ext cx="5790296" cy="69131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- 45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3388557"/>
            <a:ext cx="4267200" cy="342818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«Навчання», яка містить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 </a:t>
            </a:r>
            <a:r>
              <a:rPr lang="uk-UA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навчально-методичного </a:t>
            </a:r>
            <a:r>
              <a:rPr lang="uk-UA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забезпечення:</a:t>
            </a:r>
            <a:r>
              <a:rPr lang="uk-UA" sz="5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 згідно з ОП та навчальним планом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5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883704" y="2203375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364088" y="2176652"/>
            <a:ext cx="3619334" cy="94586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4139952" y="2834418"/>
            <a:ext cx="4752528" cy="2682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ctr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окремих ОК рубрику «Викладач»;</a:t>
            </a:r>
          </a:p>
          <a:p>
            <a:pPr marL="742950" lvl="1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доопрацювати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силабуси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вибіркових  навчальних дисциплін відповідно до  оновлених вимог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742950" lvl="1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доповнити шкалу оцінювання;</a:t>
            </a:r>
            <a:endParaRPr lang="uk-UA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в окремих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програмах навчальних дисциплін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вилучити застарілі джерела.  </a:t>
            </a:r>
          </a:p>
          <a:p>
            <a:pPr marL="742950" lvl="1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>
              <a:lnSpc>
                <a:spcPct val="107000"/>
              </a:lnSpc>
            </a:pPr>
            <a:endParaRPr lang="uk-UA" sz="16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97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609694" y="23015"/>
            <a:ext cx="7850739" cy="597673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ЯКІСТЬ ТА БЕЗПЕКА ХАРЧОВОЇ ПРОДУКЦІЇ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702779"/>
            <a:ext cx="6840760" cy="64372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хімії та експертизи харчової продукції 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177" y="1346505"/>
            <a:ext cx="3816424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-34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-14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528" y="3388557"/>
            <a:ext cx="4339208" cy="342818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«Навчання», яка містить інформацію про наявність навчально-методичного забезпечення:</a:t>
            </a:r>
            <a:r>
              <a:rPr lang="uk-UA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илабусів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 навчальних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  згідно з ОП та навчальним планом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5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132159" y="2259717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868144" y="1428596"/>
            <a:ext cx="3165306" cy="11659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860032" y="3212976"/>
            <a:ext cx="4173418" cy="4145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доопрацювати та оприлюднити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робочі програми 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кремих обов’язкових та вибіркових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навчальних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дисциплін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sz="1400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в окремих ОК рубрику «Викладач»;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окремі ОК складовими: </a:t>
            </a:r>
            <a:r>
              <a:rPr lang="uk-UA" sz="1400" i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пререквізити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види самостійної роботи студентів; шкала </a:t>
            </a:r>
            <a:r>
              <a:rPr lang="uk-UA" sz="14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оцінювання, </a:t>
            </a:r>
            <a:r>
              <a:rPr lang="uk-UA" sz="1400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для лабораторних занять та ін.; </a:t>
            </a:r>
            <a:endParaRPr lang="uk-UA" sz="1400" i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окремих робочих програмах правити технічні помилки в нумерації складових та вилучити застарілу літературу.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uk-UA" sz="1400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uk-UA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600" b="1" kern="100" dirty="0" smtClean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600" b="1" kern="1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25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 ТА ЦИВІЛЬНА ІНЖЕНЕРІЯ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159" y="674399"/>
            <a:ext cx="7227028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будівництва  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158" y="1103544"/>
            <a:ext cx="4087914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-35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-16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528" y="2922429"/>
            <a:ext cx="4339208" cy="389431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«Студентам-робочі програми/</a:t>
            </a:r>
            <a:r>
              <a:rPr lang="uk-UA" sz="5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</a:t>
            </a:r>
            <a:r>
              <a:rPr lang="uk-UA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навчально-методичного </a:t>
            </a:r>
            <a:r>
              <a:rPr lang="uk-UA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 програм 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 згідно з ОП та навчальним планом </a:t>
            </a:r>
            <a:r>
              <a:rPr lang="uk-UA" sz="5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</a:pP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Разом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тим, потребує 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упорядкування інформації </a:t>
            </a:r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на сайті кафедри.</a:t>
            </a:r>
            <a:endParaRPr lang="uk-UA" sz="5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kern="1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259632" y="1861596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652120" y="1108433"/>
            <a:ext cx="3240360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788024" y="2346579"/>
            <a:ext cx="4248472" cy="4258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упорядкувати та оприлюднити інформацію у рубриці: «Робочі програми/</a:t>
            </a:r>
            <a:r>
              <a:rPr lang="uk-UA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силабуси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 відповідно до ОП;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привести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у відповідність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 встановлених 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вимог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титильну</a:t>
            </a:r>
            <a:r>
              <a:rPr lang="uk-U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і </a:t>
            </a:r>
            <a:r>
              <a:rPr lang="uk-UA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зворотню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сторінки робочих програм навчальних дисциплін 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(зокрема, в частині реквізитів);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впорядкувати структуру робочих програм за відповідною логікою її складових: </a:t>
            </a:r>
            <a:r>
              <a:rPr lang="uk-UA" sz="14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пререквізити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питання до лекційних, практичних занять, види самостійної роботи, критерії оцінювання, шкала оцінювання, перелік питань до самоконтролю та підсумкового контролю, зарахування неформальної освіти, політика академ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ічної </a:t>
            </a:r>
            <a:r>
              <a:rPr lang="uk-UA" sz="1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доброчесності та ін.;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літературу</a:t>
            </a:r>
            <a:r>
              <a:rPr lang="uk-UA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проаналізована  на </a:t>
            </a:r>
            <a:r>
              <a:rPr lang="uk-UA" sz="14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гугл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диску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uk-UA" sz="1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82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МІКРО-НАНОСИСТЕМНА ТЕХНІКА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5" y="674399"/>
            <a:ext cx="6624737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електроніки і енергетики 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071407"/>
            <a:ext cx="3888432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- 33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-16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645024"/>
            <a:ext cx="4154288" cy="266569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«Студенту»,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 наявність навчально-методичного забезпечення:</a:t>
            </a:r>
            <a:r>
              <a:rPr lang="uk-UA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1400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5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132158" y="1917434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523786" y="1048024"/>
            <a:ext cx="3456384" cy="114344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  <a:endParaRPr lang="uk-UA" sz="2000" b="1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FA75A155-C67E-2AE2-5147-A37FFF3B6733}"/>
              </a:ext>
            </a:extLst>
          </p:cNvPr>
          <p:cNvSpPr txBox="1"/>
          <p:nvPr/>
        </p:nvSpPr>
        <p:spPr>
          <a:xfrm>
            <a:off x="4572000" y="2282304"/>
            <a:ext cx="4408170" cy="4011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оприлюднити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робочі програми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загальноуніверситетських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навчальних дисциплін, які мають бути розроблені відповідно до встановлених  вимог;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зазначити  в окремих ОК рубрику «Викладач»;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доопрацювати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обов’язкових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вибіркових навчальних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дисциплін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 </a:t>
            </a:r>
            <a:r>
              <a:rPr lang="uk-UA" sz="1400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втановленого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зразка та  </a:t>
            </a: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 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вибраних ОК;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 ОК доповнити елементами, важливими для інформації студенту (вказати завдання дисципліни, доповнити шкалу оцінювання, перелік питань до дисципліни), самостійну роботу конкретизувати за видами діяльності;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14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окремих робочих програмах навчальних дисциплін вилучити застарілу літературу.  </a:t>
            </a:r>
            <a:endParaRPr lang="ru-RU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uk-UA" sz="14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1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17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10102</TotalTime>
  <Words>1734</Words>
  <Application>Microsoft Office PowerPoint</Application>
  <PresentationFormat>Екран (4:3)</PresentationFormat>
  <Paragraphs>273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Про якість навчально-методичного забезпечення робочих програм/ силабусів освітньо-професійних програм другого (магістерського) та  першого (бакалаврського) рівня  вищої освіти, що проходять акредитацію у  ІІ семестрі 2024-2025 н.р.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1475</cp:revision>
  <cp:lastPrinted>2025-01-22T08:05:18Z</cp:lastPrinted>
  <dcterms:created xsi:type="dcterms:W3CDTF">2010-08-26T09:10:43Z</dcterms:created>
  <dcterms:modified xsi:type="dcterms:W3CDTF">2025-04-22T05:47:06Z</dcterms:modified>
</cp:coreProperties>
</file>