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9" r:id="rId1"/>
  </p:sldMasterIdLst>
  <p:notesMasterIdLst>
    <p:notesMasterId r:id="rId15"/>
  </p:notesMasterIdLst>
  <p:handoutMasterIdLst>
    <p:handoutMasterId r:id="rId16"/>
  </p:handoutMasterIdLst>
  <p:sldIdLst>
    <p:sldId id="322" r:id="rId2"/>
    <p:sldId id="261" r:id="rId3"/>
    <p:sldId id="285" r:id="rId4"/>
    <p:sldId id="316" r:id="rId5"/>
    <p:sldId id="313" r:id="rId6"/>
    <p:sldId id="292" r:id="rId7"/>
    <p:sldId id="318" r:id="rId8"/>
    <p:sldId id="293" r:id="rId9"/>
    <p:sldId id="307" r:id="rId10"/>
    <p:sldId id="266" r:id="rId11"/>
    <p:sldId id="324" r:id="rId12"/>
    <p:sldId id="325" r:id="rId13"/>
    <p:sldId id="323" r:id="rId14"/>
  </p:sldIdLst>
  <p:sldSz cx="9144000" cy="6858000" type="screen4x3"/>
  <p:notesSz cx="6735763" cy="98694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5pPr>
    <a:lvl6pPr marL="2286000" algn="l" defTabSz="914400" rtl="0" eaLnBrk="1" latinLnBrk="0" hangingPunct="1"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6pPr>
    <a:lvl7pPr marL="2743200" algn="l" defTabSz="914400" rtl="0" eaLnBrk="1" latinLnBrk="0" hangingPunct="1"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7pPr>
    <a:lvl8pPr marL="3200400" algn="l" defTabSz="914400" rtl="0" eaLnBrk="1" latinLnBrk="0" hangingPunct="1"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8pPr>
    <a:lvl9pPr marL="3657600" algn="l" defTabSz="914400" rtl="0" eaLnBrk="1" latinLnBrk="0" hangingPunct="1"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990000"/>
    <a:srgbClr val="993300"/>
    <a:srgbClr val="6600CC"/>
    <a:srgbClr val="660033"/>
    <a:srgbClr val="FF9999"/>
    <a:srgbClr val="CC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4" autoAdjust="0"/>
    <p:restoredTop sz="94246" autoAdjust="0"/>
  </p:normalViewPr>
  <p:slideViewPr>
    <p:cSldViewPr>
      <p:cViewPr>
        <p:scale>
          <a:sx n="66" d="100"/>
          <a:sy n="66" d="100"/>
        </p:scale>
        <p:origin x="-130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2776" y="-80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1300" b="1" i="0" u="none" strike="noStrike" baseline="0" dirty="0">
                <a:solidFill>
                  <a:sysClr val="windowText" lastClr="000000"/>
                </a:solidFill>
                <a:effectLst/>
                <a:latin typeface="Cambria" panose="02040503050406030204" pitchFamily="18" charset="0"/>
              </a:rPr>
              <a:t>Використання активних методів проведення занять, у %</a:t>
            </a:r>
            <a:endParaRPr lang="ru-RU" sz="1300" b="1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c:rich>
      </c:tx>
      <c:layout>
        <c:manualLayout>
          <c:xMode val="edge"/>
          <c:yMode val="edge"/>
          <c:x val="0.14053470945611304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6042028837304423E-2"/>
          <c:y val="0.24604904632152588"/>
          <c:w val="0.90538654259126705"/>
          <c:h val="0.5447166856186573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Зимова сесія 2019/2020 н.р.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6.5</c:v>
                </c:pt>
                <c:pt idx="1">
                  <c:v>7.5</c:v>
                </c:pt>
                <c:pt idx="2">
                  <c:v>13.2</c:v>
                </c:pt>
                <c:pt idx="3">
                  <c:v>22.2</c:v>
                </c:pt>
                <c:pt idx="4">
                  <c:v>50.6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40D-4CC5-8C6B-6570BB03A5E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Літня сесія 2019/2020 н.р.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4.8</c:v>
                </c:pt>
                <c:pt idx="1">
                  <c:v>12.7</c:v>
                </c:pt>
                <c:pt idx="2">
                  <c:v>21</c:v>
                </c:pt>
                <c:pt idx="3">
                  <c:v>31.8</c:v>
                </c:pt>
                <c:pt idx="4">
                  <c:v>29.7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40D-4CC5-8C6B-6570BB03A5E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40D-4CC5-8C6B-6570BB03A5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4736128"/>
        <c:axId val="119751424"/>
      </c:barChart>
      <c:catAx>
        <c:axId val="1147361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9751424"/>
        <c:crosses val="autoZero"/>
        <c:auto val="1"/>
        <c:lblAlgn val="ctr"/>
        <c:lblOffset val="100"/>
        <c:noMultiLvlLbl val="0"/>
      </c:catAx>
      <c:valAx>
        <c:axId val="119751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4736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1400" b="1" i="0" u="none" strike="noStrike" baseline="0">
                <a:solidFill>
                  <a:sysClr val="windowText" lastClr="000000"/>
                </a:solidFill>
                <a:effectLst/>
              </a:rPr>
              <a:t>Оцінка використання активних методів проведення занять (сума відповідей студентів, які оцінили на 1-2), у %</a:t>
            </a:r>
            <a:endParaRPr lang="ru-RU" b="1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11857145595238303"/>
          <c:y val="2.0011435105774727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0"/>
      <c:rotY val="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466772838391882"/>
          <c:y val="0.15488850771869639"/>
          <c:w val="0.66196426984577805"/>
          <c:h val="0.79308671321745161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Середнє значення</c:v>
                </c:pt>
                <c:pt idx="1">
                  <c:v>Юридичний факультет</c:v>
                </c:pt>
                <c:pt idx="2">
                  <c:v>Філософсько-теологічний</c:v>
                </c:pt>
                <c:pt idx="3">
                  <c:v>Філологічний факультет</c:v>
                </c:pt>
                <c:pt idx="4">
                  <c:v>Факультет фінансів</c:v>
                </c:pt>
                <c:pt idx="5">
                  <c:v>Факультет фізкультури</c:v>
                </c:pt>
                <c:pt idx="6">
                  <c:v>Факультет педагогіки</c:v>
                </c:pt>
                <c:pt idx="7">
                  <c:v>Факультет математики</c:v>
                </c:pt>
                <c:pt idx="8">
                  <c:v>Факультет історії</c:v>
                </c:pt>
                <c:pt idx="9">
                  <c:v>Факультет іноземних мов</c:v>
                </c:pt>
                <c:pt idx="10">
                  <c:v>Інститут фізико-технічних та комп'ютерних наук</c:v>
                </c:pt>
                <c:pt idx="11">
                  <c:v>Інститут біології</c:v>
                </c:pt>
                <c:pt idx="12">
                  <c:v>Економічний факультет</c:v>
                </c:pt>
                <c:pt idx="13">
                  <c:v>Географічний факультет</c:v>
                </c:pt>
                <c:pt idx="14">
                  <c:v>Факультет архітектури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17.600000000000001</c:v>
                </c:pt>
                <c:pt idx="1">
                  <c:v>12</c:v>
                </c:pt>
                <c:pt idx="2">
                  <c:v>22</c:v>
                </c:pt>
                <c:pt idx="3">
                  <c:v>0</c:v>
                </c:pt>
                <c:pt idx="4">
                  <c:v>3</c:v>
                </c:pt>
                <c:pt idx="5">
                  <c:v>17</c:v>
                </c:pt>
                <c:pt idx="6">
                  <c:v>13</c:v>
                </c:pt>
                <c:pt idx="7">
                  <c:v>28</c:v>
                </c:pt>
                <c:pt idx="8">
                  <c:v>25</c:v>
                </c:pt>
                <c:pt idx="9">
                  <c:v>16</c:v>
                </c:pt>
                <c:pt idx="10">
                  <c:v>27</c:v>
                </c:pt>
                <c:pt idx="11">
                  <c:v>20</c:v>
                </c:pt>
                <c:pt idx="12">
                  <c:v>0</c:v>
                </c:pt>
                <c:pt idx="13">
                  <c:v>23</c:v>
                </c:pt>
                <c:pt idx="14">
                  <c:v>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D5D-4B0F-80F4-7CF6D7F21C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Середнє значення</c:v>
                </c:pt>
                <c:pt idx="1">
                  <c:v>Юридичний факультет</c:v>
                </c:pt>
                <c:pt idx="2">
                  <c:v>Філософсько-теологічний</c:v>
                </c:pt>
                <c:pt idx="3">
                  <c:v>Філологічний факультет</c:v>
                </c:pt>
                <c:pt idx="4">
                  <c:v>Факультет фінансів</c:v>
                </c:pt>
                <c:pt idx="5">
                  <c:v>Факультет фізкультури</c:v>
                </c:pt>
                <c:pt idx="6">
                  <c:v>Факультет педагогіки</c:v>
                </c:pt>
                <c:pt idx="7">
                  <c:v>Факультет математики</c:v>
                </c:pt>
                <c:pt idx="8">
                  <c:v>Факультет історії</c:v>
                </c:pt>
                <c:pt idx="9">
                  <c:v>Факультет іноземних мов</c:v>
                </c:pt>
                <c:pt idx="10">
                  <c:v>Інститут фізико-технічних та комп'ютерних наук</c:v>
                </c:pt>
                <c:pt idx="11">
                  <c:v>Інститут біології</c:v>
                </c:pt>
                <c:pt idx="12">
                  <c:v>Економічний факультет</c:v>
                </c:pt>
                <c:pt idx="13">
                  <c:v>Географічний факультет</c:v>
                </c:pt>
                <c:pt idx="14">
                  <c:v>Факультет архітектури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D5D-4B0F-80F4-7CF6D7F21C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Середнє значення</c:v>
                </c:pt>
                <c:pt idx="1">
                  <c:v>Юридичний факультет</c:v>
                </c:pt>
                <c:pt idx="2">
                  <c:v>Філософсько-теологічний</c:v>
                </c:pt>
                <c:pt idx="3">
                  <c:v>Філологічний факультет</c:v>
                </c:pt>
                <c:pt idx="4">
                  <c:v>Факультет фінансів</c:v>
                </c:pt>
                <c:pt idx="5">
                  <c:v>Факультет фізкультури</c:v>
                </c:pt>
                <c:pt idx="6">
                  <c:v>Факультет педагогіки</c:v>
                </c:pt>
                <c:pt idx="7">
                  <c:v>Факультет математики</c:v>
                </c:pt>
                <c:pt idx="8">
                  <c:v>Факультет історії</c:v>
                </c:pt>
                <c:pt idx="9">
                  <c:v>Факультет іноземних мов</c:v>
                </c:pt>
                <c:pt idx="10">
                  <c:v>Інститут фізико-технічних та комп'ютерних наук</c:v>
                </c:pt>
                <c:pt idx="11">
                  <c:v>Інститут біології</c:v>
                </c:pt>
                <c:pt idx="12">
                  <c:v>Економічний факультет</c:v>
                </c:pt>
                <c:pt idx="13">
                  <c:v>Географічний факультет</c:v>
                </c:pt>
                <c:pt idx="14">
                  <c:v>Факультет архітектури</c:v>
                </c:pt>
              </c:strCache>
            </c:strRef>
          </c:cat>
          <c:val>
            <c:numRef>
              <c:f>Лист1!$D$2:$D$16</c:f>
              <c:numCache>
                <c:formatCode>General</c:formatCode>
                <c:ptCount val="1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D5D-4B0F-80F4-7CF6D7F21C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Середнє значення</c:v>
                </c:pt>
                <c:pt idx="1">
                  <c:v>Юридичний факультет</c:v>
                </c:pt>
                <c:pt idx="2">
                  <c:v>Філософсько-теологічний</c:v>
                </c:pt>
                <c:pt idx="3">
                  <c:v>Філологічний факультет</c:v>
                </c:pt>
                <c:pt idx="4">
                  <c:v>Факультет фінансів</c:v>
                </c:pt>
                <c:pt idx="5">
                  <c:v>Факультет фізкультури</c:v>
                </c:pt>
                <c:pt idx="6">
                  <c:v>Факультет педагогіки</c:v>
                </c:pt>
                <c:pt idx="7">
                  <c:v>Факультет математики</c:v>
                </c:pt>
                <c:pt idx="8">
                  <c:v>Факультет історії</c:v>
                </c:pt>
                <c:pt idx="9">
                  <c:v>Факультет іноземних мов</c:v>
                </c:pt>
                <c:pt idx="10">
                  <c:v>Інститут фізико-технічних та комп'ютерних наук</c:v>
                </c:pt>
                <c:pt idx="11">
                  <c:v>Інститут біології</c:v>
                </c:pt>
                <c:pt idx="12">
                  <c:v>Економічний факультет</c:v>
                </c:pt>
                <c:pt idx="13">
                  <c:v>Географічний факультет</c:v>
                </c:pt>
                <c:pt idx="14">
                  <c:v>Факультет архітектури</c:v>
                </c:pt>
              </c:strCache>
            </c:strRef>
          </c:cat>
          <c:val>
            <c:numRef>
              <c:f>Лист1!$E$2:$E$16</c:f>
              <c:numCache>
                <c:formatCode>General</c:formatCode>
                <c:ptCount val="1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D5D-4B0F-80F4-7CF6D7F21C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Столбец4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Середнє значення</c:v>
                </c:pt>
                <c:pt idx="1">
                  <c:v>Юридичний факультет</c:v>
                </c:pt>
                <c:pt idx="2">
                  <c:v>Філософсько-теологічний</c:v>
                </c:pt>
                <c:pt idx="3">
                  <c:v>Філологічний факультет</c:v>
                </c:pt>
                <c:pt idx="4">
                  <c:v>Факультет фінансів</c:v>
                </c:pt>
                <c:pt idx="5">
                  <c:v>Факультет фізкультури</c:v>
                </c:pt>
                <c:pt idx="6">
                  <c:v>Факультет педагогіки</c:v>
                </c:pt>
                <c:pt idx="7">
                  <c:v>Факультет математики</c:v>
                </c:pt>
                <c:pt idx="8">
                  <c:v>Факультет історії</c:v>
                </c:pt>
                <c:pt idx="9">
                  <c:v>Факультет іноземних мов</c:v>
                </c:pt>
                <c:pt idx="10">
                  <c:v>Інститут фізико-технічних та комп'ютерних наук</c:v>
                </c:pt>
                <c:pt idx="11">
                  <c:v>Інститут біології</c:v>
                </c:pt>
                <c:pt idx="12">
                  <c:v>Економічний факультет</c:v>
                </c:pt>
                <c:pt idx="13">
                  <c:v>Географічний факультет</c:v>
                </c:pt>
                <c:pt idx="14">
                  <c:v>Факультет архітектури</c:v>
                </c:pt>
              </c:strCache>
            </c:strRef>
          </c:cat>
          <c:val>
            <c:numRef>
              <c:f>Лист1!$F$2:$F$16</c:f>
              <c:numCache>
                <c:formatCode>General</c:formatCode>
                <c:ptCount val="1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D5D-4B0F-80F4-7CF6D7F21C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shape val="box"/>
        <c:axId val="120244480"/>
        <c:axId val="120254464"/>
        <c:axId val="0"/>
      </c:bar3DChart>
      <c:catAx>
        <c:axId val="120244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0254464"/>
        <c:crosses val="autoZero"/>
        <c:auto val="1"/>
        <c:lblAlgn val="ctr"/>
        <c:lblOffset val="100"/>
        <c:noMultiLvlLbl val="0"/>
      </c:catAx>
      <c:valAx>
        <c:axId val="1202544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0244480"/>
        <c:crosses val="autoZero"/>
        <c:crossBetween val="between"/>
      </c:valAx>
      <c:spPr>
        <a:solidFill>
          <a:schemeClr val="accent6">
            <a:lumMod val="60000"/>
            <a:lumOff val="40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ysClr val="windowText" lastClr="000000"/>
                </a:solidFill>
              </a:rPr>
              <a:t>Чи практикували ви списування?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 практикували ви списування?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C33-4D2D-849D-2DD8F9505B8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C33-4D2D-849D-2DD8F9505B8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C33-4D2D-849D-2DD8F9505B8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C33-4D2D-849D-2DD8F9505B87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uk-UA" sz="2400" b="1" dirty="0" smtClean="0">
                        <a:latin typeface="Cambria" panose="02040503050406030204" pitchFamily="18" charset="0"/>
                      </a:rPr>
                      <a:t>23,6</a:t>
                    </a:r>
                    <a:endParaRPr lang="ru-RU" sz="2400" b="1" dirty="0">
                      <a:latin typeface="Cambria" panose="020405030504060302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C33-4D2D-849D-2DD8F9505B87}"/>
                </c:ext>
              </c:extLst>
            </c:dLbl>
            <c:dLbl>
              <c:idx val="1"/>
              <c:layout>
                <c:manualLayout>
                  <c:x val="0.23460934896122654"/>
                  <c:y val="-0.2161549951239985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uk-UA" sz="2400" b="1" dirty="0" smtClean="0">
                        <a:latin typeface="Cambria" panose="02040503050406030204" pitchFamily="18" charset="0"/>
                      </a:rPr>
                      <a:t>76,4</a:t>
                    </a:r>
                    <a:endParaRPr lang="ru-RU" sz="1000" b="1" dirty="0">
                      <a:latin typeface="Cambria" panose="020405030504060302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1601851851851852"/>
                      <c:h val="6.740094988126482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C33-4D2D-849D-2DD8F9505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23.6</c:v>
                </c:pt>
                <c:pt idx="1">
                  <c:v>76.400000000000006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C33-4D2D-849D-2DD8F9505B8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46050001645907657"/>
          <c:y val="0.905166180829996"/>
          <c:w val="0.15412009262345336"/>
          <c:h val="7.80367437127797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Чи практикували студенти списування </a:t>
            </a:r>
            <a:endParaRPr lang="uk-UA" b="1" dirty="0" smtClean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b="1" dirty="0" smtClean="0">
                <a:solidFill>
                  <a:sysClr val="windowText" lastClr="000000"/>
                </a:solidFill>
                <a:latin typeface="Cambria" panose="02040503050406030204" pitchFamily="18" charset="0"/>
              </a:rPr>
              <a:t>(</a:t>
            </a:r>
            <a:r>
              <a:rPr lang="uk-UA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зимова</a:t>
            </a:r>
            <a:r>
              <a:rPr lang="uk-UA" b="1" baseline="0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 та осіння хвилі опитувань), </a:t>
            </a:r>
            <a:r>
              <a:rPr lang="uk-UA" b="1" baseline="0" dirty="0" smtClean="0">
                <a:solidFill>
                  <a:sysClr val="windowText" lastClr="000000"/>
                </a:solidFill>
                <a:latin typeface="Cambria" panose="02040503050406030204" pitchFamily="18" charset="0"/>
              </a:rPr>
              <a:t>у </a:t>
            </a:r>
            <a:r>
              <a:rPr lang="uk-UA" b="1" baseline="0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%</a:t>
            </a:r>
            <a:endParaRPr lang="ru-RU" b="1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так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Літня сесія 2019/2020</c:v>
                </c:pt>
                <c:pt idx="1">
                  <c:v>Зимова сесія 2019/2020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23.6</c:v>
                </c:pt>
                <c:pt idx="1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82B-4498-A904-3AC4FB2BEE4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ні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Літня сесія 2019/2020</c:v>
                </c:pt>
                <c:pt idx="1">
                  <c:v>Зимова сесія 2019/2020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76.400000000000006</c:v>
                </c:pt>
                <c:pt idx="1">
                  <c:v>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82B-4498-A904-3AC4FB2BEE4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Літня сесія 2019/2020</c:v>
                </c:pt>
                <c:pt idx="1">
                  <c:v>Зимова сесія 2019/2020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82B-4498-A904-3AC4FB2BEE4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51333888"/>
        <c:axId val="151347968"/>
      </c:barChart>
      <c:catAx>
        <c:axId val="151333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347968"/>
        <c:crosses val="autoZero"/>
        <c:auto val="1"/>
        <c:lblAlgn val="ctr"/>
        <c:lblOffset val="100"/>
        <c:noMultiLvlLbl val="0"/>
      </c:catAx>
      <c:valAx>
        <c:axId val="151347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333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err="1">
                <a:solidFill>
                  <a:sysClr val="windowText" lastClr="000000"/>
                </a:solidFill>
                <a:latin typeface="Cambria" panose="02040503050406030204" pitchFamily="18" charset="0"/>
              </a:rPr>
              <a:t>Розподіл</a:t>
            </a:r>
            <a:r>
              <a:rPr lang="ru-RU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 </a:t>
            </a:r>
            <a:r>
              <a:rPr lang="ru-RU" b="1" dirty="0" err="1">
                <a:solidFill>
                  <a:sysClr val="windowText" lastClr="000000"/>
                </a:solidFill>
                <a:latin typeface="Cambria" panose="02040503050406030204" pitchFamily="18" charset="0"/>
              </a:rPr>
              <a:t>відповідей</a:t>
            </a:r>
            <a:r>
              <a:rPr lang="ru-RU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 на </a:t>
            </a:r>
            <a:r>
              <a:rPr lang="ru-RU" b="1" dirty="0" err="1">
                <a:solidFill>
                  <a:sysClr val="windowText" lastClr="000000"/>
                </a:solidFill>
                <a:latin typeface="Cambria" panose="02040503050406030204" pitchFamily="18" charset="0"/>
              </a:rPr>
              <a:t>запитання</a:t>
            </a:r>
            <a:r>
              <a:rPr lang="ru-RU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 </a:t>
            </a:r>
            <a:endParaRPr lang="ru-RU" b="1" dirty="0" smtClean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sysClr val="windowText" lastClr="000000"/>
                </a:solidFill>
                <a:latin typeface="Cambria" panose="02040503050406030204" pitchFamily="18" charset="0"/>
              </a:rPr>
              <a:t>"</a:t>
            </a:r>
            <a:r>
              <a:rPr lang="ru-RU" b="1" dirty="0" err="1">
                <a:solidFill>
                  <a:sysClr val="windowText" lastClr="000000"/>
                </a:solidFill>
                <a:latin typeface="Cambria" panose="02040503050406030204" pitchFamily="18" charset="0"/>
              </a:rPr>
              <a:t>Чи</a:t>
            </a:r>
            <a:r>
              <a:rPr lang="ru-RU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 </a:t>
            </a:r>
            <a:r>
              <a:rPr lang="ru-RU" b="1" dirty="0" err="1">
                <a:solidFill>
                  <a:sysClr val="windowText" lastClr="000000"/>
                </a:solidFill>
                <a:latin typeface="Cambria" panose="02040503050406030204" pitchFamily="18" charset="0"/>
              </a:rPr>
              <a:t>практикували</a:t>
            </a:r>
            <a:r>
              <a:rPr lang="ru-RU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 </a:t>
            </a:r>
            <a:r>
              <a:rPr lang="ru-RU" b="1" dirty="0" err="1">
                <a:solidFill>
                  <a:sysClr val="windowText" lastClr="000000"/>
                </a:solidFill>
                <a:latin typeface="Cambria" panose="02040503050406030204" pitchFamily="18" charset="0"/>
              </a:rPr>
              <a:t>ви</a:t>
            </a:r>
            <a:r>
              <a:rPr lang="ru-RU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 </a:t>
            </a:r>
            <a:r>
              <a:rPr lang="ru-RU" b="1" dirty="0" err="1">
                <a:solidFill>
                  <a:sysClr val="windowText" lastClr="000000"/>
                </a:solidFill>
                <a:latin typeface="Cambria" panose="02040503050406030204" pitchFamily="18" charset="0"/>
              </a:rPr>
              <a:t>списування</a:t>
            </a:r>
            <a:r>
              <a:rPr lang="ru-RU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?" (у %)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0"/>
      <c:rotY val="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Середнє значення</c:v>
                </c:pt>
                <c:pt idx="1">
                  <c:v>Юридичний факультет</c:v>
                </c:pt>
                <c:pt idx="2">
                  <c:v>Філософсько-теологічний</c:v>
                </c:pt>
                <c:pt idx="3">
                  <c:v>Філологічний факультет</c:v>
                </c:pt>
                <c:pt idx="4">
                  <c:v>Факультет фінансів</c:v>
                </c:pt>
                <c:pt idx="5">
                  <c:v>Факультет фізкультури</c:v>
                </c:pt>
                <c:pt idx="6">
                  <c:v>Факультет педагогіки</c:v>
                </c:pt>
                <c:pt idx="7">
                  <c:v>Факультет математики</c:v>
                </c:pt>
                <c:pt idx="8">
                  <c:v>Факультет історії</c:v>
                </c:pt>
                <c:pt idx="9">
                  <c:v>Факультет іноземних мов</c:v>
                </c:pt>
                <c:pt idx="10">
                  <c:v>Інститут фізико-технічних та комп'ютерних наук</c:v>
                </c:pt>
                <c:pt idx="11">
                  <c:v>Інститут біології</c:v>
                </c:pt>
                <c:pt idx="12">
                  <c:v>Економічний факультет</c:v>
                </c:pt>
                <c:pt idx="13">
                  <c:v>Географічний факультет</c:v>
                </c:pt>
                <c:pt idx="14">
                  <c:v>Факультет архітектури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23.6</c:v>
                </c:pt>
                <c:pt idx="1">
                  <c:v>19</c:v>
                </c:pt>
                <c:pt idx="2">
                  <c:v>21</c:v>
                </c:pt>
                <c:pt idx="3">
                  <c:v>10</c:v>
                </c:pt>
                <c:pt idx="4">
                  <c:v>13</c:v>
                </c:pt>
                <c:pt idx="5">
                  <c:v>28</c:v>
                </c:pt>
                <c:pt idx="6">
                  <c:v>18</c:v>
                </c:pt>
                <c:pt idx="7">
                  <c:v>27</c:v>
                </c:pt>
                <c:pt idx="8">
                  <c:v>30</c:v>
                </c:pt>
                <c:pt idx="9">
                  <c:v>25</c:v>
                </c:pt>
                <c:pt idx="10">
                  <c:v>30</c:v>
                </c:pt>
                <c:pt idx="11">
                  <c:v>20</c:v>
                </c:pt>
                <c:pt idx="12">
                  <c:v>29</c:v>
                </c:pt>
                <c:pt idx="13">
                  <c:v>27</c:v>
                </c:pt>
                <c:pt idx="14">
                  <c:v>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5F-4F74-A4FE-DF600F42BDC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Середнє значення</c:v>
                </c:pt>
                <c:pt idx="1">
                  <c:v>Юридичний факультет</c:v>
                </c:pt>
                <c:pt idx="2">
                  <c:v>Філософсько-теологічний</c:v>
                </c:pt>
                <c:pt idx="3">
                  <c:v>Філологічний факультет</c:v>
                </c:pt>
                <c:pt idx="4">
                  <c:v>Факультет фінансів</c:v>
                </c:pt>
                <c:pt idx="5">
                  <c:v>Факультет фізкультури</c:v>
                </c:pt>
                <c:pt idx="6">
                  <c:v>Факультет педагогіки</c:v>
                </c:pt>
                <c:pt idx="7">
                  <c:v>Факультет математики</c:v>
                </c:pt>
                <c:pt idx="8">
                  <c:v>Факультет історії</c:v>
                </c:pt>
                <c:pt idx="9">
                  <c:v>Факультет іноземних мов</c:v>
                </c:pt>
                <c:pt idx="10">
                  <c:v>Інститут фізико-технічних та комп'ютерних наук</c:v>
                </c:pt>
                <c:pt idx="11">
                  <c:v>Інститут біології</c:v>
                </c:pt>
                <c:pt idx="12">
                  <c:v>Економічний факультет</c:v>
                </c:pt>
                <c:pt idx="13">
                  <c:v>Географічний факультет</c:v>
                </c:pt>
                <c:pt idx="14">
                  <c:v>Факультет архітектури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05F-4F74-A4FE-DF600F42BDC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Середнє значення</c:v>
                </c:pt>
                <c:pt idx="1">
                  <c:v>Юридичний факультет</c:v>
                </c:pt>
                <c:pt idx="2">
                  <c:v>Філософсько-теологічний</c:v>
                </c:pt>
                <c:pt idx="3">
                  <c:v>Філологічний факультет</c:v>
                </c:pt>
                <c:pt idx="4">
                  <c:v>Факультет фінансів</c:v>
                </c:pt>
                <c:pt idx="5">
                  <c:v>Факультет фізкультури</c:v>
                </c:pt>
                <c:pt idx="6">
                  <c:v>Факультет педагогіки</c:v>
                </c:pt>
                <c:pt idx="7">
                  <c:v>Факультет математики</c:v>
                </c:pt>
                <c:pt idx="8">
                  <c:v>Факультет історії</c:v>
                </c:pt>
                <c:pt idx="9">
                  <c:v>Факультет іноземних мов</c:v>
                </c:pt>
                <c:pt idx="10">
                  <c:v>Інститут фізико-технічних та комп'ютерних наук</c:v>
                </c:pt>
                <c:pt idx="11">
                  <c:v>Інститут біології</c:v>
                </c:pt>
                <c:pt idx="12">
                  <c:v>Економічний факультет</c:v>
                </c:pt>
                <c:pt idx="13">
                  <c:v>Географічний факультет</c:v>
                </c:pt>
                <c:pt idx="14">
                  <c:v>Факультет архітектури</c:v>
                </c:pt>
              </c:strCache>
            </c:strRef>
          </c:cat>
          <c:val>
            <c:numRef>
              <c:f>Лист1!$D$2:$D$16</c:f>
              <c:numCache>
                <c:formatCode>General</c:formatCode>
                <c:ptCount val="1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05F-4F74-A4FE-DF600F42BDC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Середнє значення</c:v>
                </c:pt>
                <c:pt idx="1">
                  <c:v>Юридичний факультет</c:v>
                </c:pt>
                <c:pt idx="2">
                  <c:v>Філософсько-теологічний</c:v>
                </c:pt>
                <c:pt idx="3">
                  <c:v>Філологічний факультет</c:v>
                </c:pt>
                <c:pt idx="4">
                  <c:v>Факультет фінансів</c:v>
                </c:pt>
                <c:pt idx="5">
                  <c:v>Факультет фізкультури</c:v>
                </c:pt>
                <c:pt idx="6">
                  <c:v>Факультет педагогіки</c:v>
                </c:pt>
                <c:pt idx="7">
                  <c:v>Факультет математики</c:v>
                </c:pt>
                <c:pt idx="8">
                  <c:v>Факультет історії</c:v>
                </c:pt>
                <c:pt idx="9">
                  <c:v>Факультет іноземних мов</c:v>
                </c:pt>
                <c:pt idx="10">
                  <c:v>Інститут фізико-технічних та комп'ютерних наук</c:v>
                </c:pt>
                <c:pt idx="11">
                  <c:v>Інститут біології</c:v>
                </c:pt>
                <c:pt idx="12">
                  <c:v>Економічний факультет</c:v>
                </c:pt>
                <c:pt idx="13">
                  <c:v>Географічний факультет</c:v>
                </c:pt>
                <c:pt idx="14">
                  <c:v>Факультет архітектури</c:v>
                </c:pt>
              </c:strCache>
            </c:strRef>
          </c:cat>
          <c:val>
            <c:numRef>
              <c:f>Лист1!$E$2:$E$16</c:f>
              <c:numCache>
                <c:formatCode>General</c:formatCode>
                <c:ptCount val="1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05F-4F74-A4FE-DF600F42BDC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Середнє значення</c:v>
                </c:pt>
                <c:pt idx="1">
                  <c:v>Юридичний факультет</c:v>
                </c:pt>
                <c:pt idx="2">
                  <c:v>Філософсько-теологічний</c:v>
                </c:pt>
                <c:pt idx="3">
                  <c:v>Філологічний факультет</c:v>
                </c:pt>
                <c:pt idx="4">
                  <c:v>Факультет фінансів</c:v>
                </c:pt>
                <c:pt idx="5">
                  <c:v>Факультет фізкультури</c:v>
                </c:pt>
                <c:pt idx="6">
                  <c:v>Факультет педагогіки</c:v>
                </c:pt>
                <c:pt idx="7">
                  <c:v>Факультет математики</c:v>
                </c:pt>
                <c:pt idx="8">
                  <c:v>Факультет історії</c:v>
                </c:pt>
                <c:pt idx="9">
                  <c:v>Факультет іноземних мов</c:v>
                </c:pt>
                <c:pt idx="10">
                  <c:v>Інститут фізико-технічних та комп'ютерних наук</c:v>
                </c:pt>
                <c:pt idx="11">
                  <c:v>Інститут біології</c:v>
                </c:pt>
                <c:pt idx="12">
                  <c:v>Економічний факультет</c:v>
                </c:pt>
                <c:pt idx="13">
                  <c:v>Географічний факультет</c:v>
                </c:pt>
                <c:pt idx="14">
                  <c:v>Факультет архітектури</c:v>
                </c:pt>
              </c:strCache>
            </c:strRef>
          </c:cat>
          <c:val>
            <c:numRef>
              <c:f>Лист1!$F$2:$F$16</c:f>
              <c:numCache>
                <c:formatCode>General</c:formatCode>
                <c:ptCount val="1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05F-4F74-A4FE-DF600F42BDC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shape val="box"/>
        <c:axId val="151747584"/>
        <c:axId val="151769856"/>
        <c:axId val="0"/>
      </c:bar3DChart>
      <c:catAx>
        <c:axId val="151747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769856"/>
        <c:crosses val="autoZero"/>
        <c:auto val="1"/>
        <c:lblAlgn val="ctr"/>
        <c:lblOffset val="100"/>
        <c:noMultiLvlLbl val="0"/>
      </c:catAx>
      <c:valAx>
        <c:axId val="151769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747584"/>
        <c:crosses val="autoZero"/>
        <c:crossBetween val="between"/>
      </c:valAx>
      <c:spPr>
        <a:solidFill>
          <a:schemeClr val="accent6">
            <a:lumMod val="60000"/>
            <a:lumOff val="40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Розподіл відповідей на </a:t>
            </a:r>
            <a:r>
              <a:rPr lang="uk-UA" dirty="0" smtClean="0">
                <a:solidFill>
                  <a:sysClr val="windowText" lastClr="000000"/>
                </a:solidFill>
                <a:latin typeface="Cambria" panose="02040503050406030204" pitchFamily="18" charset="0"/>
              </a:rPr>
              <a:t>питання </a:t>
            </a:r>
          </a:p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dirty="0" smtClean="0">
                <a:solidFill>
                  <a:sysClr val="windowText" lastClr="000000"/>
                </a:solidFill>
                <a:latin typeface="Cambria" panose="02040503050406030204" pitchFamily="18" charset="0"/>
              </a:rPr>
              <a:t>"</a:t>
            </a:r>
            <a:r>
              <a:rPr lang="uk-UA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Чи проводилась перевірка </a:t>
            </a:r>
            <a:r>
              <a:rPr lang="uk-UA" dirty="0" smtClean="0">
                <a:solidFill>
                  <a:sysClr val="windowText" lastClr="000000"/>
                </a:solidFill>
                <a:latin typeface="Cambria" panose="02040503050406030204" pitchFamily="18" charset="0"/>
              </a:rPr>
              <a:t>індивідуальних </a:t>
            </a:r>
            <a:r>
              <a:rPr lang="uk-UA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завдань </a:t>
            </a:r>
            <a:r>
              <a:rPr lang="uk-UA" dirty="0" smtClean="0">
                <a:solidFill>
                  <a:sysClr val="windowText" lastClr="000000"/>
                </a:solidFill>
                <a:latin typeface="Cambria" panose="02040503050406030204" pitchFamily="18" charset="0"/>
              </a:rPr>
              <a:t>на </a:t>
            </a:r>
            <a:r>
              <a:rPr lang="uk-UA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виявлення плагіату?"</a:t>
            </a:r>
            <a:endParaRPr lang="ru-RU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A5B-4A92-B094-312FBBC76E52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A5B-4A92-B094-312FBBC76E52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A5B-4A92-B094-312FBBC76E52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A5B-4A92-B094-312FBBC76E52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Не знаю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43.1</c:v>
                </c:pt>
                <c:pt idx="1">
                  <c:v>9.1</c:v>
                </c:pt>
                <c:pt idx="2">
                  <c:v>47.8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F94-4756-9CFF-44C25CFA4B0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Рівень </a:t>
            </a:r>
            <a:r>
              <a:rPr lang="uk-UA" b="1" dirty="0" err="1">
                <a:solidFill>
                  <a:sysClr val="windowText" lastClr="000000"/>
                </a:solidFill>
                <a:latin typeface="Cambria" panose="02040503050406030204" pitchFamily="18" charset="0"/>
              </a:rPr>
              <a:t>обізаності</a:t>
            </a:r>
            <a:r>
              <a:rPr lang="uk-UA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 щодо перевірки робіт на плагіат, у %</a:t>
            </a:r>
            <a:endParaRPr lang="ru-RU" b="1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Зимова сесія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не знаю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23</c:v>
                </c:pt>
                <c:pt idx="1">
                  <c:v>23</c:v>
                </c:pt>
                <c:pt idx="2">
                  <c:v>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53-41CE-8BDD-5BD8955B825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Літня сесія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не знаю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43</c:v>
                </c:pt>
                <c:pt idx="1">
                  <c:v>9</c:v>
                </c:pt>
                <c:pt idx="2">
                  <c:v>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753-41CE-8BDD-5BD8955B825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не знаю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753-41CE-8BDD-5BD8955B825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6359168"/>
        <c:axId val="116360704"/>
        <c:axId val="0"/>
      </c:bar3DChart>
      <c:catAx>
        <c:axId val="116359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360704"/>
        <c:crosses val="autoZero"/>
        <c:auto val="1"/>
        <c:lblAlgn val="ctr"/>
        <c:lblOffset val="100"/>
        <c:noMultiLvlLbl val="0"/>
      </c:catAx>
      <c:valAx>
        <c:axId val="11636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359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Зимова сесія 2019/2020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Не хочу відповідати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2.2000000000000002</c:v>
                </c:pt>
                <c:pt idx="1">
                  <c:v>94.1</c:v>
                </c:pt>
                <c:pt idx="2">
                  <c:v>3.4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3E2-45C5-A0F7-4E801FA0150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Літня сесія 2019/2020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Не хочу відповідати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0.9</c:v>
                </c:pt>
                <c:pt idx="1">
                  <c:v>95</c:v>
                </c:pt>
                <c:pt idx="2">
                  <c:v>4.0999999999999996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3E2-45C5-A0F7-4E801FA0150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Літня сесія 2016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Не хочу відповідати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5</c:v>
                </c:pt>
                <c:pt idx="1">
                  <c:v>91</c:v>
                </c:pt>
                <c:pt idx="2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3E2-45C5-A0F7-4E801FA0150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6456832"/>
        <c:axId val="116462720"/>
        <c:axId val="0"/>
      </c:bar3DChart>
      <c:catAx>
        <c:axId val="116456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462720"/>
        <c:crosses val="autoZero"/>
        <c:auto val="1"/>
        <c:lblAlgn val="ctr"/>
        <c:lblOffset val="100"/>
        <c:noMultiLvlLbl val="0"/>
      </c:catAx>
      <c:valAx>
        <c:axId val="116462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456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Так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Географічний</c:v>
                </c:pt>
                <c:pt idx="1">
                  <c:v>Економічний</c:v>
                </c:pt>
                <c:pt idx="2">
                  <c:v>Факультет фінансів</c:v>
                </c:pt>
                <c:pt idx="3">
                  <c:v>Філологічний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78-4037-BF42-CCF3E27BF01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хочу відповідати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Географічний</c:v>
                </c:pt>
                <c:pt idx="1">
                  <c:v>Економічний</c:v>
                </c:pt>
                <c:pt idx="2">
                  <c:v>Факультет фінансів</c:v>
                </c:pt>
                <c:pt idx="3">
                  <c:v>Філологічний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078-4037-BF42-CCF3E27BF01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Географічний</c:v>
                </c:pt>
                <c:pt idx="1">
                  <c:v>Економічний</c:v>
                </c:pt>
                <c:pt idx="2">
                  <c:v>Факультет фінансів</c:v>
                </c:pt>
                <c:pt idx="3">
                  <c:v>Філологічний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078-4037-BF42-CCF3E27BF0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1651072"/>
        <c:axId val="151652608"/>
      </c:barChart>
      <c:catAx>
        <c:axId val="151651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652608"/>
        <c:crosses val="autoZero"/>
        <c:auto val="1"/>
        <c:lblAlgn val="ctr"/>
        <c:lblOffset val="100"/>
        <c:noMultiLvlLbl val="0"/>
      </c:catAx>
      <c:valAx>
        <c:axId val="1516526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1651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3E65E70-37A7-49B1-B911-891FEF5D61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702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52FA66C-C03E-4D0C-8403-398F9CA8F7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035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BFFD98-8530-405E-A74A-0AF5E85B35AB}" type="slidenum">
              <a:rPr lang="ru-RU" smtClean="0"/>
              <a:pPr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8C938C-FE59-4BE5-AD1B-B8EA6BF094CC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7C8EE-D17D-41DC-8635-191F79576C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333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DC3A8-7E8F-4101-9E66-3E285E46B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66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C9D15-1EBE-4826-8B66-EF0659A685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536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 і схема або організаційна діагра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uk-UA" noProof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9DABC-C487-4A86-9038-1C83554119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918072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і таблиц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аблиці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uk-UA" noProof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AC25C-2980-450E-A903-8B1D4E81DD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312757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71387-B710-4054-9CE2-89BC26E1C3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26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D5846-9D59-4808-8E23-CAC30B55CC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024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E9F4C-19B1-48D7-A215-4D914C63B6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625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F3F9C-2A53-49B1-965E-62DFBF4AFA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765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703D6-20A0-4CF1-A00F-5D4E8BAD41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712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00B42-2BEA-4A94-9544-8EF3281267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693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3FD00-1DC6-43ED-89D3-CA8D8DE947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082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68E3B-E2D6-4198-9CAA-679C0DC0CE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50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5F9F9F07-9700-482E-97C4-29D09D8D33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jpeg"/><Relationship Id="rId5" Type="http://schemas.openxmlformats.org/officeDocument/2006/relationships/chart" Target="../charts/char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4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chart" Target="../charts/chart5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chart" Target="../charts/chart6.xml"/><Relationship Id="rId5" Type="http://schemas.openxmlformats.org/officeDocument/2006/relationships/image" Target="../media/image4.pn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_s115735"/>
          <p:cNvSpPr>
            <a:spLocks noChangeArrowheads="1"/>
          </p:cNvSpPr>
          <p:nvPr/>
        </p:nvSpPr>
        <p:spPr bwMode="auto">
          <a:xfrm>
            <a:off x="25400" y="4221163"/>
            <a:ext cx="9144000" cy="21605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000" b="1" dirty="0">
              <a:solidFill>
                <a:schemeClr val="tx1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000" b="1" dirty="0">
              <a:solidFill>
                <a:schemeClr val="tx1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000" b="1" i="0" dirty="0" smtClean="0">
                <a:solidFill>
                  <a:schemeClr val="tx1"/>
                </a:solidFill>
                <a:latin typeface="Cambria" pitchFamily="18" charset="0"/>
              </a:rPr>
              <a:t>ЗВІТ ПРО ПОВЕДЕННЯ СОЦІОЛОГІЧНОГО ДОСЛІДЖЕННЯ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000" b="1" i="0" dirty="0" smtClean="0">
                <a:solidFill>
                  <a:schemeClr val="tx1"/>
                </a:solidFill>
                <a:latin typeface="Cambria" pitchFamily="18" charset="0"/>
              </a:rPr>
              <a:t>«ВИКЛАДАЧ ОЧИМА СТУДЕНТІВ»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000" dirty="0" smtClean="0">
                <a:solidFill>
                  <a:schemeClr val="tx1"/>
                </a:solidFill>
                <a:latin typeface="Cambria" pitchFamily="18" charset="0"/>
              </a:rPr>
              <a:t>(за результатами літньої екзаменаційної сесії 2019-2020 </a:t>
            </a:r>
            <a:r>
              <a:rPr lang="uk-UA" altLang="ru-RU" sz="2000" dirty="0" err="1" smtClean="0">
                <a:solidFill>
                  <a:schemeClr val="tx1"/>
                </a:solidFill>
                <a:latin typeface="Cambria" pitchFamily="18" charset="0"/>
              </a:rPr>
              <a:t>н.р</a:t>
            </a:r>
            <a:r>
              <a:rPr lang="uk-UA" altLang="ru-RU" sz="2000" dirty="0" smtClean="0">
                <a:solidFill>
                  <a:schemeClr val="tx1"/>
                </a:solidFill>
                <a:latin typeface="Cambria" pitchFamily="18" charset="0"/>
              </a:rPr>
              <a:t>.)</a:t>
            </a:r>
          </a:p>
          <a:p>
            <a:pPr>
              <a:spcBef>
                <a:spcPts val="0"/>
              </a:spcBef>
              <a:buNone/>
            </a:pPr>
            <a:endParaRPr lang="uk-UA" sz="12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3600" b="1" i="0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pic>
        <p:nvPicPr>
          <p:cNvPr id="3076" name="Picture 4" descr="В ЧНУ назвали найпопулярніші спеціальності серед абітурієнтів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592" y="260648"/>
            <a:ext cx="5862935" cy="36197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5" name="Рисунок 4" descr="C:\Users\user-03\Desktop\завантаження.pn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21825" r="8985" b="21818"/>
          <a:stretch/>
        </p:blipFill>
        <p:spPr bwMode="auto">
          <a:xfrm>
            <a:off x="150282" y="116632"/>
            <a:ext cx="1469390" cy="14344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77" name="Рисунок 5" descr="Щодо показу в Миколаївському національному університеті імені В. О.  Сухомлинського документального фільму «Ті, хто прийшли до влади». |  Міністерство освіти і науки України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388" y="288925"/>
            <a:ext cx="15986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>
            <a:off x="588114" y="1544170"/>
            <a:ext cx="593725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>
            <a:off x="8047831" y="1380403"/>
            <a:ext cx="593725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Рисунок 8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 rot="5400000">
            <a:off x="7887497" y="5346363"/>
            <a:ext cx="320667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Рисунок 9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 rot="5400000">
            <a:off x="5627478" y="5330282"/>
            <a:ext cx="320667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Рисунок 10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 rot="5400000">
            <a:off x="3348489" y="5338323"/>
            <a:ext cx="320667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Рисунок 11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 rot="5400000">
            <a:off x="1021505" y="5347743"/>
            <a:ext cx="320667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Рисунок 12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 rot="5400000">
            <a:off x="1019954" y="-1141978"/>
            <a:ext cx="320667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Рисунок 13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 rot="5400000">
            <a:off x="3348488" y="-1153712"/>
            <a:ext cx="320667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Рисунок 14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 rot="5400000">
            <a:off x="5638785" y="-1126538"/>
            <a:ext cx="320667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Рисунок 15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 rot="5400000">
            <a:off x="7887497" y="-1155578"/>
            <a:ext cx="320667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08769135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_s115735"/>
          <p:cNvSpPr>
            <a:spLocks noChangeArrowheads="1"/>
          </p:cNvSpPr>
          <p:nvPr/>
        </p:nvSpPr>
        <p:spPr bwMode="auto">
          <a:xfrm>
            <a:off x="395536" y="17221"/>
            <a:ext cx="8524875" cy="1107523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uk-UA" altLang="ru-RU" sz="2000" b="1" i="0" dirty="0" smtClean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sz="1600" dirty="0" err="1">
                <a:solidFill>
                  <a:schemeClr val="tx1"/>
                </a:solidFill>
                <a:latin typeface="Cambria" panose="02040503050406030204" pitchFamily="18" charset="0"/>
              </a:rPr>
              <a:t>Розподіл</a:t>
            </a: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Cambria" panose="02040503050406030204" pitchFamily="18" charset="0"/>
              </a:rPr>
              <a:t>відповідей</a:t>
            </a: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 на </a:t>
            </a:r>
            <a:r>
              <a:rPr lang="ru-RU" sz="1600" dirty="0" err="1">
                <a:solidFill>
                  <a:schemeClr val="tx1"/>
                </a:solidFill>
                <a:latin typeface="Cambria" panose="02040503050406030204" pitchFamily="18" charset="0"/>
              </a:rPr>
              <a:t>питання</a:t>
            </a: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: </a:t>
            </a:r>
            <a:endParaRPr lang="ru-RU" sz="16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«</a:t>
            </a:r>
            <a:r>
              <a:rPr lang="ru-RU" sz="1600" dirty="0" err="1">
                <a:solidFill>
                  <a:schemeClr val="tx1"/>
                </a:solidFill>
                <a:latin typeface="Cambria" panose="02040503050406030204" pitchFamily="18" charset="0"/>
              </a:rPr>
              <a:t>Чи</a:t>
            </a: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 доводилось вам на </a:t>
            </a:r>
            <a:r>
              <a:rPr lang="ru-RU" sz="1600" dirty="0" err="1">
                <a:solidFill>
                  <a:schemeClr val="tx1"/>
                </a:solidFill>
                <a:latin typeface="Cambria" panose="02040503050406030204" pitchFamily="18" charset="0"/>
              </a:rPr>
              <a:t>цій</a:t>
            </a: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Cambria" panose="02040503050406030204" pitchFamily="18" charset="0"/>
              </a:rPr>
              <a:t>сесії</a:t>
            </a: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 "</a:t>
            </a:r>
            <a:r>
              <a:rPr lang="ru-RU" sz="1600" dirty="0" err="1">
                <a:solidFill>
                  <a:schemeClr val="tx1"/>
                </a:solidFill>
                <a:latin typeface="Cambria" panose="02040503050406030204" pitchFamily="18" charset="0"/>
              </a:rPr>
              <a:t>віддячувати</a:t>
            </a: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" </a:t>
            </a:r>
            <a:r>
              <a:rPr lang="ru-RU" sz="1600" dirty="0" err="1">
                <a:solidFill>
                  <a:schemeClr val="tx1"/>
                </a:solidFill>
                <a:latin typeface="Cambria" panose="02040503050406030204" pitchFamily="18" charset="0"/>
              </a:rPr>
              <a:t>викладачеві</a:t>
            </a: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 за </a:t>
            </a:r>
            <a:r>
              <a:rPr lang="ru-RU" sz="1600" dirty="0" err="1">
                <a:solidFill>
                  <a:schemeClr val="tx1"/>
                </a:solidFill>
                <a:latin typeface="Cambria" panose="02040503050406030204" pitchFamily="18" charset="0"/>
              </a:rPr>
              <a:t>оцінку</a:t>
            </a: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Cambria" panose="02040503050406030204" pitchFamily="18" charset="0"/>
              </a:rPr>
              <a:t>знань</a:t>
            </a: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?» </a:t>
            </a:r>
            <a:endParaRPr lang="ru-RU" sz="16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sz="1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(</a:t>
            </a:r>
            <a:r>
              <a:rPr lang="ru-RU" sz="1600" dirty="0" err="1">
                <a:solidFill>
                  <a:schemeClr val="tx1"/>
                </a:solidFill>
                <a:latin typeface="Cambria" panose="02040503050406030204" pitchFamily="18" charset="0"/>
              </a:rPr>
              <a:t>порівняння</a:t>
            </a: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Cambria" panose="02040503050406030204" pitchFamily="18" charset="0"/>
              </a:rPr>
              <a:t>двох</a:t>
            </a: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Cambria" panose="02040503050406030204" pitchFamily="18" charset="0"/>
              </a:rPr>
              <a:t>хвиль</a:t>
            </a: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Cambria" panose="02040503050406030204" pitchFamily="18" charset="0"/>
              </a:rPr>
              <a:t>опитувань</a:t>
            </a: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 2019/2020 </a:t>
            </a:r>
            <a:r>
              <a:rPr lang="ru-RU" sz="1600" dirty="0" err="1">
                <a:solidFill>
                  <a:schemeClr val="tx1"/>
                </a:solidFill>
                <a:latin typeface="Cambria" panose="02040503050406030204" pitchFamily="18" charset="0"/>
              </a:rPr>
              <a:t>н.р</a:t>
            </a: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. та </a:t>
            </a:r>
            <a:r>
              <a:rPr lang="ru-RU" sz="1600" dirty="0" err="1">
                <a:solidFill>
                  <a:schemeClr val="tx1"/>
                </a:solidFill>
                <a:latin typeface="Cambria" panose="02040503050406030204" pitchFamily="18" charset="0"/>
              </a:rPr>
              <a:t>літньої</a:t>
            </a: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Cambria" panose="02040503050406030204" pitchFamily="18" charset="0"/>
              </a:rPr>
              <a:t>сесії</a:t>
            </a:r>
            <a:r>
              <a:rPr lang="ru-RU" sz="1600" dirty="0">
                <a:solidFill>
                  <a:schemeClr val="tx1"/>
                </a:solidFill>
                <a:latin typeface="Cambria" panose="02040503050406030204" pitchFamily="18" charset="0"/>
              </a:rPr>
              <a:t> 2016 р., у </a:t>
            </a:r>
            <a:r>
              <a:rPr lang="ru-RU" sz="1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%)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uk-UA" altLang="ru-RU" sz="16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7" name="_s7186"/>
          <p:cNvSpPr>
            <a:spLocks noChangeArrowheads="1"/>
          </p:cNvSpPr>
          <p:nvPr/>
        </p:nvSpPr>
        <p:spPr bwMode="auto">
          <a:xfrm>
            <a:off x="7854008" y="39688"/>
            <a:ext cx="1275706" cy="22096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1600" dirty="0" smtClean="0">
                <a:solidFill>
                  <a:srgbClr val="008000"/>
                </a:solidFill>
                <a:latin typeface="Cambria" panose="02040503050406030204" pitchFamily="18" charset="0"/>
              </a:rPr>
              <a:t>Рисунок 1.8</a:t>
            </a:r>
            <a:r>
              <a:rPr lang="uk-UA" sz="2800" dirty="0" smtClean="0">
                <a:solidFill>
                  <a:srgbClr val="008000"/>
                </a:solidFill>
              </a:rPr>
              <a:t>.</a:t>
            </a:r>
            <a:endParaRPr lang="uk-UA" sz="2800" dirty="0">
              <a:solidFill>
                <a:srgbClr val="008000"/>
              </a:solidFill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288948807"/>
              </p:ext>
            </p:extLst>
          </p:nvPr>
        </p:nvGraphicFramePr>
        <p:xfrm>
          <a:off x="395536" y="1268760"/>
          <a:ext cx="835292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395536" y="112854"/>
            <a:ext cx="8524875" cy="1107523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uk-UA" sz="1800" dirty="0">
                <a:solidFill>
                  <a:schemeClr val="tx1"/>
                </a:solidFill>
                <a:latin typeface="Cambria" panose="02040503050406030204" pitchFamily="18" charset="0"/>
              </a:rPr>
              <a:t>Розподіл відповідей на питання: «Чи доводилось Вам на цій сесії «віддячувати» викладачеві за оцінку знань?» </a:t>
            </a:r>
            <a:endParaRPr lang="uk-UA" sz="18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sz="1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(</a:t>
            </a:r>
            <a:r>
              <a:rPr lang="uk-UA" sz="1800" dirty="0">
                <a:solidFill>
                  <a:schemeClr val="tx1"/>
                </a:solidFill>
                <a:latin typeface="Cambria" panose="02040503050406030204" pitchFamily="18" charset="0"/>
              </a:rPr>
              <a:t>варіанти відповіді «так» і «не хочу відповідати», у %)</a:t>
            </a:r>
            <a:endParaRPr lang="uk-UA" altLang="ru-RU" sz="14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_s7186"/>
          <p:cNvSpPr>
            <a:spLocks noChangeArrowheads="1"/>
          </p:cNvSpPr>
          <p:nvPr/>
        </p:nvSpPr>
        <p:spPr bwMode="auto">
          <a:xfrm>
            <a:off x="7854008" y="39688"/>
            <a:ext cx="1275706" cy="22096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1600" dirty="0" smtClean="0">
                <a:solidFill>
                  <a:srgbClr val="008000"/>
                </a:solidFill>
                <a:latin typeface="Cambria" panose="02040503050406030204" pitchFamily="18" charset="0"/>
              </a:rPr>
              <a:t>Рисунок 1.9</a:t>
            </a:r>
            <a:r>
              <a:rPr lang="uk-UA" sz="2800" dirty="0" smtClean="0">
                <a:solidFill>
                  <a:srgbClr val="008000"/>
                </a:solidFill>
              </a:rPr>
              <a:t>.</a:t>
            </a:r>
            <a:endParaRPr lang="uk-UA" sz="2800" dirty="0">
              <a:solidFill>
                <a:srgbClr val="008000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27611769"/>
              </p:ext>
            </p:extLst>
          </p:nvPr>
        </p:nvGraphicFramePr>
        <p:xfrm>
          <a:off x="395536" y="1412776"/>
          <a:ext cx="842493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Рисунок 4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>
            <a:off x="1" y="1124744"/>
            <a:ext cx="395536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>
            <a:off x="1" y="3933056"/>
            <a:ext cx="395536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>
            <a:off x="8771374" y="1277144"/>
            <a:ext cx="395536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>
            <a:off x="8794284" y="4005064"/>
            <a:ext cx="395536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Рисунок 8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 rot="5400000">
            <a:off x="1369725" y="5374789"/>
            <a:ext cx="395536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Рисунок 9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 rot="5400000">
            <a:off x="7329641" y="5374789"/>
            <a:ext cx="395536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Рисунок 10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 rot="5400000">
            <a:off x="4538077" y="5369758"/>
            <a:ext cx="395536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7670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15735"/>
          <p:cNvSpPr>
            <a:spLocks noChangeArrowheads="1"/>
          </p:cNvSpPr>
          <p:nvPr/>
        </p:nvSpPr>
        <p:spPr bwMode="auto">
          <a:xfrm>
            <a:off x="395536" y="112854"/>
            <a:ext cx="8524875" cy="1107523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uk-UA" sz="2000" dirty="0">
                <a:solidFill>
                  <a:schemeClr val="tx1"/>
                </a:solidFill>
                <a:latin typeface="Cambria" panose="02040503050406030204" pitchFamily="18" charset="0"/>
              </a:rPr>
              <a:t>Аналіз отриманих результатів </a:t>
            </a:r>
            <a:endParaRPr lang="uk-UA" sz="20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sz="2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дозволяє зробити </a:t>
            </a:r>
            <a:r>
              <a:rPr lang="uk-UA" sz="2000" dirty="0">
                <a:solidFill>
                  <a:schemeClr val="tx1"/>
                </a:solidFill>
                <a:latin typeface="Cambria" panose="02040503050406030204" pitchFamily="18" charset="0"/>
              </a:rPr>
              <a:t>такі </a:t>
            </a:r>
            <a:r>
              <a:rPr lang="uk-UA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рекомендації</a:t>
            </a:r>
            <a:r>
              <a:rPr lang="uk-UA" sz="2000" dirty="0">
                <a:solidFill>
                  <a:schemeClr val="tx1"/>
                </a:solidFill>
                <a:latin typeface="Cambria" panose="02040503050406030204" pitchFamily="18" charset="0"/>
              </a:rPr>
              <a:t>:</a:t>
            </a:r>
            <a:endParaRPr lang="uk-UA" altLang="ru-RU" sz="20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" name="_s115735"/>
          <p:cNvSpPr>
            <a:spLocks noChangeArrowheads="1"/>
          </p:cNvSpPr>
          <p:nvPr/>
        </p:nvSpPr>
        <p:spPr bwMode="auto">
          <a:xfrm>
            <a:off x="395536" y="1484784"/>
            <a:ext cx="8524875" cy="5184576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285750" lvl="1" indent="2540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b="0" dirty="0">
                <a:solidFill>
                  <a:schemeClr val="tx1"/>
                </a:solidFill>
                <a:latin typeface="Cambria" panose="02040503050406030204" pitchFamily="18" charset="0"/>
              </a:rPr>
              <a:t>Методичним комісіям факультетів, </a:t>
            </a:r>
            <a:r>
              <a:rPr lang="ru-RU" b="0" dirty="0">
                <a:solidFill>
                  <a:schemeClr val="tx1"/>
                </a:solidFill>
                <a:latin typeface="Cambria" panose="02040503050406030204" pitchFamily="18" charset="0"/>
              </a:rPr>
              <a:t>Н</a:t>
            </a:r>
            <a:r>
              <a:rPr lang="uk-UA" b="0" dirty="0" err="1">
                <a:solidFill>
                  <a:schemeClr val="tx1"/>
                </a:solidFill>
                <a:latin typeface="Cambria" panose="02040503050406030204" pitchFamily="18" charset="0"/>
              </a:rPr>
              <a:t>авчально</a:t>
            </a:r>
            <a:r>
              <a:rPr lang="ru-RU" b="0" dirty="0" err="1">
                <a:solidFill>
                  <a:schemeClr val="tx1"/>
                </a:solidFill>
                <a:latin typeface="Cambria" panose="02040503050406030204" pitchFamily="18" charset="0"/>
              </a:rPr>
              <a:t>му</a:t>
            </a:r>
            <a:r>
              <a:rPr lang="ru-RU" b="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uk-UA" b="0" dirty="0">
                <a:solidFill>
                  <a:schemeClr val="tx1"/>
                </a:solidFill>
                <a:latin typeface="Cambria" panose="02040503050406030204" pitchFamily="18" charset="0"/>
              </a:rPr>
              <a:t>відділу та центру забезпечення якості освітнього процесу варто посилити увагу до  осучаснення </a:t>
            </a:r>
            <a:r>
              <a:rPr lang="uk-UA" b="0" dirty="0" err="1">
                <a:solidFill>
                  <a:schemeClr val="tx1"/>
                </a:solidFill>
                <a:latin typeface="Cambria" panose="02040503050406030204" pitchFamily="18" charset="0"/>
              </a:rPr>
              <a:t>методик</a:t>
            </a:r>
            <a:r>
              <a:rPr lang="uk-UA" b="0" dirty="0">
                <a:solidFill>
                  <a:schemeClr val="tx1"/>
                </a:solidFill>
                <a:latin typeface="Cambria" panose="02040503050406030204" pitchFamily="18" charset="0"/>
              </a:rPr>
              <a:t> проведення занять в напрямку збільшення використання активних методів (в </a:t>
            </a:r>
            <a:r>
              <a:rPr lang="uk-UA" b="0" dirty="0" err="1">
                <a:solidFill>
                  <a:schemeClr val="tx1"/>
                </a:solidFill>
                <a:latin typeface="Cambria" panose="02040503050406030204" pitchFamily="18" charset="0"/>
              </a:rPr>
              <a:t>онлайні</a:t>
            </a:r>
            <a:r>
              <a:rPr lang="uk-UA" b="0" dirty="0" smtClean="0">
                <a:solidFill>
                  <a:schemeClr val="tx1"/>
                </a:solidFill>
                <a:latin typeface="Cambria" panose="02040503050406030204" pitchFamily="18" charset="0"/>
              </a:rPr>
              <a:t>).</a:t>
            </a:r>
            <a:endParaRPr lang="ru-RU" sz="1600" b="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285750" lvl="1" indent="2540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b="0" dirty="0">
                <a:solidFill>
                  <a:schemeClr val="tx1"/>
                </a:solidFill>
                <a:latin typeface="Cambria" panose="02040503050406030204" pitchFamily="18" charset="0"/>
              </a:rPr>
              <a:t>Посилити  роз’яснювальну  роботу з  питань  дотримання  академічної </a:t>
            </a:r>
            <a:r>
              <a:rPr lang="uk-UA" sz="1600" b="0" dirty="0" smtClean="0">
                <a:solidFill>
                  <a:schemeClr val="tx1"/>
                </a:solidFill>
                <a:latin typeface="Cambria" panose="02040503050406030204" pitchFamily="18" charset="0"/>
              </a:rPr>
              <a:t>доброчесності </a:t>
            </a:r>
            <a:r>
              <a:rPr lang="uk-UA" sz="1600" b="0" dirty="0">
                <a:solidFill>
                  <a:schemeClr val="tx1"/>
                </a:solidFill>
                <a:latin typeface="Cambria" panose="02040503050406030204" pitchFamily="18" charset="0"/>
              </a:rPr>
              <a:t>серед студентів. Методичним комісіям факультетів варто посилити роз’яснювальну роботу серед викладачів щодо необхідності перевірки студентських робіт на наявність плагіату</a:t>
            </a:r>
            <a:r>
              <a:rPr lang="uk-UA" sz="1600" b="0" dirty="0" smtClean="0">
                <a:solidFill>
                  <a:schemeClr val="tx1"/>
                </a:solidFill>
                <a:latin typeface="Cambria" panose="02040503050406030204" pitchFamily="18" charset="0"/>
              </a:rPr>
              <a:t>.</a:t>
            </a:r>
            <a:endParaRPr lang="ru-RU" sz="1600" b="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285750" lvl="0" indent="2540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1600" b="0" dirty="0">
                <a:solidFill>
                  <a:schemeClr val="tx1"/>
                </a:solidFill>
                <a:latin typeface="Cambria" panose="02040503050406030204" pitchFamily="18" charset="0"/>
              </a:rPr>
              <a:t>Керівництву університету провести роботу з професорсько-викладацьким складом щодо неприпустимості випадків порушення трудової дисципліни, дотримання викладацької етики</a:t>
            </a:r>
            <a:r>
              <a:rPr lang="uk-UA" sz="1600" b="0" dirty="0" smtClean="0">
                <a:solidFill>
                  <a:schemeClr val="tx1"/>
                </a:solidFill>
                <a:latin typeface="Cambria" panose="02040503050406030204" pitchFamily="18" charset="0"/>
              </a:rPr>
              <a:t>.</a:t>
            </a:r>
            <a:endParaRPr lang="ru-RU" sz="1600" b="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285750" lvl="0" indent="2540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1600" b="0" dirty="0">
                <a:solidFill>
                  <a:schemeClr val="tx1"/>
                </a:solidFill>
                <a:latin typeface="Cambria" panose="02040503050406030204" pitchFamily="18" charset="0"/>
              </a:rPr>
              <a:t>Центру забезпечення якості освітнього процесу сприяти поширенню позитивних практик викладання, обговорити проблемні аспекти викладання, негативно оцінені студентами, та сприяти їх усуненню.</a:t>
            </a:r>
            <a:endParaRPr lang="ru-RU" sz="1600" b="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285750" indent="2540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uk-UA" sz="1600" b="0" dirty="0">
                <a:solidFill>
                  <a:schemeClr val="tx1"/>
                </a:solidFill>
                <a:latin typeface="Cambria" panose="02040503050406030204" pitchFamily="18" charset="0"/>
              </a:rPr>
              <a:t>Гарантам освітніх програм посилити увагу до практичної складової їх програм, відпрацювання якомога більшої кількості практичних навичок.</a:t>
            </a:r>
            <a:endParaRPr lang="uk-UA" altLang="ru-RU" sz="1600" b="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52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9"/>
          <p:cNvSpPr>
            <a:spLocks noChangeArrowheads="1"/>
          </p:cNvSpPr>
          <p:nvPr/>
        </p:nvSpPr>
        <p:spPr bwMode="auto">
          <a:xfrm>
            <a:off x="395536" y="2060848"/>
            <a:ext cx="860425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uk-UA" altLang="ru-RU" sz="7200" i="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uk-UA" altLang="ru-RU" sz="7200" i="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uk-UA" altLang="ru-RU" sz="7200" i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ДЯКУЮ ЗА УВАГУ!</a:t>
            </a:r>
          </a:p>
        </p:txBody>
      </p:sp>
      <p:pic>
        <p:nvPicPr>
          <p:cNvPr id="3" name="Рисунок 2" descr="Twitter | Chernivtsi, Travel to ukraine, Albania trave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57661"/>
            <a:ext cx="4425297" cy="41741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C:\Users\user-03\Desktop\завантаження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21825" r="8985" b="21818"/>
          <a:stretch/>
        </p:blipFill>
        <p:spPr bwMode="auto">
          <a:xfrm>
            <a:off x="539552" y="955274"/>
            <a:ext cx="1469390" cy="14344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317" name="Рисунок 5" descr="Щодо показу в Миколаївському національному університеті імені В. О.  Сухомлинського документального фільму «Ті, хто прийшли до влади». |  Міністерство освіти і науки Україн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006475"/>
            <a:ext cx="2046288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_s115735"/>
          <p:cNvSpPr>
            <a:spLocks noChangeArrowheads="1"/>
          </p:cNvSpPr>
          <p:nvPr/>
        </p:nvSpPr>
        <p:spPr bwMode="auto">
          <a:xfrm>
            <a:off x="395537" y="5484185"/>
            <a:ext cx="8454776" cy="963488"/>
          </a:xfrm>
          <a:prstGeom prst="roundRect">
            <a:avLst>
              <a:gd name="adj" fmla="val 16667"/>
            </a:avLst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uk-UA" altLang="ru-RU" sz="2000" b="1" i="0" dirty="0" smtClean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uk-UA" altLang="ru-RU" sz="1600" dirty="0" smtClean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ru-RU" sz="1600" b="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Звіт підготувала кандидат соціологічних наук,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ru-RU" sz="1600" b="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доцент кафедри філософії та культурології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ru-RU" sz="160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Тетяна МЕДІНА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uk-UA" altLang="ru-RU" sz="1600" dirty="0" smtClean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uk-UA" altLang="ru-RU" sz="16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465008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_s115735"/>
          <p:cNvSpPr>
            <a:spLocks noChangeArrowheads="1"/>
          </p:cNvSpPr>
          <p:nvPr/>
        </p:nvSpPr>
        <p:spPr bwMode="auto">
          <a:xfrm>
            <a:off x="249238" y="39688"/>
            <a:ext cx="8524875" cy="941387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uk-UA" altLang="ru-RU" sz="2000" b="1" i="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Якість надання освітніх послух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ru-RU" sz="2000" dirty="0" smtClean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(у % до загальної кількості опитаних)</a:t>
            </a:r>
            <a:endParaRPr lang="uk-UA" altLang="ru-RU" sz="16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6" name="_s7186"/>
          <p:cNvSpPr>
            <a:spLocks noChangeArrowheads="1"/>
          </p:cNvSpPr>
          <p:nvPr/>
        </p:nvSpPr>
        <p:spPr bwMode="auto">
          <a:xfrm>
            <a:off x="7380312" y="39688"/>
            <a:ext cx="1749401" cy="425450"/>
          </a:xfrm>
          <a:prstGeom prst="roundRect">
            <a:avLst>
              <a:gd name="adj" fmla="val 16667"/>
            </a:avLst>
          </a:prstGeom>
          <a:blipFill>
            <a:blip r:embed="rId3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0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Таблиця 1.1.</a:t>
            </a:r>
            <a:endParaRPr lang="uk-UA" sz="2000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7" name="_s115735"/>
          <p:cNvSpPr>
            <a:spLocks noChangeArrowheads="1"/>
          </p:cNvSpPr>
          <p:nvPr/>
        </p:nvSpPr>
        <p:spPr bwMode="auto">
          <a:xfrm>
            <a:off x="301711" y="1253428"/>
            <a:ext cx="8569996" cy="5021582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uk-UA" altLang="ru-RU" sz="16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 rot="5400000">
            <a:off x="634620" y="5524317"/>
            <a:ext cx="593725" cy="21278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Рисунок 10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 rot="5400000">
            <a:off x="2530770" y="5545681"/>
            <a:ext cx="593725" cy="21278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Рисунок 11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 rot="5400000">
            <a:off x="4402978" y="5507928"/>
            <a:ext cx="593725" cy="21278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Рисунок 12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 rot="5400000">
            <a:off x="6275186" y="5545682"/>
            <a:ext cx="593725" cy="21278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Рисунок 13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 rot="5400000">
            <a:off x="7783193" y="5546498"/>
            <a:ext cx="593725" cy="21278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Рисунок 14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 rot="10800000">
            <a:off x="-18958" y="510381"/>
            <a:ext cx="320667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Рисунок 15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 rot="10800000">
            <a:off x="8802532" y="491081"/>
            <a:ext cx="320667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Рисунок 16" descr="C:\Users\user-03\Desktop\завантаження.png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21825" r="8985" b="21818"/>
          <a:stretch/>
        </p:blipFill>
        <p:spPr bwMode="auto">
          <a:xfrm>
            <a:off x="348702" y="116632"/>
            <a:ext cx="821318" cy="7571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172230"/>
              </p:ext>
            </p:extLst>
          </p:nvPr>
        </p:nvGraphicFramePr>
        <p:xfrm>
          <a:off x="325206" y="1253428"/>
          <a:ext cx="8523006" cy="495798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980798"/>
                <a:gridCol w="553866"/>
                <a:gridCol w="553866"/>
                <a:gridCol w="554753"/>
                <a:gridCol w="553866"/>
                <a:gridCol w="554753"/>
                <a:gridCol w="553866"/>
                <a:gridCol w="553866"/>
                <a:gridCol w="554753"/>
                <a:gridCol w="553866"/>
                <a:gridCol w="554753"/>
              </a:tblGrid>
              <a:tr h="1600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Варіанти відповіді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3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5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37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Cambria" panose="02040503050406030204" pitchFamily="18" charset="0"/>
                        </a:rPr>
                        <a:t>Зима 20</a:t>
                      </a:r>
                      <a:r>
                        <a:rPr lang="ru-RU" sz="1000" dirty="0">
                          <a:effectLst/>
                          <a:latin typeface="Cambria" panose="02040503050406030204" pitchFamily="18" charset="0"/>
                        </a:rPr>
                        <a:t>19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2020</a:t>
                      </a:r>
                      <a:endParaRPr lang="ru-RU" sz="10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Cambria" panose="02040503050406030204" pitchFamily="18" charset="0"/>
                        </a:rPr>
                        <a:t>Літо 2019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2020</a:t>
                      </a:r>
                      <a:endParaRPr lang="ru-RU" sz="10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Cambria" panose="02040503050406030204" pitchFamily="18" charset="0"/>
                        </a:rPr>
                        <a:t>Зима 20</a:t>
                      </a:r>
                      <a:r>
                        <a:rPr lang="ru-RU" sz="1000" dirty="0">
                          <a:effectLst/>
                          <a:latin typeface="Cambria" panose="02040503050406030204" pitchFamily="18" charset="0"/>
                        </a:rPr>
                        <a:t>19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2020</a:t>
                      </a:r>
                      <a:endParaRPr lang="ru-RU" sz="10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Cambria" panose="02040503050406030204" pitchFamily="18" charset="0"/>
                        </a:rPr>
                        <a:t>Літо 2019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2020</a:t>
                      </a:r>
                      <a:endParaRPr lang="ru-RU" sz="10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Cambria" panose="02040503050406030204" pitchFamily="18" charset="0"/>
                        </a:rPr>
                        <a:t>Зима 20</a:t>
                      </a:r>
                      <a:r>
                        <a:rPr lang="ru-RU" sz="1000" dirty="0">
                          <a:effectLst/>
                          <a:latin typeface="Cambria" panose="02040503050406030204" pitchFamily="18" charset="0"/>
                        </a:rPr>
                        <a:t>19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2020</a:t>
                      </a:r>
                      <a:endParaRPr lang="ru-RU" sz="10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Cambria" panose="02040503050406030204" pitchFamily="18" charset="0"/>
                        </a:rPr>
                        <a:t>Літо 2019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2020</a:t>
                      </a:r>
                      <a:endParaRPr lang="ru-RU" sz="10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Cambria" panose="02040503050406030204" pitchFamily="18" charset="0"/>
                        </a:rPr>
                        <a:t>Зима 20</a:t>
                      </a:r>
                      <a:r>
                        <a:rPr lang="ru-RU" sz="1000" dirty="0">
                          <a:effectLst/>
                          <a:latin typeface="Cambria" panose="02040503050406030204" pitchFamily="18" charset="0"/>
                        </a:rPr>
                        <a:t>19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2020</a:t>
                      </a:r>
                      <a:endParaRPr lang="ru-RU" sz="10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Cambria" panose="02040503050406030204" pitchFamily="18" charset="0"/>
                        </a:rPr>
                        <a:t>Літо 2019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2020</a:t>
                      </a:r>
                      <a:endParaRPr lang="ru-RU" sz="10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Cambria" panose="02040503050406030204" pitchFamily="18" charset="0"/>
                        </a:rPr>
                        <a:t>Зима 20</a:t>
                      </a:r>
                      <a:r>
                        <a:rPr lang="ru-RU" sz="1000" dirty="0">
                          <a:effectLst/>
                          <a:latin typeface="Cambria" panose="02040503050406030204" pitchFamily="18" charset="0"/>
                        </a:rPr>
                        <a:t>19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2020</a:t>
                      </a:r>
                      <a:endParaRPr lang="ru-RU" sz="10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Cambria" panose="02040503050406030204" pitchFamily="18" charset="0"/>
                        </a:rPr>
                        <a:t>Літо 2019</a:t>
                      </a: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mbria" panose="02040503050406030204" pitchFamily="18" charset="0"/>
                        </a:rPr>
                        <a:t>2020</a:t>
                      </a:r>
                      <a:endParaRPr lang="ru-RU" sz="10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Повнота презентації дисципліни </a:t>
                      </a:r>
                      <a:endParaRPr lang="uk-UA" sz="10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на </a:t>
                      </a: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початку курсу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2,3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3,9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4,2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9,7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20,4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22,7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33,5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60,7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39,6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</a:tr>
              <a:tr h="3018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Організаційна культура викладача 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3,2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1,5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5,1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9,5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19,8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24,2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34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59,1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39,6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</a:tr>
              <a:tr h="6036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Чіткість, доступність, логічність і зрозумілість викладу матеріалу, вміння зацікавити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3,4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2,3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4,8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6,5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10,8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22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23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35,3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58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33,9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Cambria" panose="02040503050406030204" pitchFamily="18" charset="0"/>
                        </a:rPr>
                        <a:t>Використання активних методів </a:t>
                      </a:r>
                      <a:endParaRPr lang="uk-UA" sz="1000" dirty="0" smtClean="0">
                        <a:solidFill>
                          <a:schemeClr val="tx1"/>
                        </a:solidFill>
                        <a:effectLst/>
                        <a:highlight>
                          <a:srgbClr val="FF0000"/>
                        </a:highlight>
                        <a:latin typeface="Cambria" panose="020405030504060302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Cambria" panose="02040503050406030204" pitchFamily="18" charset="0"/>
                        </a:rPr>
                        <a:t>проведення </a:t>
                      </a: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Cambria" panose="02040503050406030204" pitchFamily="18" charset="0"/>
                        </a:rPr>
                        <a:t>занять 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6,5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4,8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7,5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12,7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13,2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21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highlight>
                            <a:srgbClr val="FF0000"/>
                          </a:highlight>
                          <a:latin typeface="Cambria" panose="02040503050406030204" pitchFamily="18" charset="0"/>
                        </a:rPr>
                        <a:t>22,2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highlight>
                            <a:srgbClr val="FF0000"/>
                          </a:highlight>
                          <a:latin typeface="Cambria" panose="02040503050406030204" pitchFamily="18" charset="0"/>
                        </a:rPr>
                        <a:t>31,8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highlight>
                            <a:srgbClr val="FF0000"/>
                          </a:highlight>
                          <a:latin typeface="Cambria" panose="02040503050406030204" pitchFamily="18" charset="0"/>
                        </a:rPr>
                        <a:t>50,6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highlight>
                            <a:srgbClr val="FF0000"/>
                          </a:highlight>
                          <a:latin typeface="Cambria" panose="02040503050406030204" pitchFamily="18" charset="0"/>
                        </a:rPr>
                        <a:t>29,7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Об’єктивність і прозорість оцінювання </a:t>
                      </a:r>
                      <a:endParaRPr lang="uk-UA" sz="10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знань </a:t>
                      </a: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студентів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4,5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1,4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3,1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5,5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8,4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14,3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19,9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34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64,1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44,8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</a:tr>
              <a:tr h="182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Академічність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2,4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1,5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1,9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2,2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6,1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10,2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18,5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31,1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71,1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55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</a:tr>
              <a:tr h="6036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Вміння пов’язати теоретичний матеріал </a:t>
                      </a:r>
                      <a:endParaRPr lang="uk-UA" sz="10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з </a:t>
                      </a: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практичними завданнями </a:t>
                      </a:r>
                      <a:endParaRPr lang="uk-UA" sz="10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для </a:t>
                      </a: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майбутніх фахівців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3,5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2,9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4,4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5,2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10,7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19,6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23,7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34,4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57,7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37,9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</a:tr>
              <a:tr h="4527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Коректність, доброзичливість і тактовність </a:t>
                      </a:r>
                      <a:endParaRPr lang="uk-UA" sz="10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у </a:t>
                      </a: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ставленні до вас особисто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3,6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1,6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3,6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2,7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6,9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12,3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17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32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68,9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51,4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</a:tr>
              <a:tr h="4527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Висока культура мовлення, </a:t>
                      </a:r>
                      <a:endParaRPr lang="uk-UA" sz="10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уміння </a:t>
                      </a: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чітко висловлювати думки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2,6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2,9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2,6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8,6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11,4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20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35,2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65,9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49,8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Вміння створити комфортне середовище </a:t>
                      </a:r>
                      <a:endParaRPr lang="uk-UA" sz="10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для </a:t>
                      </a: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навчання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3,6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1,9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5,5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10,3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20,7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24,6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39,4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57,5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32,5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Відповідний до статусу викладача </a:t>
                      </a:r>
                      <a:endParaRPr lang="uk-UA" sz="1000" dirty="0" smtClean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зовнішній </a:t>
                      </a:r>
                      <a:r>
                        <a:rPr lang="uk-UA" sz="1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вигляд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1,2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1,8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1,1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5,1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7,8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14,9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Cambria" panose="02040503050406030204" pitchFamily="18" charset="0"/>
                        </a:rPr>
                        <a:t>21,5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77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Cambria" panose="02040503050406030204" pitchFamily="18" charset="0"/>
                        </a:rPr>
                        <a:t>68,6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libri"/>
                        <a:cs typeface="Arial"/>
                      </a:endParaRPr>
                    </a:p>
                  </a:txBody>
                  <a:tcPr marL="52764" marR="52764" marT="0" marB="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_s115735"/>
          <p:cNvSpPr>
            <a:spLocks noChangeArrowheads="1"/>
          </p:cNvSpPr>
          <p:nvPr/>
        </p:nvSpPr>
        <p:spPr bwMode="auto">
          <a:xfrm>
            <a:off x="249238" y="39688"/>
            <a:ext cx="8524875" cy="9413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uk-UA" sz="1600" dirty="0">
                <a:solidFill>
                  <a:schemeClr val="tx1"/>
                </a:solidFill>
                <a:latin typeface="Cambria" panose="02040503050406030204" pitchFamily="18" charset="0"/>
              </a:rPr>
              <a:t>Оцінка студентами рівня використання активних методів проведення </a:t>
            </a:r>
            <a:r>
              <a:rPr lang="uk-UA" sz="1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занять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sz="1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(</a:t>
            </a:r>
            <a:r>
              <a:rPr lang="uk-UA" sz="1600" dirty="0">
                <a:solidFill>
                  <a:schemeClr val="tx1"/>
                </a:solidFill>
                <a:latin typeface="Cambria" panose="02040503050406030204" pitchFamily="18" charset="0"/>
              </a:rPr>
              <a:t>за результатами 2 хвиль опитувань 2019/2020 </a:t>
            </a:r>
            <a:r>
              <a:rPr lang="uk-UA" sz="1600" dirty="0" err="1">
                <a:solidFill>
                  <a:schemeClr val="tx1"/>
                </a:solidFill>
                <a:latin typeface="Cambria" panose="02040503050406030204" pitchFamily="18" charset="0"/>
              </a:rPr>
              <a:t>н.р</a:t>
            </a:r>
            <a:r>
              <a:rPr lang="uk-UA" sz="1600" dirty="0">
                <a:solidFill>
                  <a:schemeClr val="tx1"/>
                </a:solidFill>
                <a:latin typeface="Cambria" panose="02040503050406030204" pitchFamily="18" charset="0"/>
              </a:rPr>
              <a:t>.), у % </a:t>
            </a:r>
            <a:endParaRPr lang="uk-UA" altLang="ru-RU" sz="16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5" name="_s7186"/>
          <p:cNvSpPr>
            <a:spLocks noChangeArrowheads="1"/>
          </p:cNvSpPr>
          <p:nvPr/>
        </p:nvSpPr>
        <p:spPr bwMode="auto">
          <a:xfrm>
            <a:off x="7854008" y="39688"/>
            <a:ext cx="1275706" cy="22096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1600" dirty="0" smtClean="0">
                <a:solidFill>
                  <a:srgbClr val="008000"/>
                </a:solidFill>
                <a:latin typeface="Cambria" panose="02040503050406030204" pitchFamily="18" charset="0"/>
              </a:rPr>
              <a:t>Рисунок 1.1</a:t>
            </a:r>
            <a:r>
              <a:rPr lang="uk-UA" sz="2800" dirty="0" smtClean="0">
                <a:solidFill>
                  <a:srgbClr val="008000"/>
                </a:solidFill>
              </a:rPr>
              <a:t>.</a:t>
            </a:r>
            <a:endParaRPr lang="uk-UA" sz="2800" dirty="0">
              <a:solidFill>
                <a:srgbClr val="008000"/>
              </a:solidFill>
            </a:endParaRPr>
          </a:p>
        </p:txBody>
      </p:sp>
      <p:sp>
        <p:nvSpPr>
          <p:cNvPr id="6" name="_s115735"/>
          <p:cNvSpPr>
            <a:spLocks noChangeArrowheads="1"/>
          </p:cNvSpPr>
          <p:nvPr/>
        </p:nvSpPr>
        <p:spPr bwMode="auto">
          <a:xfrm>
            <a:off x="273026" y="1196752"/>
            <a:ext cx="8501087" cy="3590354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uk-UA" sz="2400" i="0" u="sng" dirty="0">
              <a:effectLst>
                <a:outerShdw blurRad="38100" dist="38100" dir="2700000" algn="tl">
                  <a:srgbClr val="000000"/>
                </a:outerShdw>
              </a:effectLst>
              <a:latin typeface="Cambria" panose="02040503050406030204" pitchFamily="18" charset="0"/>
            </a:endParaRPr>
          </a:p>
          <a:p>
            <a:pPr eaLnBrk="1" hangingPunct="1">
              <a:defRPr/>
            </a:pPr>
            <a:endParaRPr lang="uk-UA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8" name="Рисунок 7" descr="Вступна кампанії у ЧНУ: подано більше десяти тисяч заяв » Чернівецький  промінь | Новини. Буковина. Чернівці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26" y="4951765"/>
            <a:ext cx="2766605" cy="16322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У ЧНУ ім. Ю. Федьковича розпочалася реєстрація вступників: деталі | Новини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716" y="4951765"/>
            <a:ext cx="3024336" cy="9807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Міносвіти збільшить фінансування ЧНУ на понад 22 мільйони » Новини  Чернівці: Інформаційний портал «Молодий буковинець»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883" y="5071850"/>
            <a:ext cx="2232248" cy="1512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 rot="5400000">
            <a:off x="4601021" y="4927548"/>
            <a:ext cx="593725" cy="29039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655236704"/>
              </p:ext>
            </p:extLst>
          </p:nvPr>
        </p:nvGraphicFramePr>
        <p:xfrm>
          <a:off x="1496149" y="1194614"/>
          <a:ext cx="6031051" cy="3516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13" name="Рисунок 12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>
            <a:off x="7862014" y="1628800"/>
            <a:ext cx="593725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Рисунок 13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>
            <a:off x="539552" y="1747964"/>
            <a:ext cx="593725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_s115735"/>
          <p:cNvSpPr>
            <a:spLocks noChangeArrowheads="1"/>
          </p:cNvSpPr>
          <p:nvPr/>
        </p:nvSpPr>
        <p:spPr bwMode="auto">
          <a:xfrm>
            <a:off x="249238" y="39688"/>
            <a:ext cx="8524875" cy="9413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endParaRPr lang="uk-UA" sz="16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uk-UA" sz="1600" dirty="0" smtClean="0">
                <a:solidFill>
                  <a:schemeClr val="tx1"/>
                </a:solidFill>
                <a:latin typeface="Cambria" panose="02040503050406030204" pitchFamily="18" charset="0"/>
              </a:rPr>
              <a:t>Розподіл </a:t>
            </a:r>
            <a:r>
              <a:rPr lang="uk-UA" sz="1600" dirty="0">
                <a:solidFill>
                  <a:schemeClr val="tx1"/>
                </a:solidFill>
                <a:latin typeface="Cambria" panose="02040503050406030204" pitchFamily="18" charset="0"/>
              </a:rPr>
              <a:t>відповідей студентів, які оцінили використання активних методів проведення занять на 1-2 бали, за факультетами, у %</a:t>
            </a:r>
            <a:endParaRPr lang="ru-RU" sz="16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uk-UA" altLang="ru-RU" sz="16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7" name="_s115735"/>
          <p:cNvSpPr>
            <a:spLocks noChangeArrowheads="1"/>
          </p:cNvSpPr>
          <p:nvPr/>
        </p:nvSpPr>
        <p:spPr bwMode="auto">
          <a:xfrm>
            <a:off x="273026" y="1196752"/>
            <a:ext cx="8501087" cy="4104456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endParaRPr lang="uk-UA" sz="2400" i="0" u="sng" dirty="0">
              <a:effectLst>
                <a:outerShdw blurRad="38100" dist="38100" dir="2700000" algn="tl">
                  <a:srgbClr val="000000"/>
                </a:outerShdw>
              </a:effectLst>
              <a:latin typeface="Cambria" panose="02040503050406030204" pitchFamily="18" charset="0"/>
            </a:endParaRPr>
          </a:p>
          <a:p>
            <a:pPr eaLnBrk="1" hangingPunct="1">
              <a:defRPr/>
            </a:pPr>
            <a:endParaRPr lang="uk-UA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1" name="Рисунок 10" descr="200+ Best графіка, візерунки images in 2020 | візерунки, графіка, малюнки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949280"/>
            <a:ext cx="900100" cy="8206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 descr="C:\Users\user-03\Desktop\завантаження.pn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21825" r="8985" b="21818"/>
          <a:stretch/>
        </p:blipFill>
        <p:spPr bwMode="auto">
          <a:xfrm>
            <a:off x="169568" y="73235"/>
            <a:ext cx="586008" cy="54745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_s7186"/>
          <p:cNvSpPr>
            <a:spLocks noChangeArrowheads="1"/>
          </p:cNvSpPr>
          <p:nvPr/>
        </p:nvSpPr>
        <p:spPr bwMode="auto">
          <a:xfrm>
            <a:off x="7854008" y="39688"/>
            <a:ext cx="1275706" cy="22096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1600" dirty="0" smtClean="0">
                <a:solidFill>
                  <a:srgbClr val="008000"/>
                </a:solidFill>
                <a:latin typeface="Cambria" panose="02040503050406030204" pitchFamily="18" charset="0"/>
              </a:rPr>
              <a:t>Рисунок 1.2</a:t>
            </a:r>
            <a:r>
              <a:rPr lang="uk-UA" sz="2800" dirty="0" smtClean="0">
                <a:solidFill>
                  <a:srgbClr val="008000"/>
                </a:solidFill>
              </a:rPr>
              <a:t>.</a:t>
            </a:r>
            <a:endParaRPr lang="uk-UA" sz="2800" dirty="0">
              <a:solidFill>
                <a:srgbClr val="008000"/>
              </a:solidFill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966952320"/>
              </p:ext>
            </p:extLst>
          </p:nvPr>
        </p:nvGraphicFramePr>
        <p:xfrm>
          <a:off x="990886" y="1232389"/>
          <a:ext cx="7181515" cy="5281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5" name="Рисунок 14" descr="200+ Best графіка, візерунки images in 2020 | візерунки, графіка, малюнки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0" y="5976897"/>
            <a:ext cx="900100" cy="8206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Рисунок 15" descr="200+ Best графіка, візерунки images in 2020 | візерунки, графіка, малюнки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7524" y="1772816"/>
            <a:ext cx="586589" cy="576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Рисунок 16" descr="200+ Best графіка, візерунки images in 2020 | візерунки, графіка, малюнки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8566" y="2348880"/>
            <a:ext cx="586589" cy="576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Рисунок 17" descr="200+ Best графіка, візерунки images in 2020 | візерунки, графіка, малюнки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8566" y="2852936"/>
            <a:ext cx="586589" cy="576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Рисунок 18" descr="200+ Best графіка, візерунки images in 2020 | візерунки, графіка, малюнки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8566" y="3409187"/>
            <a:ext cx="586589" cy="576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" name="Рисунок 19" descr="200+ Best графіка, візерунки images in 2020 | візерунки, графіка, малюнки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8565" y="3975063"/>
            <a:ext cx="586589" cy="576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" name="Рисунок 20" descr="200+ Best графіка, візерунки images in 2020 | візерунки, графіка, малюнки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082" y="1556792"/>
            <a:ext cx="586589" cy="576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Рисунок 21" descr="200+ Best графіка, візерунки images in 2020 | візерунки, графіка, малюнки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081" y="2137756"/>
            <a:ext cx="586589" cy="576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" name="Рисунок 22" descr="200+ Best графіка, візерунки images in 2020 | візерунки, графіка, малюнки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65" y="2690043"/>
            <a:ext cx="586589" cy="576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" name="Рисунок 23" descr="200+ Best графіка, візерунки images in 2020 | візерунки, графіка, малюнки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01" y="3324995"/>
            <a:ext cx="586589" cy="576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" name="Рисунок 24" descr="200+ Best графіка, візерунки images in 2020 | візерунки, графіка, малюнки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59" y="3942148"/>
            <a:ext cx="586589" cy="576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_s115735"/>
          <p:cNvSpPr>
            <a:spLocks noChangeArrowheads="1"/>
          </p:cNvSpPr>
          <p:nvPr/>
        </p:nvSpPr>
        <p:spPr bwMode="auto">
          <a:xfrm>
            <a:off x="249238" y="39688"/>
            <a:ext cx="8524875" cy="869031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uk-UA" sz="2000" dirty="0">
                <a:solidFill>
                  <a:schemeClr val="tx1"/>
                </a:solidFill>
                <a:latin typeface="Cambria" panose="02040503050406030204" pitchFamily="18" charset="0"/>
              </a:rPr>
              <a:t>Розподіл відповідей на питання: </a:t>
            </a:r>
            <a:endParaRPr lang="uk-UA" sz="20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sz="2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«</a:t>
            </a:r>
            <a:r>
              <a:rPr lang="uk-UA" sz="2000" dirty="0">
                <a:solidFill>
                  <a:schemeClr val="tx1"/>
                </a:solidFill>
                <a:latin typeface="Cambria" panose="02040503050406030204" pitchFamily="18" charset="0"/>
              </a:rPr>
              <a:t>Чи практикували ви списування?», у %</a:t>
            </a:r>
            <a:endParaRPr lang="uk-UA" altLang="ru-RU" sz="16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Users\user-03\Desktop\завантаження.pn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21825" r="8985" b="21818"/>
          <a:stretch/>
        </p:blipFill>
        <p:spPr bwMode="auto">
          <a:xfrm>
            <a:off x="242670" y="116632"/>
            <a:ext cx="622898" cy="5760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_s7186"/>
          <p:cNvSpPr>
            <a:spLocks noChangeArrowheads="1"/>
          </p:cNvSpPr>
          <p:nvPr/>
        </p:nvSpPr>
        <p:spPr bwMode="auto">
          <a:xfrm>
            <a:off x="7854008" y="39688"/>
            <a:ext cx="1275706" cy="22096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1600" dirty="0" smtClean="0">
                <a:solidFill>
                  <a:srgbClr val="008000"/>
                </a:solidFill>
                <a:latin typeface="Cambria" panose="02040503050406030204" pitchFamily="18" charset="0"/>
              </a:rPr>
              <a:t>Рисунок 1.3</a:t>
            </a:r>
            <a:r>
              <a:rPr lang="uk-UA" sz="2800" dirty="0" smtClean="0">
                <a:solidFill>
                  <a:srgbClr val="008000"/>
                </a:solidFill>
              </a:rPr>
              <a:t>.</a:t>
            </a:r>
            <a:endParaRPr lang="uk-UA" sz="2800" dirty="0">
              <a:solidFill>
                <a:srgbClr val="008000"/>
              </a:solidFill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77900543"/>
              </p:ext>
            </p:extLst>
          </p:nvPr>
        </p:nvGraphicFramePr>
        <p:xfrm>
          <a:off x="723708" y="1484784"/>
          <a:ext cx="777686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Line 487"/>
          <p:cNvSpPr>
            <a:spLocks noChangeShapeType="1"/>
          </p:cNvSpPr>
          <p:nvPr/>
        </p:nvSpPr>
        <p:spPr bwMode="auto">
          <a:xfrm>
            <a:off x="2009775" y="-2159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0" name="Line 493"/>
          <p:cNvSpPr>
            <a:spLocks noChangeShapeType="1"/>
          </p:cNvSpPr>
          <p:nvPr/>
        </p:nvSpPr>
        <p:spPr bwMode="auto">
          <a:xfrm>
            <a:off x="2009775" y="-511175"/>
            <a:ext cx="0" cy="0"/>
          </a:xfrm>
          <a:prstGeom prst="line">
            <a:avLst/>
          </a:prstGeom>
          <a:noFill/>
          <a:ln w="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1" name="Line 494"/>
          <p:cNvSpPr>
            <a:spLocks noChangeShapeType="1"/>
          </p:cNvSpPr>
          <p:nvPr/>
        </p:nvSpPr>
        <p:spPr bwMode="auto">
          <a:xfrm>
            <a:off x="2009775" y="-2159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_s115735"/>
          <p:cNvSpPr>
            <a:spLocks noChangeArrowheads="1"/>
          </p:cNvSpPr>
          <p:nvPr/>
        </p:nvSpPr>
        <p:spPr bwMode="auto">
          <a:xfrm>
            <a:off x="249238" y="39688"/>
            <a:ext cx="8524875" cy="9413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uk-UA" sz="2000" dirty="0">
                <a:solidFill>
                  <a:schemeClr val="tx1"/>
                </a:solidFill>
                <a:latin typeface="Cambria" panose="02040503050406030204" pitchFamily="18" charset="0"/>
              </a:rPr>
              <a:t>Чи практикували студенти списування </a:t>
            </a:r>
            <a:endParaRPr lang="uk-UA" sz="20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sz="2000" dirty="0" smtClean="0">
                <a:solidFill>
                  <a:schemeClr val="tx1"/>
                </a:solidFill>
                <a:latin typeface="Cambria" panose="02040503050406030204" pitchFamily="18" charset="0"/>
              </a:rPr>
              <a:t>(</a:t>
            </a:r>
            <a:r>
              <a:rPr lang="uk-UA" sz="2000" dirty="0">
                <a:solidFill>
                  <a:schemeClr val="tx1"/>
                </a:solidFill>
                <a:latin typeface="Cambria" panose="02040503050406030204" pitchFamily="18" charset="0"/>
              </a:rPr>
              <a:t>у %, за результатами двох хвиль опитувань 2020 р.)</a:t>
            </a:r>
            <a:endParaRPr lang="uk-UA" altLang="ru-RU" sz="20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pic>
        <p:nvPicPr>
          <p:cNvPr id="13" name="Рисунок 12" descr="200+ Best графіка, візерунки images in 2020 | візерунки, графіка, малюнки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02" y="5517232"/>
            <a:ext cx="1512168" cy="11967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 descr="200+ Best графіка, візерунки images in 2020 | візерунки, графіка, малюнки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7545" y="5517232"/>
            <a:ext cx="1512168" cy="11967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 rot="5400000">
            <a:off x="4268397" y="4407026"/>
            <a:ext cx="895237" cy="34563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_s7186"/>
          <p:cNvSpPr>
            <a:spLocks noChangeArrowheads="1"/>
          </p:cNvSpPr>
          <p:nvPr/>
        </p:nvSpPr>
        <p:spPr bwMode="auto">
          <a:xfrm>
            <a:off x="7854008" y="39688"/>
            <a:ext cx="1275706" cy="22096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1600" dirty="0" smtClean="0">
                <a:solidFill>
                  <a:srgbClr val="008000"/>
                </a:solidFill>
                <a:latin typeface="Cambria" panose="02040503050406030204" pitchFamily="18" charset="0"/>
              </a:rPr>
              <a:t>Рисунок 1.4</a:t>
            </a:r>
            <a:r>
              <a:rPr lang="uk-UA" sz="2800" dirty="0" smtClean="0">
                <a:solidFill>
                  <a:srgbClr val="008000"/>
                </a:solidFill>
              </a:rPr>
              <a:t>.</a:t>
            </a:r>
            <a:endParaRPr lang="uk-UA" sz="2800" dirty="0">
              <a:solidFill>
                <a:srgbClr val="008000"/>
              </a:solidFill>
            </a:endParaRPr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3923761980"/>
              </p:ext>
            </p:extLst>
          </p:nvPr>
        </p:nvGraphicFramePr>
        <p:xfrm>
          <a:off x="395536" y="1196752"/>
          <a:ext cx="8496943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_s115735"/>
          <p:cNvSpPr>
            <a:spLocks noChangeArrowheads="1"/>
          </p:cNvSpPr>
          <p:nvPr/>
        </p:nvSpPr>
        <p:spPr bwMode="auto">
          <a:xfrm>
            <a:off x="249238" y="39688"/>
            <a:ext cx="8524875" cy="941387"/>
          </a:xfrm>
          <a:prstGeom prst="roundRect">
            <a:avLst>
              <a:gd name="adj" fmla="val 1666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uk-UA" sz="1800" dirty="0">
                <a:solidFill>
                  <a:schemeClr val="tx1"/>
                </a:solidFill>
                <a:latin typeface="Cambria" panose="02040503050406030204" pitchFamily="18" charset="0"/>
              </a:rPr>
              <a:t>Розподіл відповідей на питання: </a:t>
            </a:r>
            <a:endParaRPr lang="uk-UA" sz="18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sz="1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«</a:t>
            </a:r>
            <a:r>
              <a:rPr lang="uk-UA" sz="1800" dirty="0">
                <a:solidFill>
                  <a:schemeClr val="tx1"/>
                </a:solidFill>
                <a:latin typeface="Cambria" panose="02040503050406030204" pitchFamily="18" charset="0"/>
              </a:rPr>
              <a:t>Чи практикували ви списування?» </a:t>
            </a:r>
            <a:r>
              <a:rPr lang="uk-UA" sz="1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(</a:t>
            </a:r>
            <a:r>
              <a:rPr lang="uk-UA" sz="1800" dirty="0">
                <a:solidFill>
                  <a:schemeClr val="tx1"/>
                </a:solidFill>
                <a:latin typeface="Cambria" panose="02040503050406030204" pitchFamily="18" charset="0"/>
              </a:rPr>
              <a:t>за факультетами, у %)</a:t>
            </a:r>
            <a:endParaRPr lang="uk-UA" altLang="ru-RU" sz="18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Users\user-03\Desktop\завантаження.pn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21825" r="8985" b="21818"/>
          <a:stretch/>
        </p:blipFill>
        <p:spPr bwMode="auto">
          <a:xfrm>
            <a:off x="282863" y="177106"/>
            <a:ext cx="550890" cy="5760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_s7186"/>
          <p:cNvSpPr>
            <a:spLocks noChangeArrowheads="1"/>
          </p:cNvSpPr>
          <p:nvPr/>
        </p:nvSpPr>
        <p:spPr bwMode="auto">
          <a:xfrm>
            <a:off x="7854008" y="39688"/>
            <a:ext cx="1275706" cy="220960"/>
          </a:xfrm>
          <a:prstGeom prst="roundRect">
            <a:avLst>
              <a:gd name="adj" fmla="val 16667"/>
            </a:avLst>
          </a:prstGeom>
          <a:blipFill>
            <a:blip r:embed="rId3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1600" dirty="0" smtClean="0">
                <a:solidFill>
                  <a:srgbClr val="008000"/>
                </a:solidFill>
                <a:latin typeface="Cambria" panose="02040503050406030204" pitchFamily="18" charset="0"/>
              </a:rPr>
              <a:t>Рисунок 1.5</a:t>
            </a:r>
            <a:r>
              <a:rPr lang="uk-UA" sz="2800" dirty="0" smtClean="0">
                <a:solidFill>
                  <a:srgbClr val="008000"/>
                </a:solidFill>
              </a:rPr>
              <a:t>.</a:t>
            </a:r>
            <a:endParaRPr lang="uk-UA" sz="2800" dirty="0">
              <a:solidFill>
                <a:srgbClr val="008000"/>
              </a:solidFill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392921545"/>
              </p:ext>
            </p:extLst>
          </p:nvPr>
        </p:nvGraphicFramePr>
        <p:xfrm>
          <a:off x="611560" y="1097707"/>
          <a:ext cx="7992888" cy="5499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9" name="Рисунок 8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>
            <a:off x="0" y="1124744"/>
            <a:ext cx="593725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Рисунок 9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>
            <a:off x="9064" y="4005064"/>
            <a:ext cx="593725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Рисунок 10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>
            <a:off x="8604448" y="1100089"/>
            <a:ext cx="593725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Рисунок 11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>
            <a:off x="8604447" y="3961966"/>
            <a:ext cx="593725" cy="24879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Рисунок 12" descr="200+ Best графіка, візерунки images in 2020 | візерунки, графіка, малюнки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51" y="3542654"/>
            <a:ext cx="631354" cy="5983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 descr="200+ Best графіка, візерунки images in 2020 | візерунки, графіка, малюнки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2014" y="3446551"/>
            <a:ext cx="631354" cy="5983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4717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_s115735"/>
          <p:cNvSpPr>
            <a:spLocks noChangeArrowheads="1"/>
          </p:cNvSpPr>
          <p:nvPr/>
        </p:nvSpPr>
        <p:spPr bwMode="auto">
          <a:xfrm>
            <a:off x="395536" y="17221"/>
            <a:ext cx="8524875" cy="9413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sz="1800" dirty="0" err="1">
                <a:solidFill>
                  <a:schemeClr val="tx1"/>
                </a:solidFill>
                <a:latin typeface="Cambria" panose="02040503050406030204" pitchFamily="18" charset="0"/>
              </a:rPr>
              <a:t>Розподіл</a:t>
            </a:r>
            <a:r>
              <a:rPr lang="ru-RU" sz="1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Cambria" panose="02040503050406030204" pitchFamily="18" charset="0"/>
              </a:rPr>
              <a:t>відповідей</a:t>
            </a:r>
            <a:r>
              <a:rPr lang="ru-RU" sz="1800" dirty="0">
                <a:solidFill>
                  <a:schemeClr val="tx1"/>
                </a:solidFill>
                <a:latin typeface="Cambria" panose="02040503050406030204" pitchFamily="18" charset="0"/>
              </a:rPr>
              <a:t> на </a:t>
            </a:r>
            <a:r>
              <a:rPr lang="ru-RU" sz="1800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питання</a:t>
            </a:r>
            <a:endParaRPr lang="ru-RU" sz="18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"</a:t>
            </a:r>
            <a:r>
              <a:rPr lang="ru-RU" sz="1800" dirty="0" err="1">
                <a:solidFill>
                  <a:schemeClr val="tx1"/>
                </a:solidFill>
                <a:latin typeface="Cambria" panose="020405030504060302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latin typeface="Cambria" panose="02040503050406030204" pitchFamily="18" charset="0"/>
              </a:rPr>
              <a:t> проводилась </a:t>
            </a:r>
            <a:r>
              <a:rPr lang="ru-RU" sz="1800" dirty="0" err="1">
                <a:solidFill>
                  <a:schemeClr val="tx1"/>
                </a:solidFill>
                <a:latin typeface="Cambria" panose="02040503050406030204" pitchFamily="18" charset="0"/>
              </a:rPr>
              <a:t>перевірка</a:t>
            </a:r>
            <a:r>
              <a:rPr lang="ru-RU" sz="1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індивідуальних</a:t>
            </a:r>
            <a:r>
              <a:rPr lang="ru-RU" sz="1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Cambria" panose="02040503050406030204" pitchFamily="18" charset="0"/>
              </a:rPr>
              <a:t>завдань</a:t>
            </a:r>
            <a:r>
              <a:rPr lang="ru-RU" sz="1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endParaRPr lang="ru-RU" sz="18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sz="1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на </a:t>
            </a:r>
            <a:r>
              <a:rPr lang="ru-RU" sz="1800" dirty="0" err="1">
                <a:solidFill>
                  <a:schemeClr val="tx1"/>
                </a:solidFill>
                <a:latin typeface="Cambria" panose="02040503050406030204" pitchFamily="18" charset="0"/>
              </a:rPr>
              <a:t>виявлення</a:t>
            </a:r>
            <a:r>
              <a:rPr lang="ru-RU" sz="18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Cambria" panose="02040503050406030204" pitchFamily="18" charset="0"/>
              </a:rPr>
              <a:t>плагіату</a:t>
            </a:r>
            <a:r>
              <a:rPr lang="ru-RU" sz="1800" dirty="0">
                <a:solidFill>
                  <a:schemeClr val="tx1"/>
                </a:solidFill>
                <a:latin typeface="Cambria" panose="02040503050406030204" pitchFamily="18" charset="0"/>
              </a:rPr>
              <a:t>?", у %</a:t>
            </a:r>
            <a:endParaRPr lang="uk-UA" altLang="ru-RU" sz="14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 rot="1199076">
            <a:off x="802085" y="1085747"/>
            <a:ext cx="623266" cy="24411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Рисунок 11" descr="200+ Best графіка, візерунки images in 2020 | візерунки, графіка, малюнки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6052" y="6364857"/>
            <a:ext cx="1275495" cy="5261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 descr="200+ Best графіка, візерунки images in 2020 | візерунки, графіка, малюнки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60" y="6364857"/>
            <a:ext cx="1275495" cy="5261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 descr="200+ Best графіка, візерунки images in 2020 | візерунки, графіка, малюнки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713" y="6364857"/>
            <a:ext cx="1275495" cy="5261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 descr="200+ Best графіка, візерунки images in 2020 | візерунки, графіка, малюнки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087" y="6364857"/>
            <a:ext cx="1275495" cy="5261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Рисунок 15" descr="200+ Best графіка, візерунки images in 2020 | візерунки, графіка, малюнки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478" y="6356475"/>
            <a:ext cx="1275495" cy="5261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Рисунок 16" descr="200+ Best графіка, візерунки images in 2020 | візерунки, графіка, малюнки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822" y="6350679"/>
            <a:ext cx="1275495" cy="5261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Рисунок 17" descr="200+ Best графіка, візерунки images in 2020 | візерунки, графіка, малюнки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1175" y="6340854"/>
            <a:ext cx="1275495" cy="5261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Рисунок 18" descr="200+ Best графіка, візерунки images in 2020 | візерунки, графіка, малюнки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701" y="6340854"/>
            <a:ext cx="1275495" cy="5261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" name="Рисунок 19" descr="200+ Best графіка, візерунки images in 2020 | візерунки, графіка, малюнки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711" y="6364857"/>
            <a:ext cx="1275495" cy="5261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" name="Рисунок 20" descr="C:\Users\user-03\Desktop\завантаження.png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21825" r="8985" b="21818"/>
          <a:stretch/>
        </p:blipFill>
        <p:spPr bwMode="auto">
          <a:xfrm>
            <a:off x="348702" y="116632"/>
            <a:ext cx="821318" cy="7571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2" name="_s7186"/>
          <p:cNvSpPr>
            <a:spLocks noChangeArrowheads="1"/>
          </p:cNvSpPr>
          <p:nvPr/>
        </p:nvSpPr>
        <p:spPr bwMode="auto">
          <a:xfrm>
            <a:off x="7854008" y="39688"/>
            <a:ext cx="1275706" cy="22096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1600" dirty="0" smtClean="0">
                <a:solidFill>
                  <a:srgbClr val="008000"/>
                </a:solidFill>
                <a:latin typeface="Cambria" panose="02040503050406030204" pitchFamily="18" charset="0"/>
              </a:rPr>
              <a:t>Рисунок 1.6</a:t>
            </a:r>
            <a:r>
              <a:rPr lang="uk-UA" sz="2800" dirty="0" smtClean="0">
                <a:solidFill>
                  <a:srgbClr val="008000"/>
                </a:solidFill>
              </a:rPr>
              <a:t>.</a:t>
            </a:r>
            <a:endParaRPr lang="uk-UA" sz="2800" dirty="0">
              <a:solidFill>
                <a:srgbClr val="008000"/>
              </a:solidFill>
            </a:endParaRPr>
          </a:p>
        </p:txBody>
      </p:sp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2777232257"/>
              </p:ext>
            </p:extLst>
          </p:nvPr>
        </p:nvGraphicFramePr>
        <p:xfrm>
          <a:off x="2162147" y="1556792"/>
          <a:ext cx="6854447" cy="4277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24" name="Рисунок 23" descr="Русь - орнаменти, візерунки мотиви русі. Живопис. Галереї картин і графіки  - Електронна бібліотека Бібліограф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46482" r="79344" b="2448"/>
          <a:stretch/>
        </p:blipFill>
        <p:spPr bwMode="auto">
          <a:xfrm rot="8735731">
            <a:off x="939150" y="4039641"/>
            <a:ext cx="623266" cy="24411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_s115735"/>
          <p:cNvSpPr>
            <a:spLocks noChangeArrowheads="1"/>
          </p:cNvSpPr>
          <p:nvPr/>
        </p:nvSpPr>
        <p:spPr bwMode="auto">
          <a:xfrm>
            <a:off x="395536" y="17221"/>
            <a:ext cx="8524875" cy="941387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uk-UA" sz="1800" dirty="0">
                <a:solidFill>
                  <a:schemeClr val="tx1"/>
                </a:solidFill>
                <a:latin typeface="Cambria" panose="02040503050406030204" pitchFamily="18" charset="0"/>
              </a:rPr>
              <a:t>Рівень обізнаності щодо перевірки робіт на плагіат </a:t>
            </a:r>
            <a:endParaRPr lang="uk-UA" sz="1800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sz="1800" dirty="0" smtClean="0">
                <a:solidFill>
                  <a:schemeClr val="tx1"/>
                </a:solidFill>
                <a:latin typeface="Cambria" panose="02040503050406030204" pitchFamily="18" charset="0"/>
              </a:rPr>
              <a:t>(</a:t>
            </a:r>
            <a:r>
              <a:rPr lang="uk-UA" sz="1800" dirty="0">
                <a:solidFill>
                  <a:schemeClr val="tx1"/>
                </a:solidFill>
                <a:latin typeface="Cambria" panose="02040503050406030204" pitchFamily="18" charset="0"/>
              </a:rPr>
              <a:t>порівняння двох хвиль досліджень 2020 року, у %) </a:t>
            </a:r>
            <a:endParaRPr lang="uk-UA" altLang="ru-RU" sz="1400" dirty="0">
              <a:solidFill>
                <a:schemeClr val="tx1"/>
              </a:solidFill>
              <a:latin typeface="Cambria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200+ Best графіка, візерунки images in 2020 | візерунки, графіка, малюнки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3216"/>
            <a:ext cx="1522512" cy="12302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 descr="200+ Best графіка, візерунки images in 2020 | візерунки, графіка, малюнки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7202" y="5373216"/>
            <a:ext cx="1522512" cy="12302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C:\Users\user-03\Desktop\завантаження.pn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21825" r="8985" b="21818"/>
          <a:stretch/>
        </p:blipFill>
        <p:spPr bwMode="auto">
          <a:xfrm>
            <a:off x="393676" y="114185"/>
            <a:ext cx="821318" cy="7571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_s7186"/>
          <p:cNvSpPr>
            <a:spLocks noChangeArrowheads="1"/>
          </p:cNvSpPr>
          <p:nvPr/>
        </p:nvSpPr>
        <p:spPr bwMode="auto">
          <a:xfrm>
            <a:off x="7854008" y="39688"/>
            <a:ext cx="1275706" cy="220960"/>
          </a:xfrm>
          <a:prstGeom prst="roundRect">
            <a:avLst>
              <a:gd name="adj" fmla="val 16667"/>
            </a:avLst>
          </a:prstGeom>
          <a:blipFill>
            <a:blip r:embed="rId2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1600" dirty="0" smtClean="0">
                <a:solidFill>
                  <a:srgbClr val="008000"/>
                </a:solidFill>
                <a:latin typeface="Cambria" panose="02040503050406030204" pitchFamily="18" charset="0"/>
              </a:rPr>
              <a:t>Рисунок 1.7</a:t>
            </a:r>
            <a:r>
              <a:rPr lang="uk-UA" sz="2800" dirty="0" smtClean="0">
                <a:solidFill>
                  <a:srgbClr val="008000"/>
                </a:solidFill>
              </a:rPr>
              <a:t>.</a:t>
            </a:r>
            <a:endParaRPr lang="uk-UA" sz="2800" dirty="0">
              <a:solidFill>
                <a:srgbClr val="008000"/>
              </a:solidFill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163930637"/>
              </p:ext>
            </p:extLst>
          </p:nvPr>
        </p:nvGraphicFramePr>
        <p:xfrm>
          <a:off x="1019540" y="1268760"/>
          <a:ext cx="727686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4143</TotalTime>
  <Words>715</Words>
  <Application>Microsoft Office PowerPoint</Application>
  <PresentationFormat>Экран (4:3)</PresentationFormat>
  <Paragraphs>224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LMD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Вчена рада  2010</dc:title>
  <dc:creator>UZvER</dc:creator>
  <cp:lastModifiedBy>user-03</cp:lastModifiedBy>
  <cp:revision>674</cp:revision>
  <dcterms:created xsi:type="dcterms:W3CDTF">2010-08-26T09:10:43Z</dcterms:created>
  <dcterms:modified xsi:type="dcterms:W3CDTF">2020-11-30T10:22:18Z</dcterms:modified>
</cp:coreProperties>
</file>