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12" r:id="rId4"/>
    <p:sldId id="279" r:id="rId5"/>
    <p:sldId id="280" r:id="rId6"/>
    <p:sldId id="281" r:id="rId7"/>
    <p:sldId id="282" r:id="rId8"/>
    <p:sldId id="283" r:id="rId9"/>
    <p:sldId id="285" r:id="rId10"/>
    <p:sldId id="290" r:id="rId11"/>
    <p:sldId id="297" r:id="rId12"/>
    <p:sldId id="286" r:id="rId13"/>
    <p:sldId id="299" r:id="rId14"/>
    <p:sldId id="300" r:id="rId15"/>
    <p:sldId id="289" r:id="rId16"/>
    <p:sldId id="294" r:id="rId17"/>
    <p:sldId id="298" r:id="rId18"/>
    <p:sldId id="288" r:id="rId19"/>
    <p:sldId id="295" r:id="rId20"/>
    <p:sldId id="301" r:id="rId21"/>
    <p:sldId id="287" r:id="rId22"/>
    <p:sldId id="303" r:id="rId23"/>
    <p:sldId id="302" r:id="rId24"/>
    <p:sldId id="304" r:id="rId25"/>
    <p:sldId id="284" r:id="rId26"/>
    <p:sldId id="305" r:id="rId27"/>
    <p:sldId id="309" r:id="rId28"/>
    <p:sldId id="291" r:id="rId29"/>
    <p:sldId id="296" r:id="rId30"/>
    <p:sldId id="306" r:id="rId31"/>
    <p:sldId id="307" r:id="rId32"/>
    <p:sldId id="308" r:id="rId33"/>
    <p:sldId id="292" r:id="rId34"/>
    <p:sldId id="310" r:id="rId35"/>
    <p:sldId id="293" r:id="rId36"/>
    <p:sldId id="268" r:id="rId37"/>
    <p:sldId id="272" r:id="rId38"/>
  </p:sldIdLst>
  <p:sldSz cx="18288000" cy="10287000"/>
  <p:notesSz cx="6858000" cy="9144000"/>
  <p:embeddedFontLs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" panose="02040604050505020304" pitchFamily="18" charset="0"/>
      <p:regular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  <p:embeddedFont>
      <p:font typeface="SimSun" panose="02010600030101010101" pitchFamily="2" charset="-122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6C0"/>
    <a:srgbClr val="DF7A0B"/>
    <a:srgbClr val="DFDA21"/>
    <a:srgbClr val="B47B4C"/>
    <a:srgbClr val="E5D5C1"/>
    <a:srgbClr val="CFB18D"/>
    <a:srgbClr val="E7D9C7"/>
    <a:srgbClr val="C7A57B"/>
    <a:srgbClr val="F9F5F1"/>
    <a:srgbClr val="FA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5009" autoAdjust="0"/>
  </p:normalViewPr>
  <p:slideViewPr>
    <p:cSldViewPr>
      <p:cViewPr varScale="1">
        <p:scale>
          <a:sx n="50" d="100"/>
          <a:sy n="50" d="100"/>
        </p:scale>
        <p:origin x="1152" y="-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/>
              <a:t>Результати акредитації</a:t>
            </a:r>
          </a:p>
        </c:rich>
      </c:tx>
      <c:layout>
        <c:manualLayout>
          <c:xMode val="edge"/>
          <c:yMode val="edge"/>
          <c:x val="0.22992337164750959"/>
          <c:y val="8.57142857142857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Отримані сертифікати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FD-4C26-8241-C71D49DE81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FD-4C26-8241-C71D49DE811B}"/>
              </c:ext>
            </c:extLst>
          </c:dPt>
          <c:cat>
            <c:strRef>
              <c:f>Лист1!$A$2:$A$3</c:f>
              <c:strCache>
                <c:ptCount val="2"/>
                <c:pt idx="0">
                  <c:v>Акредитація</c:v>
                </c:pt>
                <c:pt idx="1">
                  <c:v>Умовна акредитація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82.4</c:v>
                </c:pt>
                <c:pt idx="1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0-414A-974E-8B960C4C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7E94-AD0D-480A-83BA-83D6D6F923B2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8B8F-42CB-43B8-91B2-471246740A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25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0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61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32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5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5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39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03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03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91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56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8723170" y="9133395"/>
            <a:ext cx="2068534" cy="21878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xmlns="" id="{A122EFAC-32D7-1BD2-9FE2-7DE93CC0D922}"/>
              </a:ext>
            </a:extLst>
          </p:cNvPr>
          <p:cNvSpPr/>
          <p:nvPr/>
        </p:nvSpPr>
        <p:spPr>
          <a:xfrm>
            <a:off x="2276" y="0"/>
            <a:ext cx="1521725" cy="1485900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xmlns="" id="{11DE4A80-0BFE-264A-4A5F-D1AE7FCD3139}"/>
              </a:ext>
            </a:extLst>
          </p:cNvPr>
          <p:cNvSpPr txBox="1"/>
          <p:nvPr/>
        </p:nvSpPr>
        <p:spPr>
          <a:xfrm>
            <a:off x="2284752" y="1347961"/>
            <a:ext cx="9373848" cy="609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Аналіз результатів акредитацій </a:t>
            </a:r>
            <a:endParaRPr lang="en-US" sz="9600" b="1" dirty="0" smtClean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  <a:p>
            <a:pPr algn="ctr">
              <a:lnSpc>
                <a:spcPts val="9487"/>
              </a:lnSpc>
            </a:pPr>
            <a:r>
              <a:rPr lang="uk-UA" sz="96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у </a:t>
            </a: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І семестрі 2024/2025 </a:t>
            </a:r>
            <a:r>
              <a:rPr lang="uk-UA" sz="9600" b="1" dirty="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н.р</a:t>
            </a: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.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0693643-FD13-05CD-4A55-61603460F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1117"/>
          <a:stretch/>
        </p:blipFill>
        <p:spPr bwMode="auto">
          <a:xfrm>
            <a:off x="1491393" y="9542855"/>
            <a:ext cx="9324000" cy="775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17440274" y="7109187"/>
            <a:ext cx="847725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" y="114300"/>
            <a:ext cx="1524000" cy="10172700"/>
            <a:chOff x="0" y="0"/>
            <a:chExt cx="446365" cy="2709333"/>
          </a:xfrm>
          <a:solidFill>
            <a:srgbClr val="C19B6D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grpFill/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21">
            <a:extLst>
              <a:ext uri="{FF2B5EF4-FFF2-40B4-BE49-F238E27FC236}">
                <a16:creationId xmlns:a16="http://schemas.microsoft.com/office/drawing/2014/main" xmlns="" id="{B76F280F-FDDB-2E69-6EC2-18331280FBCD}"/>
              </a:ext>
            </a:extLst>
          </p:cNvPr>
          <p:cNvSpPr/>
          <p:nvPr/>
        </p:nvSpPr>
        <p:spPr>
          <a:xfrm>
            <a:off x="-106561" y="98036"/>
            <a:ext cx="1737123" cy="1499221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1E75F6-6B5E-A288-F87B-4B646DFD4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1522079" y="0"/>
            <a:ext cx="10404090" cy="69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10"/>
          <p:cNvGrpSpPr/>
          <p:nvPr/>
        </p:nvGrpSpPr>
        <p:grpSpPr>
          <a:xfrm>
            <a:off x="17440274" y="0"/>
            <a:ext cx="847726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0" name="Рисунок 29" descr="C:\Users\PC\AppData\Local\Temp\{934C2FD9-BFBB-465D-BECD-436E79451275}.t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9" t="-5121" r="-9059" b="-5121"/>
          <a:stretch/>
        </p:blipFill>
        <p:spPr bwMode="auto">
          <a:xfrm>
            <a:off x="11658600" y="959593"/>
            <a:ext cx="7010400" cy="641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D1E75F6-6B5E-A288-F87B-4B646DFD4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42" r="39542" b="82180"/>
          <a:stretch/>
        </p:blipFill>
        <p:spPr bwMode="auto">
          <a:xfrm>
            <a:off x="7812000" y="-14654"/>
            <a:ext cx="10404090" cy="69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2470" r="39464"/>
          <a:stretch/>
        </p:blipFill>
        <p:spPr bwMode="auto">
          <a:xfrm>
            <a:off x="10668000" y="9532394"/>
            <a:ext cx="6768000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964964" y="351791"/>
            <a:ext cx="12420600" cy="1046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5693" y="1297216"/>
            <a:ext cx="161244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Century" panose="02040604050505020304" pitchFamily="18" charset="0"/>
              </a:rPr>
              <a:t>Недотримання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норми</a:t>
            </a:r>
            <a:r>
              <a:rPr lang="ru-RU" sz="2800" dirty="0">
                <a:latin typeface="Century" panose="02040604050505020304" pitchFamily="18" charset="0"/>
              </a:rPr>
              <a:t> Стандарту ВО </a:t>
            </a:r>
            <a:r>
              <a:rPr lang="ru-RU" sz="2800" dirty="0" err="1">
                <a:latin typeface="Century" panose="02040604050505020304" pitchFamily="18" charset="0"/>
              </a:rPr>
              <a:t>спеціальності</a:t>
            </a:r>
            <a:r>
              <a:rPr lang="ru-RU" sz="2800" dirty="0">
                <a:latin typeface="Century" panose="02040604050505020304" pitchFamily="18" charset="0"/>
              </a:rPr>
              <a:t> "</a:t>
            </a:r>
            <a:r>
              <a:rPr lang="ru-RU" sz="2800" dirty="0" err="1">
                <a:latin typeface="Century" panose="02040604050505020304" pitchFamily="18" charset="0"/>
              </a:rPr>
              <a:t>Економіка</a:t>
            </a:r>
            <a:r>
              <a:rPr lang="ru-RU" sz="2800" dirty="0">
                <a:latin typeface="Century" panose="02040604050505020304" pitchFamily="18" charset="0"/>
              </a:rPr>
              <a:t>" в </a:t>
            </a:r>
            <a:r>
              <a:rPr lang="ru-RU" sz="2800" dirty="0" err="1">
                <a:latin typeface="Century" panose="02040604050505020304" pitchFamily="18" charset="0"/>
              </a:rPr>
              <a:t>частині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мінімального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обсягу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програми</a:t>
            </a:r>
            <a:r>
              <a:rPr lang="ru-RU" sz="2800" dirty="0">
                <a:latin typeface="Century" panose="02040604050505020304" pitchFamily="18" charset="0"/>
              </a:rPr>
              <a:t>, </a:t>
            </a:r>
            <a:r>
              <a:rPr lang="ru-RU" sz="2800" dirty="0" err="1">
                <a:latin typeface="Century" panose="02040604050505020304" pitchFamily="18" charset="0"/>
              </a:rPr>
              <a:t>спрямованого</a:t>
            </a:r>
            <a:r>
              <a:rPr lang="ru-RU" sz="2800" dirty="0">
                <a:latin typeface="Century" panose="02040604050505020304" pitchFamily="18" charset="0"/>
              </a:rPr>
              <a:t> на </a:t>
            </a:r>
            <a:r>
              <a:rPr lang="ru-RU" sz="2800" dirty="0" err="1">
                <a:latin typeface="Century" panose="02040604050505020304" pitchFamily="18" charset="0"/>
              </a:rPr>
              <a:t>виконання</a:t>
            </a:r>
            <a:r>
              <a:rPr lang="ru-RU" sz="2800" dirty="0">
                <a:latin typeface="Century" panose="02040604050505020304" pitchFamily="18" charset="0"/>
              </a:rPr>
              <a:t> стандарту.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Century" panose="02040604050505020304" pitchFamily="18" charset="0"/>
              </a:rPr>
              <a:t>Умов для </a:t>
            </a:r>
            <a:r>
              <a:rPr lang="ru-RU" sz="2800" dirty="0" err="1">
                <a:latin typeface="Century" panose="02040604050505020304" pitchFamily="18" charset="0"/>
              </a:rPr>
              <a:t>досягнення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заявлених</a:t>
            </a:r>
            <a:r>
              <a:rPr lang="ru-RU" sz="2800" dirty="0">
                <a:latin typeface="Century" panose="02040604050505020304" pitchFamily="18" charset="0"/>
              </a:rPr>
              <a:t> РН на </a:t>
            </a:r>
            <a:r>
              <a:rPr lang="ru-RU" sz="2800" dirty="0" err="1">
                <a:latin typeface="Century" panose="02040604050505020304" pitchFamily="18" charset="0"/>
              </a:rPr>
              <a:t>рівні</a:t>
            </a:r>
            <a:r>
              <a:rPr lang="ru-RU" sz="2800" dirty="0">
                <a:latin typeface="Century" panose="02040604050505020304" pitchFamily="18" charset="0"/>
              </a:rPr>
              <a:t>, </a:t>
            </a:r>
            <a:r>
              <a:rPr lang="ru-RU" sz="2800" dirty="0" err="1">
                <a:latin typeface="Century" panose="02040604050505020304" pitchFamily="18" charset="0"/>
              </a:rPr>
              <a:t>визначеному</a:t>
            </a:r>
            <a:r>
              <a:rPr lang="ru-RU" sz="2800" dirty="0">
                <a:latin typeface="Century" panose="02040604050505020304" pitchFamily="18" charset="0"/>
              </a:rPr>
              <a:t> стандартом </a:t>
            </a:r>
            <a:r>
              <a:rPr lang="ru-RU" sz="2800" dirty="0" err="1">
                <a:latin typeface="Century" panose="02040604050505020304" pitchFamily="18" charset="0"/>
              </a:rPr>
              <a:t>недостатньо</a:t>
            </a:r>
            <a:r>
              <a:rPr lang="ru-RU" sz="2800" dirty="0">
                <a:latin typeface="Century" panose="02040604050505020304" pitchFamily="18" charset="0"/>
              </a:rPr>
              <a:t> через брак </a:t>
            </a:r>
            <a:r>
              <a:rPr lang="ru-RU" sz="2800" dirty="0" err="1">
                <a:latin typeface="Century" panose="02040604050505020304" pitchFamily="18" charset="0"/>
              </a:rPr>
              <a:t>загальноекономічних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дисциплін</a:t>
            </a:r>
            <a:r>
              <a:rPr lang="ru-RU" sz="2800" dirty="0">
                <a:latin typeface="Century" panose="020406040505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Зміст програми частково відповідає предметній області спеціальності "Економіка" та переважно відповідає спеціальності "Менеджмент", що є суттєвим недоліком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Century" panose="02040604050505020304" pitchFamily="18" charset="0"/>
              </a:rPr>
              <a:t>Мета </a:t>
            </a:r>
            <a:r>
              <a:rPr lang="ru-RU" sz="2800" dirty="0" err="1">
                <a:latin typeface="Century" panose="02040604050505020304" pitchFamily="18" charset="0"/>
              </a:rPr>
              <a:t>виробничої</a:t>
            </a:r>
            <a:r>
              <a:rPr lang="ru-RU" sz="2800" dirty="0">
                <a:latin typeface="Century" panose="02040604050505020304" pitchFamily="18" charset="0"/>
              </a:rPr>
              <a:t> практики </a:t>
            </a:r>
            <a:r>
              <a:rPr lang="ru-RU" sz="2800" dirty="0" err="1">
                <a:latin typeface="Century" panose="02040604050505020304" pitchFamily="18" charset="0"/>
              </a:rPr>
              <a:t>дублює</a:t>
            </a:r>
            <a:r>
              <a:rPr lang="ru-RU" sz="2800" dirty="0">
                <a:latin typeface="Century" panose="02040604050505020304" pitchFamily="18" charset="0"/>
              </a:rPr>
              <a:t> мету </a:t>
            </a:r>
            <a:r>
              <a:rPr lang="ru-RU" sz="2800" dirty="0" err="1">
                <a:latin typeface="Century" panose="02040604050505020304" pitchFamily="18" charset="0"/>
              </a:rPr>
              <a:t>програми</a:t>
            </a:r>
            <a:r>
              <a:rPr lang="ru-RU" sz="2800" dirty="0">
                <a:latin typeface="Century" panose="02040604050505020304" pitchFamily="18" charset="0"/>
              </a:rPr>
              <a:t>, </a:t>
            </a:r>
            <a:r>
              <a:rPr lang="ru-RU" sz="2800" dirty="0" err="1">
                <a:latin typeface="Century" panose="02040604050505020304" pitchFamily="18" charset="0"/>
              </a:rPr>
              <a:t>тобто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спрямована</a:t>
            </a:r>
            <a:r>
              <a:rPr lang="ru-RU" sz="2800" dirty="0">
                <a:latin typeface="Century" panose="02040604050505020304" pitchFamily="18" charset="0"/>
              </a:rPr>
              <a:t> на </a:t>
            </a:r>
            <a:r>
              <a:rPr lang="ru-RU" sz="2800" dirty="0" err="1">
                <a:latin typeface="Century" panose="02040604050505020304" pitchFamily="18" charset="0"/>
              </a:rPr>
              <a:t>відпрацювання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управлінських</a:t>
            </a:r>
            <a:r>
              <a:rPr lang="ru-RU" sz="2800" dirty="0">
                <a:latin typeface="Century" panose="02040604050505020304" pitchFamily="18" charset="0"/>
              </a:rPr>
              <a:t> компетентностей, </a:t>
            </a:r>
            <a:r>
              <a:rPr lang="ru-RU" sz="2800" dirty="0" err="1">
                <a:latin typeface="Century" panose="02040604050505020304" pitchFamily="18" charset="0"/>
              </a:rPr>
              <a:t>що</a:t>
            </a:r>
            <a:r>
              <a:rPr lang="ru-RU" sz="2800" dirty="0">
                <a:latin typeface="Century" panose="02040604050505020304" pitchFamily="18" charset="0"/>
              </a:rPr>
              <a:t> є </a:t>
            </a:r>
            <a:r>
              <a:rPr lang="ru-RU" sz="2800" dirty="0" err="1">
                <a:latin typeface="Century" panose="02040604050505020304" pitchFamily="18" charset="0"/>
              </a:rPr>
              <a:t>ознакою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невідповідності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змісту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практичної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підготовки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спеціальності</a:t>
            </a:r>
            <a:r>
              <a:rPr lang="ru-RU" sz="2800" dirty="0">
                <a:latin typeface="Century" panose="02040604050505020304" pitchFamily="18" charset="0"/>
              </a:rPr>
              <a:t> 051 (</a:t>
            </a:r>
            <a:r>
              <a:rPr lang="ru-RU" sz="2800" dirty="0" err="1">
                <a:latin typeface="Century" panose="02040604050505020304" pitchFamily="18" charset="0"/>
              </a:rPr>
              <a:t>суттєвий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недолік</a:t>
            </a:r>
            <a:r>
              <a:rPr lang="ru-RU" sz="2800" dirty="0">
                <a:latin typeface="Century" panose="02040604050505020304" pitchFamily="18" charset="0"/>
              </a:rPr>
              <a:t>) </a:t>
            </a:r>
            <a:endParaRPr lang="uk-UA" sz="2800" dirty="0">
              <a:latin typeface="Century" panose="02040604050505020304" pitchFamily="18" charset="0"/>
            </a:endParaRPr>
          </a:p>
          <a:p>
            <a:pPr algn="just"/>
            <a:r>
              <a:rPr lang="uk-UA" dirty="0">
                <a:latin typeface="Century" panose="02040604050505020304" pitchFamily="18" charset="0"/>
              </a:rPr>
              <a:t> </a:t>
            </a:r>
            <a:r>
              <a:rPr lang="uk-UA" dirty="0" smtClean="0">
                <a:latin typeface="Century" panose="02040604050505020304" pitchFamily="18" charset="0"/>
              </a:rPr>
              <a:t>     </a:t>
            </a:r>
            <a:r>
              <a:rPr lang="uk-UA" sz="2000" dirty="0" smtClean="0">
                <a:latin typeface="Century" panose="02040604050505020304" pitchFamily="18" charset="0"/>
              </a:rPr>
              <a:t>(</a:t>
            </a:r>
            <a:r>
              <a:rPr lang="uk-UA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Управління персоналом та економіка праці</a:t>
            </a:r>
            <a:r>
              <a:rPr lang="uk-UA" sz="2000" dirty="0">
                <a:latin typeface="Century" panose="02040604050505020304" pitchFamily="18" charset="0"/>
              </a:rPr>
              <a:t>).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83793" y="5560862"/>
            <a:ext cx="16506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Зміст ОПП частково відповідає предметній області спеціальності 023 ОМ, ДПМ, реставрація в аспекті об'єкта як цілісного продукту предметно-просторового та візуального середовища, заявлених в ОП цілей навчання.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 Аналіз змісту РП ОК Проф. майстерність дозволяє стверджувати про вихід за межі предметної області спеціальності 023, оскільки передбачає роботу над завданням, що є відповідним предметній області спеціальності 022 Дизайн.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Century" panose="02040604050505020304" pitchFamily="18" charset="0"/>
              </a:rPr>
              <a:t>Тематика, </a:t>
            </a:r>
            <a:r>
              <a:rPr lang="ru-RU" sz="2800" dirty="0" err="1">
                <a:latin typeface="Century" panose="02040604050505020304" pitchFamily="18" charset="0"/>
              </a:rPr>
              <a:t>обʼєкт</a:t>
            </a:r>
            <a:r>
              <a:rPr lang="ru-RU" sz="2800" dirty="0">
                <a:latin typeface="Century" panose="02040604050505020304" pitchFamily="18" charset="0"/>
              </a:rPr>
              <a:t>, предмет та </a:t>
            </a:r>
            <a:r>
              <a:rPr lang="ru-RU" sz="2800" dirty="0" err="1">
                <a:latin typeface="Century" panose="02040604050505020304" pitchFamily="18" charset="0"/>
              </a:rPr>
              <a:t>завдання</a:t>
            </a:r>
            <a:r>
              <a:rPr lang="ru-RU" sz="2800" dirty="0">
                <a:latin typeface="Century" panose="02040604050505020304" pitchFamily="18" charset="0"/>
              </a:rPr>
              <a:t> у 42,4% тем </a:t>
            </a:r>
            <a:r>
              <a:rPr lang="ru-RU" sz="2800" dirty="0" err="1">
                <a:latin typeface="Century" panose="02040604050505020304" pitchFamily="18" charset="0"/>
              </a:rPr>
              <a:t>кваліфікаційних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робіт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відповідають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предметній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області</a:t>
            </a:r>
            <a:r>
              <a:rPr lang="ru-RU" sz="2800" dirty="0">
                <a:latin typeface="Century" panose="02040604050505020304" pitchFamily="18" charset="0"/>
              </a:rPr>
              <a:t> 022 Дизайн. 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(ОПП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Образотворче мистецтво, декоративне мистецтво, реставрація).</a:t>
            </a:r>
          </a:p>
        </p:txBody>
      </p:sp>
    </p:spTree>
    <p:extLst>
      <p:ext uri="{BB962C8B-B14F-4D97-AF65-F5344CB8AC3E}">
        <p14:creationId xmlns:p14="http://schemas.microsoft.com/office/powerpoint/2010/main" val="2747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551" y="1172079"/>
            <a:ext cx="16160076" cy="824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Century" panose="02040604050505020304" pitchFamily="18" charset="0"/>
              </a:rPr>
              <a:t>ОП </a:t>
            </a:r>
            <a:r>
              <a:rPr lang="ru-RU" sz="2800" dirty="0" err="1">
                <a:latin typeface="Century" panose="02040604050505020304" pitchFamily="18" charset="0"/>
              </a:rPr>
              <a:t>спрямована</a:t>
            </a:r>
            <a:r>
              <a:rPr lang="ru-RU" sz="2800" dirty="0">
                <a:latin typeface="Century" panose="02040604050505020304" pitchFamily="18" charset="0"/>
              </a:rPr>
              <a:t> на </a:t>
            </a:r>
            <a:r>
              <a:rPr lang="ru-RU" sz="2800" dirty="0" err="1">
                <a:latin typeface="Century" panose="02040604050505020304" pitchFamily="18" charset="0"/>
              </a:rPr>
              <a:t>формування</a:t>
            </a:r>
            <a:r>
              <a:rPr lang="ru-RU" sz="2800" dirty="0">
                <a:latin typeface="Century" panose="02040604050505020304" pitchFamily="18" charset="0"/>
              </a:rPr>
              <a:t> у </a:t>
            </a:r>
            <a:r>
              <a:rPr lang="ru-RU" sz="2800" dirty="0" err="1">
                <a:latin typeface="Century" panose="02040604050505020304" pitchFamily="18" charset="0"/>
              </a:rPr>
              <a:t>здобувачів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соціальних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навичок</a:t>
            </a:r>
            <a:r>
              <a:rPr lang="ru-RU" sz="2400" dirty="0"/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Логопедія, ОП Інформатика та інформаційні технології в освіті, ОП Міжнародний туризм і </a:t>
            </a:r>
            <a:r>
              <a:rPr lang="uk-UA" sz="2000" b="1" u="sng" dirty="0" err="1">
                <a:latin typeface="Century" panose="02040604050505020304" pitchFamily="18" charset="0"/>
              </a:rPr>
              <a:t>туроперейтинг</a:t>
            </a:r>
            <a:r>
              <a:rPr lang="uk-UA" sz="2000" b="1" u="sng" dirty="0">
                <a:latin typeface="Century" panose="02040604050505020304" pitchFamily="18" charset="0"/>
              </a:rPr>
              <a:t>, ОП Англійська мова і література та друга іноземна мова).</a:t>
            </a: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Century" panose="02040604050505020304" pitchFamily="18" charset="0"/>
              </a:rPr>
              <a:t>Здобувачі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користуються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поширеними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можливостями</a:t>
            </a:r>
            <a:r>
              <a:rPr lang="ru-RU" sz="2800" dirty="0">
                <a:latin typeface="Century" panose="02040604050505020304" pitchFamily="18" charset="0"/>
              </a:rPr>
              <a:t> для </a:t>
            </a:r>
            <a:r>
              <a:rPr lang="ru-RU" sz="2800" dirty="0" err="1">
                <a:latin typeface="Century" panose="02040604050505020304" pitchFamily="18" charset="0"/>
              </a:rPr>
              <a:t>формування</a:t>
            </a:r>
            <a:r>
              <a:rPr lang="ru-RU" sz="2800" dirty="0">
                <a:latin typeface="Century" panose="02040604050505020304" pitchFamily="18" charset="0"/>
              </a:rPr>
              <a:t> ІОТ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(ОП Логопедія, </a:t>
            </a:r>
            <a:r>
              <a:rPr lang="uk-UA" sz="2000" b="1" u="sng" dirty="0">
                <a:latin typeface="Century" panose="02040604050505020304" pitchFamily="18" charset="0"/>
              </a:rPr>
              <a:t>ОП  Географія, ОП Англійська мова і література та друга іноземна мова, ОП Управління персоналом та економіка праці, ОП Системний аналіз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Century" panose="02040604050505020304" pitchFamily="18" charset="0"/>
              </a:rPr>
              <a:t>Участь у </a:t>
            </a:r>
            <a:r>
              <a:rPr lang="ru-RU" sz="2800" dirty="0" err="1">
                <a:latin typeface="Century" panose="02040604050505020304" pitchFamily="18" charset="0"/>
              </a:rPr>
              <a:t>програмі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Подвійних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дипломів</a:t>
            </a:r>
            <a:r>
              <a:rPr lang="ru-RU" sz="2800" dirty="0">
                <a:latin typeface="Century" panose="02040604050505020304" pitchFamily="18" charset="0"/>
              </a:rPr>
              <a:t>, в </a:t>
            </a:r>
            <a:r>
              <a:rPr lang="ru-RU" sz="2800" dirty="0" err="1">
                <a:latin typeface="Century" panose="02040604050505020304" pitchFamily="18" charset="0"/>
              </a:rPr>
              <a:t>академічній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мобільності</a:t>
            </a:r>
            <a:r>
              <a:rPr lang="ru-RU" sz="2800" dirty="0">
                <a:latin typeface="Century" panose="02040604050505020304" pitchFamily="18" charset="0"/>
              </a:rPr>
              <a:t> та у </a:t>
            </a:r>
            <a:r>
              <a:rPr lang="ru-RU" sz="2800" dirty="0" err="1">
                <a:latin typeface="Century" panose="02040604050505020304" pitchFamily="18" charset="0"/>
              </a:rPr>
              <a:t>неформальній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освіті</a:t>
            </a:r>
            <a:r>
              <a:rPr lang="ru-RU" sz="2800" dirty="0">
                <a:latin typeface="Century" panose="02040604050505020304" pitchFamily="18" charset="0"/>
              </a:rPr>
              <a:t>; позитивною практикою є </a:t>
            </a:r>
            <a:r>
              <a:rPr lang="ru-RU" sz="2800" dirty="0" err="1">
                <a:latin typeface="Century" panose="02040604050505020304" pitchFamily="18" charset="0"/>
              </a:rPr>
              <a:t>темарій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дискусій</a:t>
            </a:r>
            <a:r>
              <a:rPr lang="ru-RU" sz="2800" dirty="0">
                <a:latin typeface="Century" panose="02040604050505020304" pitchFamily="18" charset="0"/>
              </a:rPr>
              <a:t> проблемно-</a:t>
            </a:r>
            <a:r>
              <a:rPr lang="ru-RU" sz="2800" dirty="0" err="1">
                <a:latin typeface="Century" panose="02040604050505020304" pitchFamily="18" charset="0"/>
              </a:rPr>
              <a:t>пошукового</a:t>
            </a:r>
            <a:r>
              <a:rPr lang="ru-RU" sz="2800" dirty="0">
                <a:latin typeface="Century" panose="02040604050505020304" pitchFamily="18" charset="0"/>
              </a:rPr>
              <a:t> клубу </a:t>
            </a:r>
            <a:r>
              <a:rPr lang="uk-UA" sz="2800" dirty="0" err="1">
                <a:latin typeface="Century" panose="02040604050505020304" pitchFamily="18" charset="0"/>
              </a:rPr>
              <a:t>Debating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Society</a:t>
            </a:r>
            <a:r>
              <a:rPr lang="ru-RU" sz="2800" dirty="0">
                <a:latin typeface="Century" panose="02040604050505020304" pitchFamily="18" charset="0"/>
              </a:rPr>
              <a:t>, </a:t>
            </a:r>
            <a:r>
              <a:rPr lang="ru-RU" sz="2800" dirty="0" err="1">
                <a:latin typeface="Century" panose="02040604050505020304" pitchFamily="18" charset="0"/>
              </a:rPr>
              <a:t>який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охоплює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основні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положення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щодо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досягнення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глобальних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цілей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сталого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розвитку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000" dirty="0"/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Англійська мова і література та друга іноземна мова).</a:t>
            </a:r>
            <a:r>
              <a:rPr lang="ru-RU" sz="20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Логічний та інноваційний перелік ОК. </a:t>
            </a:r>
            <a:r>
              <a:rPr lang="ru-RU" sz="2800" dirty="0">
                <a:latin typeface="Century" panose="02040604050505020304" pitchFamily="18" charset="0"/>
              </a:rPr>
              <a:t>У практику </a:t>
            </a:r>
            <a:r>
              <a:rPr lang="ru-RU" sz="2800" dirty="0" err="1">
                <a:latin typeface="Century" panose="02040604050505020304" pitchFamily="18" charset="0"/>
              </a:rPr>
              <a:t>реалізації</a:t>
            </a:r>
            <a:r>
              <a:rPr lang="ru-RU" sz="2800" dirty="0">
                <a:latin typeface="Century" panose="02040604050505020304" pitchFamily="18" charset="0"/>
              </a:rPr>
              <a:t> ОПП уведено </a:t>
            </a:r>
            <a:r>
              <a:rPr lang="ru-RU" sz="2800" dirty="0" err="1">
                <a:latin typeface="Century" panose="02040604050505020304" pitchFamily="18" charset="0"/>
              </a:rPr>
              <a:t>авторські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навчальні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дисципліни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визнаних</a:t>
            </a:r>
            <a:r>
              <a:rPr lang="ru-RU" sz="2800" dirty="0">
                <a:latin typeface="Century" panose="02040604050505020304" pitchFamily="18" charset="0"/>
              </a:rPr>
              <a:t> в </a:t>
            </a:r>
            <a:r>
              <a:rPr lang="ru-RU" sz="2800" dirty="0" err="1">
                <a:latin typeface="Century" panose="02040604050505020304" pitchFamily="18" charset="0"/>
              </a:rPr>
              <a:t>Україні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вчених</a:t>
            </a:r>
            <a:r>
              <a:rPr lang="ru-RU" sz="2800" dirty="0">
                <a:latin typeface="Century" panose="02040604050505020304" pitchFamily="18" charset="0"/>
              </a:rPr>
              <a:t> - </a:t>
            </a:r>
            <a:r>
              <a:rPr lang="ru-RU" sz="2800" dirty="0" err="1">
                <a:latin typeface="Century" panose="02040604050505020304" pitchFamily="18" charset="0"/>
              </a:rPr>
              <a:t>керівників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наукових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шкіл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000" b="1" u="sng" dirty="0">
                <a:latin typeface="Century" panose="02040604050505020304" pitchFamily="18" charset="0"/>
              </a:rPr>
              <a:t>(ОП  Географія)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Century" panose="02040604050505020304" pitchFamily="18" charset="0"/>
              </a:rPr>
              <a:t>Формування</a:t>
            </a:r>
            <a:r>
              <a:rPr lang="ru-RU" sz="2800" dirty="0">
                <a:latin typeface="Century" panose="02040604050505020304" pitchFamily="18" charset="0"/>
              </a:rPr>
              <a:t> каталогу </a:t>
            </a:r>
            <a:r>
              <a:rPr lang="ru-RU" sz="2800" dirty="0" err="1">
                <a:latin typeface="Century" panose="02040604050505020304" pitchFamily="18" charset="0"/>
              </a:rPr>
              <a:t>вибіркових</a:t>
            </a:r>
            <a:r>
              <a:rPr lang="ru-RU" sz="2800" dirty="0">
                <a:latin typeface="Century" panose="02040604050505020304" pitchFamily="18" charset="0"/>
              </a:rPr>
              <a:t> ОК за </a:t>
            </a:r>
            <a:r>
              <a:rPr lang="ru-RU" sz="2800" dirty="0" err="1">
                <a:latin typeface="Century" panose="02040604050505020304" pitchFamily="18" charset="0"/>
              </a:rPr>
              <a:t>пропозиціями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роботодавців</a:t>
            </a:r>
            <a:r>
              <a:rPr lang="ru-RU" sz="2800" dirty="0">
                <a:latin typeface="Century" panose="02040604050505020304" pitchFamily="18" charset="0"/>
              </a:rPr>
              <a:t> та </a:t>
            </a:r>
            <a:r>
              <a:rPr lang="ru-RU" sz="2800" dirty="0" err="1">
                <a:latin typeface="Century" panose="02040604050505020304" pitchFamily="18" charset="0"/>
              </a:rPr>
              <a:t>відповідно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тематиці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наукових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досліджень</a:t>
            </a:r>
            <a:r>
              <a:rPr lang="ru-RU" sz="2800" dirty="0">
                <a:latin typeface="Century" panose="02040604050505020304" pitchFamily="18" charset="0"/>
              </a:rPr>
              <a:t> НПП та </a:t>
            </a:r>
            <a:r>
              <a:rPr lang="ru-RU" sz="2800" dirty="0" err="1">
                <a:latin typeface="Century" panose="02040604050505020304" pitchFamily="18" charset="0"/>
              </a:rPr>
              <a:t>особливостям</a:t>
            </a:r>
            <a:r>
              <a:rPr lang="ru-RU" sz="2800" dirty="0">
                <a:latin typeface="Century" panose="02040604050505020304" pitchFamily="18" charset="0"/>
              </a:rPr>
              <a:t> ОП. </a:t>
            </a:r>
            <a:r>
              <a:rPr lang="ru-RU" sz="2400" b="1" dirty="0">
                <a:latin typeface="Century" panose="02040604050505020304" pitchFamily="18" charset="0"/>
              </a:rPr>
              <a:t>(</a:t>
            </a:r>
            <a:r>
              <a:rPr lang="uk-UA" sz="2400" b="1" u="sng" dirty="0">
                <a:latin typeface="Century" panose="02040604050505020304" pitchFamily="18" charset="0"/>
              </a:rPr>
              <a:t>ОП Міжнародний туризм і </a:t>
            </a:r>
            <a:r>
              <a:rPr lang="uk-UA" sz="2400" b="1" u="sng" dirty="0" err="1">
                <a:latin typeface="Century" panose="02040604050505020304" pitchFamily="18" charset="0"/>
              </a:rPr>
              <a:t>туроперейтинг</a:t>
            </a:r>
            <a:r>
              <a:rPr lang="uk-UA" sz="2400" b="1" dirty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Century" panose="02040604050505020304" pitchFamily="18" charset="0"/>
              </a:rPr>
              <a:t>Наявність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реальних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взаємовигідних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відносин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із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відповідними</a:t>
            </a:r>
            <a:r>
              <a:rPr lang="ru-RU" sz="2800" dirty="0">
                <a:latin typeface="Century" panose="02040604050505020304" pitchFamily="18" charset="0"/>
              </a:rPr>
              <a:t> базами практики та </a:t>
            </a:r>
            <a:r>
              <a:rPr lang="ru-RU" sz="2800" dirty="0" err="1">
                <a:latin typeface="Century" panose="02040604050505020304" pitchFamily="18" charset="0"/>
              </a:rPr>
              <a:t>кількістю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укладених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договорів</a:t>
            </a:r>
            <a:r>
              <a:rPr lang="ru-RU" sz="2800" dirty="0">
                <a:latin typeface="Century" panose="02040604050505020304" pitchFamily="18" charset="0"/>
              </a:rPr>
              <a:t> про </a:t>
            </a:r>
            <a:r>
              <a:rPr lang="ru-RU" sz="2800" dirty="0" err="1">
                <a:latin typeface="Century" panose="02040604050505020304" pitchFamily="18" charset="0"/>
              </a:rPr>
              <a:t>співпрацю</a:t>
            </a:r>
            <a:r>
              <a:rPr lang="ru-RU" sz="2800" dirty="0">
                <a:latin typeface="Century" panose="02040604050505020304" pitchFamily="18" charset="0"/>
              </a:rPr>
              <a:t> з </a:t>
            </a:r>
            <a:r>
              <a:rPr lang="ru-RU" sz="2800" dirty="0" err="1">
                <a:latin typeface="Century" panose="02040604050505020304" pitchFamily="18" charset="0"/>
              </a:rPr>
              <a:t>потенційними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роботодавцями</a:t>
            </a:r>
            <a:r>
              <a:rPr lang="ru-RU" sz="2800" dirty="0">
                <a:latin typeface="Century" panose="02040604050505020304" pitchFamily="18" charset="0"/>
              </a:rPr>
              <a:t>. </a:t>
            </a:r>
            <a:r>
              <a:rPr lang="ru-RU" sz="2400" b="1" dirty="0">
                <a:latin typeface="Century" panose="02040604050505020304" pitchFamily="18" charset="0"/>
              </a:rPr>
              <a:t>(</a:t>
            </a:r>
            <a:r>
              <a:rPr lang="uk-UA" sz="2400" b="1" u="sng" dirty="0">
                <a:latin typeface="Century" panose="02040604050505020304" pitchFamily="18" charset="0"/>
              </a:rPr>
              <a:t>ОП Управління персоналом та економіка праці</a:t>
            </a:r>
            <a:r>
              <a:rPr lang="uk-UA" sz="2400" b="1" dirty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4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43443" y="213834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3. Доступ до освітньої програми та визнання результатів навчання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839873"/>
            <a:ext cx="1562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entury" panose="02040604050505020304" pitchFamily="18" charset="0"/>
              </a:rPr>
              <a:t>Більшість освітніх програм отримали оцінку рівень В за цим критерієм, відповідність рівню А встановили для ОПП Англійська мова та друга іноземна мова ЕГ, ГЕР та НА.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64408" y="3397586"/>
            <a:ext cx="15354300" cy="532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Активізувати роботу щодо популяризації студентських обмінів між ЧНУ та закладами вищої освіти України й зарубіжжя (вивчення окремих ОК на аналогічних освітніх програмах ЗВО-партнерів з використанням дистанційних технологій) з інформуванням про </a:t>
            </a:r>
            <a:r>
              <a:rPr lang="uk-UA" sz="2800" dirty="0" err="1">
                <a:latin typeface="Century" panose="02040604050505020304" pitchFamily="18" charset="0"/>
              </a:rPr>
              <a:t>перезарахування</a:t>
            </a:r>
            <a:r>
              <a:rPr lang="uk-UA" sz="2800" dirty="0">
                <a:latin typeface="Century" panose="02040604050505020304" pitchFamily="18" charset="0"/>
              </a:rPr>
              <a:t> результатів такої мобільності.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 метою популяризації неформальної освіти включити до </a:t>
            </a:r>
            <a:r>
              <a:rPr lang="uk-UA" sz="2800" dirty="0" err="1">
                <a:latin typeface="Century" panose="02040604050505020304" pitchFamily="18" charset="0"/>
              </a:rPr>
              <a:t>силабусів</a:t>
            </a:r>
            <a:r>
              <a:rPr lang="uk-UA" sz="2800" dirty="0">
                <a:latin typeface="Century" panose="02040604050505020304" pitchFamily="18" charset="0"/>
              </a:rPr>
              <a:t> та РП рекомендовані курси на освітніх платформах </a:t>
            </a:r>
            <a:r>
              <a:rPr lang="uk-UA" sz="2800" dirty="0" err="1">
                <a:latin typeface="Century" panose="02040604050505020304" pitchFamily="18" charset="0"/>
              </a:rPr>
              <a:t>Prometeus</a:t>
            </a:r>
            <a:r>
              <a:rPr lang="uk-UA" sz="2800" dirty="0">
                <a:latin typeface="Century" panose="02040604050505020304" pitchFamily="18" charset="0"/>
              </a:rPr>
              <a:t>, </a:t>
            </a:r>
            <a:r>
              <a:rPr lang="uk-UA" sz="2800" dirty="0" err="1">
                <a:latin typeface="Century" panose="02040604050505020304" pitchFamily="18" charset="0"/>
              </a:rPr>
              <a:t>Udemy</a:t>
            </a:r>
            <a:r>
              <a:rPr lang="uk-UA" sz="2800" dirty="0">
                <a:latin typeface="Century" panose="02040604050505020304" pitchFamily="18" charset="0"/>
              </a:rPr>
              <a:t>, </a:t>
            </a:r>
            <a:r>
              <a:rPr lang="uk-UA" sz="2800" dirty="0" err="1">
                <a:latin typeface="Century" panose="02040604050505020304" pitchFamily="18" charset="0"/>
              </a:rPr>
              <a:t>Coursera</a:t>
            </a:r>
            <a:r>
              <a:rPr lang="uk-UA" sz="2800" dirty="0">
                <a:latin typeface="Century" panose="02040604050505020304" pitchFamily="18" charset="0"/>
              </a:rPr>
              <a:t> з відповідними критеріями оцінювання.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Провести аналіз критеріїв оцінювання, перегляд списку рекомендованої наукової та навчально-методичної літератури для підготовки до фахового іспиту та оновити його, замінивши застарілі джерела на актуальні.</a:t>
            </a:r>
          </a:p>
        </p:txBody>
      </p:sp>
    </p:spTree>
    <p:extLst>
      <p:ext uri="{BB962C8B-B14F-4D97-AF65-F5344CB8AC3E}">
        <p14:creationId xmlns:p14="http://schemas.microsoft.com/office/powerpoint/2010/main" val="22027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388676" y="252949"/>
            <a:ext cx="1191784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3946" y="1999218"/>
            <a:ext cx="1592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>
                <a:latin typeface="Century" panose="02040604050505020304" pitchFamily="18" charset="0"/>
              </a:rPr>
              <a:t>ОП Англійська мова і література та друга іноземна мова </a:t>
            </a:r>
          </a:p>
          <a:p>
            <a:r>
              <a:rPr lang="uk-UA" sz="3200" dirty="0">
                <a:solidFill>
                  <a:srgbClr val="FF0000"/>
                </a:solidFill>
                <a:latin typeface="Century" panose="02040604050505020304" pitchFamily="18" charset="0"/>
              </a:rPr>
              <a:t>У звіті ЕГ: </a:t>
            </a:r>
            <a:endParaRPr lang="uk-UA" sz="3200" dirty="0">
              <a:latin typeface="Century" panose="02040604050505020304" pitchFamily="18" charset="0"/>
            </a:endParaRPr>
          </a:p>
          <a:p>
            <a:r>
              <a:rPr lang="uk-UA" sz="3200" dirty="0">
                <a:latin typeface="Century" panose="02040604050505020304" pitchFamily="18" charset="0"/>
              </a:rPr>
              <a:t> - можливість отримання подвійного диплома; </a:t>
            </a:r>
          </a:p>
          <a:p>
            <a:pPr marL="457200" indent="-457200">
              <a:buFontTx/>
              <a:buChar char="-"/>
            </a:pPr>
            <a:r>
              <a:rPr lang="uk-UA" sz="3200" dirty="0">
                <a:latin typeface="Century" panose="02040604050505020304" pitchFamily="18" charset="0"/>
              </a:rPr>
              <a:t>всебічне сприяння університетом щодо заохочення до академічної мобільності здобувачів і як наслідок велика активність в цьому на ОП; </a:t>
            </a:r>
          </a:p>
          <a:p>
            <a:pPr marL="457200" indent="-457200">
              <a:buFontTx/>
              <a:buChar char="-"/>
            </a:pPr>
            <a:r>
              <a:rPr lang="uk-UA" sz="3200" dirty="0">
                <a:latin typeface="Century" panose="02040604050505020304" pitchFamily="18" charset="0"/>
              </a:rPr>
              <a:t>- активна </a:t>
            </a:r>
            <a:r>
              <a:rPr lang="uk-UA" sz="3200" dirty="0" err="1">
                <a:latin typeface="Century" panose="02040604050505020304" pitchFamily="18" charset="0"/>
              </a:rPr>
              <a:t>залученість</a:t>
            </a:r>
            <a:r>
              <a:rPr lang="uk-UA" sz="3200" dirty="0">
                <a:latin typeface="Century" panose="02040604050505020304" pitchFamily="18" charset="0"/>
              </a:rPr>
              <a:t> здобувачів до неформальної освіти.</a:t>
            </a:r>
          </a:p>
          <a:p>
            <a:pPr marL="457200" indent="-457200">
              <a:buFontTx/>
              <a:buChar char="-"/>
            </a:pPr>
            <a:r>
              <a:rPr lang="uk-UA" sz="3200" dirty="0">
                <a:solidFill>
                  <a:srgbClr val="FF0000"/>
                </a:solidFill>
                <a:latin typeface="Century" panose="02040604050505020304" pitchFamily="18" charset="0"/>
              </a:rPr>
              <a:t>У висновку ГЕР: 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latin typeface="Century" panose="02040604050505020304" pitchFamily="18" charset="0"/>
              </a:rPr>
              <a:t>практику </a:t>
            </a:r>
            <a:r>
              <a:rPr lang="ru-RU" sz="3200" dirty="0" err="1">
                <a:latin typeface="Century" panose="02040604050505020304" pitchFamily="18" charset="0"/>
              </a:rPr>
              <a:t>отримання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подвійних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дипломів</a:t>
            </a:r>
            <a:r>
              <a:rPr lang="ru-RU" sz="3200" dirty="0">
                <a:latin typeface="Century" panose="02040604050505020304" pitchFamily="18" charset="0"/>
              </a:rPr>
              <a:t>, яка </a:t>
            </a:r>
            <a:r>
              <a:rPr lang="ru-RU" sz="3200" dirty="0" err="1">
                <a:latin typeface="Century" panose="02040604050505020304" pitchFamily="18" charset="0"/>
              </a:rPr>
              <a:t>реалізується</a:t>
            </a:r>
            <a:r>
              <a:rPr lang="ru-RU" sz="3200" dirty="0">
                <a:latin typeface="Century" panose="02040604050505020304" pitchFamily="18" charset="0"/>
              </a:rPr>
              <a:t> на ОП, </a:t>
            </a:r>
            <a:r>
              <a:rPr lang="ru-RU" sz="3200" dirty="0" err="1">
                <a:latin typeface="Century" panose="02040604050505020304" pitchFamily="18" charset="0"/>
              </a:rPr>
              <a:t>можна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вважати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зразковою</a:t>
            </a:r>
            <a:r>
              <a:rPr lang="ru-RU" sz="3200" dirty="0">
                <a:latin typeface="Century" panose="02040604050505020304" pitchFamily="18" charset="0"/>
              </a:rPr>
              <a:t>. </a:t>
            </a:r>
            <a:endParaRPr lang="uk-UA" sz="3200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838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3793" y="1954332"/>
            <a:ext cx="16192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 err="1">
                <a:latin typeface="Century" panose="02040604050505020304" pitchFamily="18" charset="0"/>
              </a:rPr>
              <a:t>Залученість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здобувачів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освіти</a:t>
            </a:r>
            <a:r>
              <a:rPr lang="ru-RU" sz="3600" dirty="0">
                <a:latin typeface="Century" panose="02040604050505020304" pitchFamily="18" charset="0"/>
              </a:rPr>
              <a:t> до </a:t>
            </a:r>
            <a:r>
              <a:rPr lang="ru-RU" sz="3600" dirty="0" err="1">
                <a:latin typeface="Century" panose="02040604050505020304" pitchFamily="18" charset="0"/>
              </a:rPr>
              <a:t>програм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академічної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мобільності</a:t>
            </a:r>
            <a:r>
              <a:rPr lang="ru-RU" sz="3600" dirty="0">
                <a:latin typeface="Century" panose="02040604050505020304" pitchFamily="18" charset="0"/>
              </a:rPr>
              <a:t> (</a:t>
            </a:r>
            <a:r>
              <a:rPr lang="uk-UA" sz="2800" b="1" u="sng" dirty="0">
                <a:latin typeface="Century" panose="02040604050505020304" pitchFamily="18" charset="0"/>
              </a:rPr>
              <a:t>ОП Англійська мова і література та друга іноземна мова, ОП Німецька мова і література та англійська мова)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8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16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 err="1">
                <a:latin typeface="Century" panose="02040604050505020304" pitchFamily="18" charset="0"/>
              </a:rPr>
              <a:t>Залученість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здобувачів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освіти</a:t>
            </a:r>
            <a:r>
              <a:rPr lang="ru-RU" sz="3600" dirty="0">
                <a:latin typeface="Century" panose="02040604050505020304" pitchFamily="18" charset="0"/>
              </a:rPr>
              <a:t> до </a:t>
            </a:r>
            <a:r>
              <a:rPr lang="ru-RU" sz="3600" dirty="0" err="1">
                <a:latin typeface="Century" panose="02040604050505020304" pitchFamily="18" charset="0"/>
              </a:rPr>
              <a:t>програм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неформальної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3600" dirty="0" err="1">
                <a:latin typeface="Century" panose="02040604050505020304" pitchFamily="18" charset="0"/>
              </a:rPr>
              <a:t>освіти</a:t>
            </a:r>
            <a:r>
              <a:rPr lang="ru-RU" sz="3600" dirty="0">
                <a:latin typeface="Century" panose="02040604050505020304" pitchFamily="18" charset="0"/>
              </a:rPr>
              <a:t> </a:t>
            </a:r>
            <a:r>
              <a:rPr lang="ru-RU" sz="2600" dirty="0">
                <a:latin typeface="Century" panose="02040604050505020304" pitchFamily="18" charset="0"/>
              </a:rPr>
              <a:t> </a:t>
            </a:r>
            <a:r>
              <a:rPr lang="ru-RU" sz="2600" b="1" u="sng" dirty="0">
                <a:latin typeface="Century" panose="02040604050505020304" pitchFamily="18" charset="0"/>
              </a:rPr>
              <a:t>(</a:t>
            </a:r>
            <a:r>
              <a:rPr lang="uk-UA" sz="2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Інформатика та інформаційні технології в освіті, ОП Міжнародний туризм і </a:t>
            </a:r>
            <a:r>
              <a:rPr lang="uk-UA" sz="2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туроперейтинг</a:t>
            </a:r>
            <a:r>
              <a:rPr lang="uk-UA" sz="2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 Англійська мова і література та друга іноземна мова, ОП Німецька мова і література та англійська мова, ОП Управління персоналом та економіка праці, ОП Програмне забезпечення систем, ОП Системний аналіз)</a:t>
            </a:r>
            <a:endParaRPr lang="uk-UA" sz="2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Century" panose="02040604050505020304" pitchFamily="18" charset="0"/>
              </a:rPr>
              <a:t> </a:t>
            </a:r>
            <a:endParaRPr lang="uk-UA" sz="32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4. Навчання і викладання за освітньою програмою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71700" y="2438521"/>
            <a:ext cx="15354300" cy="668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Посилити дослідницьку складову в усіх освітніх компонентах програми.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Розробити та затвердити уніфіковану форму РП ОК у вступній частині, оформлення списку рекомендованої літератури за ДСТУ чи міжнародним стилем (АРА) тощо, а оновити списки рекомендованої літератури в РП,  конкретизувати критерії оцінювання за певні види робіт, узгодити між собою критерії оцінювання, наведені у </a:t>
            </a:r>
            <a:r>
              <a:rPr lang="uk-UA" sz="2800" dirty="0" err="1">
                <a:latin typeface="Century" panose="02040604050505020304" pitchFamily="18" charset="0"/>
              </a:rPr>
              <a:t>силабусах</a:t>
            </a:r>
            <a:r>
              <a:rPr lang="uk-UA" sz="2800" dirty="0">
                <a:latin typeface="Century" panose="02040604050505020304" pitchFamily="18" charset="0"/>
              </a:rPr>
              <a:t> та РП ОК.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Переглянути методичні рекомендації щодо підготовки кваліфікаційних робіт на предмет включення, як обов'язкової вимоги усім магістрам ОП, здійснювати апробації результатів дослідження у вигляді наукових публікацій.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Продовжувати практику розроблення навчально-методичної літератури для забезпечення ОК, яка існує на ОП, продовжувати роботу з написання та розробки авторських методичних рекомендацій, авторських підручників, навчальних посібників та монографій.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5564" y="2190890"/>
            <a:ext cx="1497236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" y="8658960"/>
            <a:ext cx="2108771" cy="16410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302137" y="1712223"/>
            <a:ext cx="15354300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Рекомендовано викладачам ОК ОПП завантажити усі необхідні для якісного освітнього процесу навчально-методичні матеріали відповідно ОК, які вони викладають на платформі </a:t>
            </a:r>
            <a:r>
              <a:rPr lang="uk-UA" sz="2800" dirty="0" err="1">
                <a:latin typeface="Century" panose="02040604050505020304" pitchFamily="18" charset="0"/>
              </a:rPr>
              <a:t>Moodle</a:t>
            </a:r>
            <a:r>
              <a:rPr lang="uk-UA" sz="2800" dirty="0">
                <a:latin typeface="Century" panose="02040604050505020304" pitchFamily="18" charset="0"/>
              </a:rPr>
              <a:t> до початку нового навчального року.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Сприяти участі викладачів, які забезпечують обов'язкові освітні компоненти, у наукових заходах та стажуваннях за спеціальністю для кращого орієнтування у сучасних підходах та новаціях в освіті та науці.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Віднайти можливості щодо залучення здобувачів ВО до програм міжнародної мобільності, міжнародних </a:t>
            </a:r>
            <a:r>
              <a:rPr lang="uk-UA" sz="2800" dirty="0" err="1">
                <a:latin typeface="Century" panose="02040604050505020304" pitchFamily="18" charset="0"/>
              </a:rPr>
              <a:t>проєктів</a:t>
            </a:r>
            <a:r>
              <a:rPr lang="uk-UA" sz="2800" dirty="0">
                <a:latin typeface="Century" panose="02040604050505020304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Розробити механізм узгодження тем магістерських робіт із загальним науково-дослідним напрямом кафедри, залучення студентів, які є переможцями конкурсів студентських наукових робіт та мають наукові публікації до виконання кафедральних науково-дослідних робіт.</a:t>
            </a:r>
          </a:p>
        </p:txBody>
      </p:sp>
    </p:spTree>
    <p:extLst>
      <p:ext uri="{BB962C8B-B14F-4D97-AF65-F5344CB8AC3E}">
        <p14:creationId xmlns:p14="http://schemas.microsoft.com/office/powerpoint/2010/main" val="1469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551" y="893790"/>
            <a:ext cx="161925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entury" panose="02040604050505020304" pitchFamily="18" charset="0"/>
              </a:rPr>
              <a:t>В </a:t>
            </a:r>
            <a:r>
              <a:rPr lang="ru-RU" sz="3200" dirty="0" err="1">
                <a:latin typeface="Century" panose="02040604050505020304" pitchFamily="18" charset="0"/>
              </a:rPr>
              <a:t>Університеті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наявні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значні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можливості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щодо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інтернаціоналізації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діяльності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 Географія, ОП Програмне забезпечення систем, ОП Управління персоналом та економіка праці, ОП Німецька мова і література та англійська мова, ОП Англійська мова і література та друга іноземна мова, ОНП Освітні, педагогічні науки</a:t>
            </a:r>
            <a:r>
              <a:rPr lang="uk-UA" sz="2000" b="1" u="sng" dirty="0" smtClean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 err="1">
                <a:latin typeface="Century" panose="02040604050505020304" pitchFamily="18" charset="0"/>
              </a:rPr>
              <a:t>Студентоцентроване</a:t>
            </a:r>
            <a:r>
              <a:rPr lang="uk-UA" sz="3200" dirty="0">
                <a:latin typeface="Century" panose="02040604050505020304" pitchFamily="18" charset="0"/>
              </a:rPr>
              <a:t> навчання із використанням різноманітних методів і технологій, що сприяє розвитку як професійних, так і міжособистісних навичок.</a:t>
            </a:r>
            <a:r>
              <a:rPr lang="uk-UA" sz="3200" b="1" u="sng" dirty="0">
                <a:latin typeface="Century" panose="02040604050505020304" pitchFamily="18" charset="0"/>
              </a:rPr>
              <a:t> </a:t>
            </a:r>
            <a:r>
              <a:rPr lang="uk-UA" sz="2000" b="1" u="sng" dirty="0">
                <a:latin typeface="Century" panose="02040604050505020304" pitchFamily="18" charset="0"/>
              </a:rPr>
              <a:t>(ОП Англійська мова і література та друга іноземна мова, ОП Управління персоналом та економіка праці</a:t>
            </a:r>
            <a:r>
              <a:rPr lang="uk-UA" sz="2000" b="1" u="sng" dirty="0" smtClean="0">
                <a:latin typeface="Century" panose="02040604050505020304" pitchFamily="18" charset="0"/>
              </a:rPr>
              <a:t>,).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Високі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показники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академічної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мобільності</a:t>
            </a:r>
            <a:r>
              <a:rPr lang="ru-RU" sz="3200" dirty="0">
                <a:latin typeface="Century" panose="02040604050505020304" pitchFamily="18" charset="0"/>
              </a:rPr>
              <a:t> НПП, </a:t>
            </a:r>
            <a:r>
              <a:rPr lang="ru-RU" sz="3200" dirty="0" err="1">
                <a:latin typeface="Century" panose="02040604050505020304" pitchFamily="18" charset="0"/>
              </a:rPr>
              <a:t>втілення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результатів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їх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наукових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розробок</a:t>
            </a:r>
            <a:r>
              <a:rPr lang="ru-RU" sz="3200" dirty="0">
                <a:latin typeface="Century" panose="02040604050505020304" pitchFamily="18" charset="0"/>
              </a:rPr>
              <a:t> у </a:t>
            </a:r>
            <a:r>
              <a:rPr lang="ru-RU" sz="3200" dirty="0" err="1">
                <a:latin typeface="Century" panose="02040604050505020304" pitchFamily="18" charset="0"/>
              </a:rPr>
              <a:t>навчальний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процес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Німецька мова і література та англійська мова</a:t>
            </a:r>
            <a:r>
              <a:rPr lang="uk-UA" sz="2000" b="1" u="sng" dirty="0" smtClean="0">
                <a:latin typeface="Century" panose="02040604050505020304" pitchFamily="18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Використання технології змішаного навчання (</a:t>
            </a:r>
            <a:r>
              <a:rPr lang="uk-UA" sz="3200" dirty="0" err="1">
                <a:latin typeface="Century" panose="02040604050505020304" pitchFamily="18" charset="0"/>
              </a:rPr>
              <a:t>blending-learning</a:t>
            </a:r>
            <a:r>
              <a:rPr lang="uk-UA" sz="3200" dirty="0">
                <a:latin typeface="Century" panose="02040604050505020304" pitchFamily="18" charset="0"/>
              </a:rPr>
              <a:t>), яка передбачає поєднання очної та онлайн форм навчання</a:t>
            </a:r>
            <a:r>
              <a:rPr lang="uk-UA" sz="2000" dirty="0"/>
              <a:t> 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(ОП Державна служба).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 Логопедія, </a:t>
            </a:r>
            <a:r>
              <a:rPr lang="uk-UA" sz="2000" b="1" u="sng" dirty="0">
                <a:latin typeface="Century" panose="02040604050505020304" pitchFamily="18" charset="0"/>
              </a:rPr>
              <a:t>ОП  Географія, ОП Англійська мова і література та друга іноземна мова, ОП Управління персоналом та економіка праці, ОП Системний аналіз </a:t>
            </a:r>
            <a:r>
              <a:rPr lang="uk-UA" sz="2000" b="1" u="sng" dirty="0" smtClean="0">
                <a:latin typeface="Century" panose="02040604050505020304" pitchFamily="18" charset="0"/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b="1" u="sng" dirty="0">
              <a:latin typeface="Century" panose="020406040505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Систематичне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оновлення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змісту</a:t>
            </a:r>
            <a:r>
              <a:rPr lang="ru-RU" sz="3200" dirty="0">
                <a:latin typeface="Century" panose="02040604050505020304" pitchFamily="18" charset="0"/>
              </a:rPr>
              <a:t> ОК на </a:t>
            </a:r>
            <a:r>
              <a:rPr lang="ru-RU" sz="3200" dirty="0" err="1">
                <a:latin typeface="Century" panose="02040604050505020304" pitchFamily="18" charset="0"/>
              </a:rPr>
              <a:t>основі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міжнародних</a:t>
            </a:r>
            <a:r>
              <a:rPr lang="ru-RU" sz="3200" dirty="0">
                <a:latin typeface="Century" panose="02040604050505020304" pitchFamily="18" charset="0"/>
              </a:rPr>
              <a:t> та </a:t>
            </a:r>
            <a:r>
              <a:rPr lang="ru-RU" sz="3200" dirty="0" err="1">
                <a:latin typeface="Century" panose="02040604050505020304" pitchFamily="18" charset="0"/>
              </a:rPr>
              <a:t>вітчизняних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наукових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досягнень</a:t>
            </a:r>
            <a:r>
              <a:rPr lang="ru-RU" sz="3200" dirty="0">
                <a:latin typeface="Century" panose="02040604050505020304" pitchFamily="18" charset="0"/>
              </a:rPr>
              <a:t> і </a:t>
            </a:r>
            <a:r>
              <a:rPr lang="ru-RU" sz="3200" dirty="0" err="1">
                <a:latin typeface="Century" panose="02040604050505020304" pitchFamily="18" charset="0"/>
              </a:rPr>
              <a:t>сучасних</a:t>
            </a:r>
            <a:r>
              <a:rPr lang="ru-RU" sz="3200" dirty="0">
                <a:latin typeface="Century" panose="02040604050505020304" pitchFamily="18" charset="0"/>
              </a:rPr>
              <a:t> практик </a:t>
            </a:r>
            <a:r>
              <a:rPr lang="uk-UA" sz="2000" b="1" u="sng" dirty="0">
                <a:latin typeface="Century" panose="02040604050505020304" pitchFamily="18" charset="0"/>
              </a:rPr>
              <a:t>ОП  Географія, ОП Англійська мова і література та друга іноземна мова, ОП Управління персоналом та економіка праці, ОП Системний аналіз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0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538173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5. Контрольні заходи, оцінювання здобувачів вищої освіти та академічна доброчесність.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3263" y="4555370"/>
            <a:ext cx="16193737" cy="446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Системно популяризувати академічну </a:t>
            </a:r>
            <a:r>
              <a:rPr lang="uk-UA" sz="2800" dirty="0" err="1">
                <a:latin typeface="Century" panose="02040604050505020304" pitchFamily="18" charset="0"/>
              </a:rPr>
              <a:t>доброчесность</a:t>
            </a:r>
            <a:r>
              <a:rPr lang="uk-UA" sz="2800" dirty="0">
                <a:latin typeface="Century" panose="02040604050505020304" pitchFamily="18" charset="0"/>
              </a:rPr>
              <a:t> та культивувати культуру нульової толерантності до плагіату серед здобувачів та НПП./ Продовжувати практику інформування здобувачів з нормативними документами та основними положеннями з академічної доброчесності при реалізації ОП.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Популяризувати серед здобувачів вищої освіти поняття й діючі ЗВО нормативних документів, які регулюють питання оскарження результатів контрольних заходів.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Додати змістовний розподіл балів за критеріями оцінювання поточного контролю в зазначених у недоліках 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3123" y="2714936"/>
            <a:ext cx="15823877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за рішенням НА встановлена відповідність рівню </a:t>
            </a:r>
            <a:r>
              <a:rPr lang="uk-UA" sz="3200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акредитації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Образотворче мистецтво, декоративне мистецтво та реставрація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звіті ЕГ та ГЕР критерій 5 отримав рівень </a:t>
            </a: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на засіданні НА оцінку було змінено на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endParaRPr lang="uk-UA" sz="3200" b="1" dirty="0">
              <a:solidFill>
                <a:srgbClr val="00B05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" y="8658960"/>
            <a:ext cx="2108771" cy="16410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302137" y="1712223"/>
            <a:ext cx="15354300" cy="538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Рекомендовано привести тематику кваліфікаційних робіт у відповідність до назви та змісту ОП.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Одним з видів академічної відповідальності в ЧНУ імені </a:t>
            </a:r>
            <a:r>
              <a:rPr lang="uk-UA" sz="2800" dirty="0" err="1">
                <a:latin typeface="Century" panose="02040604050505020304" pitchFamily="18" charset="0"/>
              </a:rPr>
              <a:t>Ю.Федьковича</a:t>
            </a:r>
            <a:r>
              <a:rPr lang="uk-UA" sz="2800" dirty="0">
                <a:latin typeface="Century" panose="02040604050505020304" pitchFamily="18" charset="0"/>
              </a:rPr>
              <a:t> (п. 4.1. Етичного кодексу) є внесення до публічного реєстру порушників академічної доброчесності, проте такий реєстр не створений. (Рекомендовано адміністрації Положення про виявлення та запобігання академічного плагіату у ЧНУ </a:t>
            </a:r>
            <a:r>
              <a:rPr lang="uk-UA" sz="2800" dirty="0" err="1">
                <a:latin typeface="Century" panose="02040604050505020304" pitchFamily="18" charset="0"/>
              </a:rPr>
              <a:t>увідповіднити</a:t>
            </a:r>
            <a:r>
              <a:rPr lang="uk-UA" sz="2800" dirty="0">
                <a:latin typeface="Century" panose="02040604050505020304" pitchFamily="18" charset="0"/>
              </a:rPr>
              <a:t> нормам чинного законодавства (ЕГ, ГЕР)).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Розробити Положення, що надавало б чіткі рекомендації стосовно можливостей, частки і напрямів використання ШІ і необхідної частки авторського внеску та критичного доопрацювання наданих допоміжними сервісами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15513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21104" y="669586"/>
            <a:ext cx="1181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indent="180975" algn="just">
              <a:spcBef>
                <a:spcPts val="155"/>
              </a:spcBef>
              <a:spcAft>
                <a:spcPts val="0"/>
              </a:spcAft>
            </a:pPr>
            <a:r>
              <a:rPr lang="uk-UA" sz="2800" dirty="0">
                <a:latin typeface="Century" panose="02040604050505020304" pitchFamily="18" charset="0"/>
              </a:rPr>
              <a:t>У першому семестрі 2024-2025 </a:t>
            </a:r>
            <a:r>
              <a:rPr lang="uk-UA" sz="2800" dirty="0" err="1">
                <a:latin typeface="Century" panose="02040604050505020304" pitchFamily="18" charset="0"/>
              </a:rPr>
              <a:t>н.р</a:t>
            </a:r>
            <a:r>
              <a:rPr lang="uk-UA" sz="2800" dirty="0">
                <a:latin typeface="Century" panose="02040604050505020304" pitchFamily="18" charset="0"/>
              </a:rPr>
              <a:t>. повну процедуру акредитації проходило 17 освітніх програм, з них 15 другого (магістерського) рівня , 2 освітні програми третього рівня вищої освіти.</a:t>
            </a:r>
            <a:endParaRPr lang="uk-UA" sz="2800" dirty="0"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664797927"/>
              </p:ext>
            </p:extLst>
          </p:nvPr>
        </p:nvGraphicFramePr>
        <p:xfrm>
          <a:off x="4419600" y="2781300"/>
          <a:ext cx="9525000" cy="573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1" name="Рисунок 40" descr="Вступна кампанії у ЧНУ: подано більше десяти тисяч заяв » Чернівецький  промінь | Новини. Буковина. Чернівці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2" y="9049064"/>
            <a:ext cx="1882056" cy="131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668034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763" y="2433877"/>
            <a:ext cx="161925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Імплементація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сервісу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uk-UA" sz="3200" dirty="0" err="1">
                <a:latin typeface="Century" panose="02040604050505020304" pitchFamily="18" charset="0"/>
              </a:rPr>
              <a:t>Turnitin</a:t>
            </a:r>
            <a:r>
              <a:rPr lang="ru-RU" sz="3200" dirty="0">
                <a:latin typeface="Century" panose="02040604050505020304" pitchFamily="18" charset="0"/>
              </a:rPr>
              <a:t> в систему </a:t>
            </a:r>
            <a:r>
              <a:rPr lang="ru-RU" sz="3200" dirty="0" err="1">
                <a:latin typeface="Century" panose="02040604050505020304" pitchFamily="18" charset="0"/>
              </a:rPr>
              <a:t>електронного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навчання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uk-UA" sz="3200" dirty="0" err="1">
                <a:latin typeface="Century" panose="02040604050505020304" pitchFamily="18" charset="0"/>
              </a:rPr>
              <a:t>Moodle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що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дає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змогу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перевірити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усі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завдання</a:t>
            </a:r>
            <a:r>
              <a:rPr lang="ru-RU" sz="3200" dirty="0">
                <a:latin typeface="Century" panose="02040604050505020304" pitchFamily="18" charset="0"/>
              </a:rPr>
              <a:t> студента на </a:t>
            </a:r>
            <a:r>
              <a:rPr lang="ru-RU" sz="3200" dirty="0" err="1">
                <a:latin typeface="Century" panose="02040604050505020304" pitchFamily="18" charset="0"/>
              </a:rPr>
              <a:t>плагіат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/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</a:t>
            </a:r>
            <a:r>
              <a:rPr lang="ru-RU" sz="2000" b="1" u="sng" dirty="0">
                <a:latin typeface="Century" panose="02040604050505020304" pitchFamily="18" charset="0"/>
              </a:rPr>
              <a:t>Менеджмент </a:t>
            </a:r>
            <a:r>
              <a:rPr lang="ru-RU" sz="2000" b="1" u="sng" dirty="0" err="1">
                <a:latin typeface="Century" panose="02040604050505020304" pitchFamily="18" charset="0"/>
              </a:rPr>
              <a:t>туристичної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індустрії</a:t>
            </a:r>
            <a:r>
              <a:rPr lang="ru-RU" sz="2000" b="1" u="sng" dirty="0">
                <a:latin typeface="Century" panose="02040604050505020304" pitchFamily="18" charset="0"/>
              </a:rPr>
              <a:t> , </a:t>
            </a:r>
            <a:r>
              <a:rPr lang="uk-UA" sz="2000" b="1" u="sng" dirty="0">
                <a:latin typeface="Century" panose="02040604050505020304" pitchFamily="18" charset="0"/>
              </a:rPr>
              <a:t>ОП Державна служба, ОП Міжнародний туризм і </a:t>
            </a:r>
            <a:r>
              <a:rPr lang="uk-UA" sz="2000" b="1" u="sng" dirty="0" err="1">
                <a:latin typeface="Century" panose="02040604050505020304" pitchFamily="18" charset="0"/>
              </a:rPr>
              <a:t>туроперейтинг</a:t>
            </a:r>
            <a:r>
              <a:rPr lang="uk-UA" sz="2000" dirty="0" smtClean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 Залучення роботодавців до рецензування і захисту кваліфікаційних робіт здобувачів  </a:t>
            </a:r>
            <a:r>
              <a:rPr lang="uk-UA" sz="2000" b="1" u="sng" dirty="0">
                <a:latin typeface="Century" panose="02040604050505020304" pitchFamily="18" charset="0"/>
              </a:rPr>
              <a:t>(ОП Системний аналіз</a:t>
            </a:r>
            <a:r>
              <a:rPr lang="uk-UA" sz="2000" b="1" u="sng" dirty="0" smtClean="0">
                <a:latin typeface="Century" panose="02040604050505020304" pitchFamily="18" charset="0"/>
              </a:rPr>
              <a:t>)</a:t>
            </a:r>
            <a:r>
              <a:rPr lang="uk-UA" sz="3200" dirty="0" smtClean="0">
                <a:latin typeface="Century" panose="020406040505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entury" panose="02040604050505020304" pitchFamily="18" charset="0"/>
              </a:rPr>
              <a:t>Активно </a:t>
            </a:r>
            <a:r>
              <a:rPr lang="ru-RU" sz="3200" dirty="0" err="1">
                <a:latin typeface="Century" panose="02040604050505020304" pitchFamily="18" charset="0"/>
              </a:rPr>
              <a:t>популяризуються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принципи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академічної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доброчесності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запроваджено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їх</a:t>
            </a:r>
            <a:r>
              <a:rPr lang="ru-RU" sz="3200" dirty="0">
                <a:latin typeface="Century" panose="02040604050505020304" pitchFamily="18" charset="0"/>
              </a:rPr>
              <a:t> нормативно-</a:t>
            </a:r>
            <a:r>
              <a:rPr lang="ru-RU" sz="3200" dirty="0" err="1">
                <a:latin typeface="Century" panose="02040604050505020304" pitchFamily="18" charset="0"/>
              </a:rPr>
              <a:t>правове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регулювання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Логопедія, ОП Інформатика та інформаційні технології в освіті, ОП Англійська мова і література та друга іноземна мова, ОП Державна служба, ОП Управління персоналом та економіка праці, ОП Системний аналіз, ОП  Географія, ОП Менеджмент туристичної індустрії , ОНП Освітні, педагогічні науки, ОНП Математика)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6. Людські ресурси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273" y="1141686"/>
            <a:ext cx="1562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entury" panose="02040604050505020304" pitchFamily="18" charset="0"/>
              </a:rPr>
              <a:t>Більшість освітніх програм отримали оцінку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 за цим критерієм, рівень </a:t>
            </a:r>
            <a:r>
              <a:rPr lang="uk-UA" sz="3200" dirty="0">
                <a:solidFill>
                  <a:srgbClr val="DA26C0"/>
                </a:solidFill>
                <a:latin typeface="Century" panose="02040604050505020304" pitchFamily="18" charset="0"/>
              </a:rPr>
              <a:t>А</a:t>
            </a:r>
            <a:r>
              <a:rPr lang="uk-UA" sz="3200" dirty="0">
                <a:latin typeface="Century" panose="02040604050505020304" pitchFamily="18" charset="0"/>
              </a:rPr>
              <a:t> –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 Фізкультура і спорт, ОП Географія</a:t>
            </a:r>
            <a:r>
              <a:rPr lang="uk-UA" sz="3200" dirty="0">
                <a:latin typeface="Century" panose="02040604050505020304" pitchFamily="18" charset="0"/>
              </a:rPr>
              <a:t> (оцінка ЕГ –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, ГЕР – </a:t>
            </a:r>
            <a:r>
              <a:rPr lang="uk-UA" sz="3200" b="1" dirty="0">
                <a:solidFill>
                  <a:srgbClr val="DA26C0"/>
                </a:solidFill>
                <a:latin typeface="Century" panose="02040604050505020304" pitchFamily="18" charset="0"/>
              </a:rPr>
              <a:t>А</a:t>
            </a:r>
            <a:r>
              <a:rPr lang="uk-UA" sz="3200" dirty="0">
                <a:latin typeface="Century" panose="02040604050505020304" pitchFamily="18" charset="0"/>
              </a:rPr>
              <a:t>),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ОНП Математика</a:t>
            </a:r>
            <a:r>
              <a:rPr lang="uk-UA" sz="3200" dirty="0">
                <a:latin typeface="Century" panose="02040604050505020304" pitchFamily="18" charset="0"/>
              </a:rPr>
              <a:t>. Відповідність рівню </a:t>
            </a:r>
            <a:r>
              <a:rPr lang="uk-UA" sz="3200" dirty="0">
                <a:solidFill>
                  <a:srgbClr val="FF0000"/>
                </a:solidFill>
                <a:latin typeface="Century" panose="020406040505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</a:rPr>
              <a:t> в контексті критерію 5 встановлена для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«Державна служба» </a:t>
            </a:r>
            <a:r>
              <a:rPr lang="uk-UA" sz="3200" dirty="0">
                <a:latin typeface="Century" panose="02040604050505020304" pitchFamily="18" charset="0"/>
              </a:rPr>
              <a:t>(оцінка ЕГ –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, ГЕР – </a:t>
            </a: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</a:rPr>
              <a:t>).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2524" y="2663723"/>
            <a:ext cx="15354300" cy="698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uk-UA" sz="24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Посилити/систематизувати/продовжити практику залучення до аудиторних занять професіоналів-практиків, експертів галузі, представників роботодавців до гостьових лекцій. Розробити механізм регулювання трудових відносин з залученими представниками роботодавців. План гостьових лекцій оприлюднити на сайті.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Активізувати діяльність щодо написання наукових статей, методичних посібників та підручників зі спеціальності, проходження стажування, підготовки доповідей для участі у науково-практичних заходах.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 метою повного виконання вимог п.37 Постанови КМУ «Про затвердження Ліцензійних умов провадження освітньої діяльності» до травня 2025 р., забезпечити наявність у НПП щонайменше п’яти публікацій у наукових виданнях, які включені до переліку фахових видань України, до </a:t>
            </a:r>
            <a:r>
              <a:rPr lang="uk-UA" sz="2800" dirty="0" err="1">
                <a:latin typeface="Century" panose="02040604050505020304" pitchFamily="18" charset="0"/>
              </a:rPr>
              <a:t>наукометричних</a:t>
            </a:r>
            <a:r>
              <a:rPr lang="uk-UA" sz="2800" dirty="0">
                <a:latin typeface="Century" panose="02040604050505020304" pitchFamily="18" charset="0"/>
              </a:rPr>
              <a:t> баз, зокрема </a:t>
            </a:r>
            <a:r>
              <a:rPr lang="uk-UA" sz="2800" dirty="0" err="1">
                <a:latin typeface="Century" panose="02040604050505020304" pitchFamily="18" charset="0"/>
              </a:rPr>
              <a:t>Scopus</a:t>
            </a:r>
            <a:r>
              <a:rPr lang="uk-UA" sz="2800" dirty="0">
                <a:latin typeface="Century" panose="02040604050505020304" pitchFamily="18" charset="0"/>
              </a:rPr>
              <a:t>, </a:t>
            </a:r>
            <a:r>
              <a:rPr lang="uk-UA" sz="2800" dirty="0" err="1">
                <a:latin typeface="Century" panose="02040604050505020304" pitchFamily="18" charset="0"/>
              </a:rPr>
              <a:t>Web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of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Science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Core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Collection</a:t>
            </a:r>
            <a:r>
              <a:rPr lang="uk-UA" sz="2800" dirty="0">
                <a:latin typeface="Century" panose="02040604050505020304" pitchFamily="18" charset="0"/>
              </a:rPr>
              <a:t>, протягом останніх п’яти років, відповідно до ОК, які вони викладають на ОП НПП, підвищувати публікаційну активність, особливо в контексті ОК, які вони забезпечують.</a:t>
            </a:r>
          </a:p>
        </p:txBody>
      </p:sp>
    </p:spTree>
    <p:extLst>
      <p:ext uri="{BB962C8B-B14F-4D97-AF65-F5344CB8AC3E}">
        <p14:creationId xmlns:p14="http://schemas.microsoft.com/office/powerpoint/2010/main" val="1676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964964" y="351791"/>
            <a:ext cx="12420600" cy="1046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3760" y="2647273"/>
            <a:ext cx="161244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Суттєвим недоліком є недотримання ЗВО вимог Ліцензійних умов провадження освітньої </a:t>
            </a:r>
            <a:r>
              <a:rPr lang="uk-UA" sz="3200" dirty="0" smtClean="0">
                <a:latin typeface="Century" panose="02040604050505020304" pitchFamily="18" charset="0"/>
              </a:rPr>
              <a:t>діяльності. </a:t>
            </a:r>
            <a:r>
              <a:rPr lang="uk-UA" sz="3200" dirty="0">
                <a:latin typeface="Century" panose="02040604050505020304" pitchFamily="18" charset="0"/>
              </a:rPr>
              <a:t>Зокрема, ЗВО не дотримано вимогу </a:t>
            </a:r>
            <a:r>
              <a:rPr lang="uk-UA" sz="3200" b="1" dirty="0">
                <a:latin typeface="Century" panose="02040604050505020304" pitchFamily="18" charset="0"/>
              </a:rPr>
              <a:t>п. 35 </a:t>
            </a:r>
            <a:r>
              <a:rPr lang="uk-UA" sz="3200" dirty="0">
                <a:latin typeface="Century" panose="02040604050505020304" pitchFamily="18" charset="0"/>
              </a:rPr>
              <a:t>– склад НПП, які мають освітню та/або професійну кваліфікацію, відповідну освітній програмі, повинен бути не менш як три особи, які мають науковий ступінь та/або вчене звання та працюють у закладі освіти за основним місцем роботи, серед НПП, які забезпечують реалізацію ОК на ОП, відсутні штатні НПП з науковим ступенем кандидата/доктора наук з державного управління (доктора філософії з галузі знань 28 «ПУА»). </a:t>
            </a:r>
          </a:p>
          <a:p>
            <a:pPr algn="just"/>
            <a:r>
              <a:rPr lang="uk-UA" sz="2400" b="1" dirty="0" smtClean="0">
                <a:latin typeface="Century" panose="02040604050505020304" pitchFamily="18" charset="0"/>
              </a:rPr>
              <a:t>        (</a:t>
            </a:r>
            <a:r>
              <a:rPr lang="uk-UA" sz="2400" b="1" dirty="0">
                <a:latin typeface="Century" panose="02040604050505020304" pitchFamily="18" charset="0"/>
              </a:rPr>
              <a:t>ОПП Державна служба).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8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487295" y="-197520"/>
            <a:ext cx="1191784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1011" y="560832"/>
            <a:ext cx="15925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latin typeface="Century" panose="02040604050505020304" pitchFamily="18" charset="0"/>
              </a:rPr>
              <a:t>ОНП Математика</a:t>
            </a:r>
          </a:p>
          <a:p>
            <a:pPr algn="just"/>
            <a:r>
              <a:rPr lang="uk-UA" sz="2800" dirty="0">
                <a:latin typeface="Century" panose="02040604050505020304" pitchFamily="18" charset="0"/>
              </a:rPr>
              <a:t>Зразковий рівень професійної кваліфікації викладачів, задіяних у реалізації освітньої програми, що забезпечує ефективне досягнення її цілей та програмних результатів навчання. Викладацький склад активно вдосконалює свою кваліфікацію через міжнародні стажування, участь у грантових програмах. Викладачі також мають численні </a:t>
            </a:r>
            <a:r>
              <a:rPr lang="uk-UA" sz="2800" dirty="0" err="1">
                <a:latin typeface="Century" panose="02040604050505020304" pitchFamily="18" charset="0"/>
              </a:rPr>
              <a:t>високорейтингові</a:t>
            </a:r>
            <a:r>
              <a:rPr lang="uk-UA" sz="2800" dirty="0">
                <a:latin typeface="Century" panose="02040604050505020304" pitchFamily="18" charset="0"/>
              </a:rPr>
              <a:t> наукові публікації та методичні видання, що сприяє високій якості освітнього процесу та розвитку наукової діяльності. </a:t>
            </a:r>
          </a:p>
          <a:p>
            <a:r>
              <a:rPr lang="uk-UA" sz="2800" b="1" u="sng" dirty="0">
                <a:latin typeface="Century" panose="02040604050505020304" pitchFamily="18" charset="0"/>
              </a:rPr>
              <a:t>ОПП Географія:</a:t>
            </a:r>
          </a:p>
          <a:p>
            <a:pPr algn="just"/>
            <a:r>
              <a:rPr lang="uk-UA" sz="2800" dirty="0">
                <a:latin typeface="Century" panose="02040604050505020304" pitchFamily="18" charset="0"/>
              </a:rPr>
              <a:t>ОК забезпечують знані в Україні та за її межами професори </a:t>
            </a:r>
            <a:r>
              <a:rPr lang="uk-UA" sz="2800" dirty="0" err="1">
                <a:latin typeface="Century" panose="02040604050505020304" pitchFamily="18" charset="0"/>
              </a:rPr>
              <a:t>Рідуш</a:t>
            </a:r>
            <a:r>
              <a:rPr lang="uk-UA" sz="2800" dirty="0">
                <a:latin typeface="Century" panose="02040604050505020304" pitchFamily="18" charset="0"/>
              </a:rPr>
              <a:t> Б.Т., </a:t>
            </a:r>
            <a:r>
              <a:rPr lang="uk-UA" sz="2800" dirty="0" err="1">
                <a:latin typeface="Century" panose="02040604050505020304" pitchFamily="18" charset="0"/>
              </a:rPr>
              <a:t>Джаман</a:t>
            </a:r>
            <a:r>
              <a:rPr lang="uk-UA" sz="2800" dirty="0">
                <a:latin typeface="Century" panose="02040604050505020304" pitchFamily="18" charset="0"/>
              </a:rPr>
              <a:t> В.О. Руденко В.П. </a:t>
            </a:r>
            <a:r>
              <a:rPr lang="uk-UA" sz="2800" dirty="0" err="1">
                <a:latin typeface="Century" panose="02040604050505020304" pitchFamily="18" charset="0"/>
              </a:rPr>
              <a:t>Костащук</a:t>
            </a:r>
            <a:r>
              <a:rPr lang="uk-UA" sz="2800" dirty="0">
                <a:latin typeface="Century" panose="02040604050505020304" pitchFamily="18" charset="0"/>
              </a:rPr>
              <a:t> І.І., які є керівниками наукових шкіл і напрямків, членами редколегій вітчизняних та зарубіжних часописів, учасниками міжнародних </a:t>
            </a:r>
            <a:r>
              <a:rPr lang="uk-UA" sz="2800" dirty="0" err="1">
                <a:latin typeface="Century" panose="02040604050505020304" pitchFamily="18" charset="0"/>
              </a:rPr>
              <a:t>проєктів</a:t>
            </a:r>
            <a:r>
              <a:rPr lang="uk-UA" sz="2800" dirty="0">
                <a:latin typeface="Century" panose="02040604050505020304" pitchFamily="18" charset="0"/>
              </a:rPr>
              <a:t> і програм, виконавцями держбюджетних тем. Вони є відомими науковцями, авторами навчальних підручників, посібників, конспектів лекцій, навчально-методичних праць, фахових статей та ін.</a:t>
            </a:r>
          </a:p>
          <a:p>
            <a:r>
              <a:rPr lang="uk-UA" sz="2800" b="1" u="sng" dirty="0">
                <a:latin typeface="Century" panose="02040604050505020304" pitchFamily="18" charset="0"/>
              </a:rPr>
              <a:t>ОПП Фізична культура і спорт</a:t>
            </a:r>
          </a:p>
          <a:p>
            <a:pPr algn="just"/>
            <a:r>
              <a:rPr lang="uk-UA" sz="2800" dirty="0">
                <a:latin typeface="Century" panose="02040604050505020304" pitchFamily="18" charset="0"/>
              </a:rPr>
              <a:t>Всі викладачі, які задіяні до викладання на ОП мають наукові ступені. Серед членів групи забезпечення ОП є стипендіати Кабінету Міністрів України, стипендіати Верховної Ради України, Заслужені працівники фізичної культури і спорту, Заслужені працівники освіти і науки, заслужений тренер України тощо, мають досвід реалізації міжнародних </a:t>
            </a:r>
            <a:r>
              <a:rPr lang="uk-UA" sz="2800" dirty="0" err="1">
                <a:latin typeface="Century" panose="02040604050505020304" pitchFamily="18" charset="0"/>
              </a:rPr>
              <a:t>проєктів</a:t>
            </a:r>
            <a:r>
              <a:rPr lang="uk-UA" sz="2800" dirty="0">
                <a:latin typeface="Century" panose="02040604050505020304" pitchFamily="18" charset="0"/>
              </a:rPr>
              <a:t> та високі показники наукової діяльності. П’ятеро викладачів мають сертифікати про володіння іноземною мовою на рівні В2. </a:t>
            </a: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4835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668034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763" y="2433877"/>
            <a:ext cx="161925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Система матеріальної мотивації викладачів за високі позиції в рейтингу університету 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Інформатика та інформаційні технології в освіті, ОП Логопедія, ОП Англійська мова і література та друга іноземна мова, ОП Англійська мова і зарубіжна література, ОП Управління персоналом та економіка праці,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uk-UA" sz="2000" b="1" u="sng" dirty="0">
                <a:latin typeface="Century" panose="02040604050505020304" pitchFamily="18" charset="0"/>
              </a:rPr>
              <a:t>ОП Державна служба).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000" dirty="0">
                <a:latin typeface="Century" panose="020406040505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 Ш</a:t>
            </a:r>
            <a:r>
              <a:rPr lang="ru-RU" sz="3200" dirty="0" err="1">
                <a:latin typeface="Century" panose="02040604050505020304" pitchFamily="18" charset="0"/>
              </a:rPr>
              <a:t>ироке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залучення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роботодавців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професіоналів-практиків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іноземних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професорів</a:t>
            </a:r>
            <a:r>
              <a:rPr lang="ru-RU" sz="3200" dirty="0">
                <a:latin typeface="Century" panose="02040604050505020304" pitchFamily="18" charset="0"/>
              </a:rPr>
              <a:t> до </a:t>
            </a:r>
            <a:r>
              <a:rPr lang="ru-RU" sz="3200" dirty="0" err="1">
                <a:latin typeface="Century" panose="02040604050505020304" pitchFamily="18" charset="0"/>
              </a:rPr>
              <a:t>організації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освітнього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процесу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Логопедія, ОП Інформатика та інформаційні технології в освіті, ОП Англійська мова і література та друга іноземна мова, ОП Державна служба, ОП Управління персоналом та економіка праці, ОП Системний аналіз, ОП  Географія, ОП Менеджмент туристичної індустрії , ОНП Освітні, педагогічні науки, ОНП Математика)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028699" y="23398"/>
            <a:ext cx="160127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7. Освітнє середовище та матеріальні ресурси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04357" y="3380817"/>
            <a:ext cx="15354300" cy="532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Облаштувати доступні для здобувачів з інвалідністю зон, зокрема, забезпечити наявність пандусів, ліфтів, автоматичних дверей, доступних </a:t>
            </a:r>
            <a:r>
              <a:rPr lang="uk-UA" sz="2800" dirty="0" err="1">
                <a:latin typeface="Century" panose="02040604050505020304" pitchFamily="18" charset="0"/>
              </a:rPr>
              <a:t>вбиралень</a:t>
            </a:r>
            <a:r>
              <a:rPr lang="uk-UA" sz="2800" dirty="0">
                <a:latin typeface="Century" panose="02040604050505020304" pitchFamily="18" charset="0"/>
              </a:rPr>
              <a:t> у навчальних корпусах і гуртожитках, обладнати аудиторії для людей з особливими потребами з нозологіями щодо слуху та зору, створити більше приміщень із врахуванням потреб здобувачів з інвалідністю, забезпечити доступ до освітніх ресурсів у форматах, адаптованих до різних форм інвалідності.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Оновити списки основної рекомендованої літератури в робочих програмах дисциплін та забезпечити повне наповнення електронних курсів на платформі </a:t>
            </a:r>
            <a:r>
              <a:rPr lang="en-US" sz="2800" dirty="0">
                <a:latin typeface="Century" panose="02040604050505020304" pitchFamily="18" charset="0"/>
              </a:rPr>
              <a:t>Moodle</a:t>
            </a:r>
            <a:r>
              <a:rPr lang="uk-UA" sz="2800" dirty="0">
                <a:latin typeface="Century" panose="02040604050505020304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До початку наступного навчального року розробити заходи щодо інформування здобувачів стосовно процедури вирішення конфліктів.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1700" y="2008826"/>
            <a:ext cx="151638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освітніх програм отримали оцінку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цим критерієм, відповідність рівню </a:t>
            </a:r>
            <a:r>
              <a:rPr lang="uk-UA" sz="3200" b="1" dirty="0">
                <a:solidFill>
                  <a:srgbClr val="DA26C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встановили для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ОНП Математика 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ЕГ, ГЕР та НА.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487295" y="-197520"/>
            <a:ext cx="1191784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0853" y="2551843"/>
            <a:ext cx="1592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latin typeface="Century" panose="02040604050505020304" pitchFamily="18" charset="0"/>
              </a:rPr>
              <a:t>ОНП Математика</a:t>
            </a:r>
          </a:p>
          <a:p>
            <a:pPr algn="just"/>
            <a:r>
              <a:rPr lang="uk-UA" sz="2800" dirty="0">
                <a:latin typeface="Century" panose="02040604050505020304" pitchFamily="18" charset="0"/>
              </a:rPr>
              <a:t>На факультеті є діючий інвертор на випадок </a:t>
            </a:r>
            <a:r>
              <a:rPr lang="uk-UA" sz="2800" dirty="0" err="1">
                <a:latin typeface="Century" panose="02040604050505020304" pitchFamily="18" charset="0"/>
              </a:rPr>
              <a:t>блекаутів</a:t>
            </a:r>
            <a:r>
              <a:rPr lang="uk-UA" sz="2800" dirty="0">
                <a:latin typeface="Century" panose="02040604050505020304" pitchFamily="18" charset="0"/>
              </a:rPr>
              <a:t>, який розміщений в аспірантській кімнаті; одне із </a:t>
            </a:r>
            <a:r>
              <a:rPr lang="uk-UA" sz="2800" dirty="0" err="1">
                <a:latin typeface="Century" panose="02040604050505020304" pitchFamily="18" charset="0"/>
              </a:rPr>
              <a:t>укриттів</a:t>
            </a:r>
            <a:r>
              <a:rPr lang="uk-UA" sz="2800" dirty="0">
                <a:latin typeface="Century" panose="02040604050505020304" pitchFamily="18" charset="0"/>
              </a:rPr>
              <a:t> обладнане та придатне до здійснення навчального процесу; обладнана кімната матері для дитини. </a:t>
            </a:r>
          </a:p>
          <a:p>
            <a:pPr algn="just"/>
            <a:r>
              <a:rPr lang="ru-RU" sz="2800" dirty="0" err="1">
                <a:latin typeface="Century" panose="02040604050505020304" pitchFamily="18" charset="0"/>
              </a:rPr>
              <a:t>Наявність</a:t>
            </a:r>
            <a:r>
              <a:rPr lang="ru-RU" sz="2800" dirty="0">
                <a:latin typeface="Century" panose="02040604050505020304" pitchFamily="18" charset="0"/>
              </a:rPr>
              <a:t> в ЧНУ </a:t>
            </a:r>
            <a:r>
              <a:rPr lang="ru-RU" sz="2800" dirty="0" err="1">
                <a:latin typeface="Century" panose="02040604050505020304" pitchFamily="18" charset="0"/>
              </a:rPr>
              <a:t>власного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видавництва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сприяє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розвитку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наукової</a:t>
            </a:r>
            <a:r>
              <a:rPr lang="ru-RU" sz="2800" dirty="0">
                <a:latin typeface="Century" panose="02040604050505020304" pitchFamily="18" charset="0"/>
              </a:rPr>
              <a:t> та </a:t>
            </a:r>
            <a:r>
              <a:rPr lang="ru-RU" sz="2800" dirty="0" err="1">
                <a:latin typeface="Century" panose="02040604050505020304" pitchFamily="18" charset="0"/>
              </a:rPr>
              <a:t>науково-методичної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бази</a:t>
            </a:r>
            <a:r>
              <a:rPr lang="ru-RU" sz="2800" dirty="0">
                <a:latin typeface="Century" panose="02040604050505020304" pitchFamily="18" charset="0"/>
              </a:rPr>
              <a:t> </a:t>
            </a:r>
            <a:r>
              <a:rPr lang="ru-RU" sz="2800" dirty="0" err="1">
                <a:latin typeface="Century" panose="02040604050505020304" pitchFamily="18" charset="0"/>
              </a:rPr>
              <a:t>університету</a:t>
            </a:r>
            <a:r>
              <a:rPr lang="ru-RU" sz="2800" dirty="0">
                <a:latin typeface="Century" panose="02040604050505020304" pitchFamily="18" charset="0"/>
              </a:rPr>
              <a:t>, .</a:t>
            </a:r>
            <a:endParaRPr lang="uk-UA" sz="2800" dirty="0">
              <a:latin typeface="Century" panose="02040604050505020304" pitchFamily="18" charset="0"/>
            </a:endParaRPr>
          </a:p>
          <a:p>
            <a:pPr algn="just"/>
            <a:endParaRPr lang="uk-UA" sz="2800" b="1" u="sng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209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551" y="2374910"/>
            <a:ext cx="16192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Освітнє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середовище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відкрите</a:t>
            </a:r>
            <a:r>
              <a:rPr lang="ru-RU" sz="3200" dirty="0">
                <a:latin typeface="Century" panose="02040604050505020304" pitchFamily="18" charset="0"/>
              </a:rPr>
              <a:t> та </a:t>
            </a:r>
            <a:r>
              <a:rPr lang="ru-RU" sz="3200" dirty="0" err="1">
                <a:latin typeface="Century" panose="02040604050505020304" pitchFamily="18" charset="0"/>
              </a:rPr>
              <a:t>доступне</a:t>
            </a:r>
            <a:r>
              <a:rPr lang="ru-RU" sz="3200" dirty="0">
                <a:latin typeface="Century" panose="02040604050505020304" pitchFamily="18" charset="0"/>
              </a:rPr>
              <a:t> до </a:t>
            </a:r>
            <a:r>
              <a:rPr lang="ru-RU" sz="3200" dirty="0" err="1">
                <a:latin typeface="Century" panose="02040604050505020304" pitchFamily="18" charset="0"/>
              </a:rPr>
              <a:t>всієї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необхідної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інформації</a:t>
            </a:r>
            <a:r>
              <a:rPr lang="ru-RU" sz="3200" dirty="0">
                <a:latin typeface="Century" panose="02040604050505020304" pitchFamily="18" charset="0"/>
              </a:rPr>
              <a:t> через веб-сайт, Е-</a:t>
            </a:r>
            <a:r>
              <a:rPr lang="ru-RU" sz="3200" dirty="0" err="1">
                <a:latin typeface="Century" panose="02040604050505020304" pitchFamily="18" charset="0"/>
              </a:rPr>
              <a:t>системи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uk-UA" sz="3200" dirty="0" err="1">
                <a:latin typeface="Century" panose="02040604050505020304" pitchFamily="18" charset="0"/>
              </a:rPr>
              <a:t>Moodle</a:t>
            </a:r>
            <a:r>
              <a:rPr lang="uk-UA" sz="3200" dirty="0">
                <a:latin typeface="Century" panose="02040604050505020304" pitchFamily="18" charset="0"/>
              </a:rPr>
              <a:t>, бібліотеку, </a:t>
            </a:r>
            <a:r>
              <a:rPr lang="ru-RU" sz="3200" dirty="0" err="1">
                <a:latin typeface="Century" panose="02040604050505020304" pitchFamily="18" charset="0"/>
              </a:rPr>
              <a:t>всебічна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освітня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інформаційна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консультативна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соціальна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підтримка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викладачів</a:t>
            </a:r>
            <a:r>
              <a:rPr lang="ru-RU" sz="3200" dirty="0">
                <a:latin typeface="Century" panose="02040604050505020304" pitchFamily="18" charset="0"/>
              </a:rPr>
              <a:t> і </a:t>
            </a:r>
            <a:r>
              <a:rPr lang="ru-RU" sz="3200" dirty="0" err="1">
                <a:latin typeface="Century" panose="02040604050505020304" pitchFamily="18" charset="0"/>
              </a:rPr>
              <a:t>здобувачів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вищої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освіти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uk-UA" sz="3200" b="1" u="sng" dirty="0">
                <a:latin typeface="Century" panose="020406040505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Активне залучення представників бізнесу, громадських організацій, закордонних установ для покращення освітнього середовища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Системний аналіз. ОП Програмне забезпечення систем).</a:t>
            </a: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Діяльність Центру соціально-психологічної підтримки </a:t>
            </a:r>
            <a:r>
              <a:rPr lang="uk-UA" sz="2000" b="1" u="sng" dirty="0">
                <a:latin typeface="Century" panose="02040604050505020304" pitchFamily="18" charset="0"/>
              </a:rPr>
              <a:t>(ОП Англійська мова і література та друга іноземна мова, ОП Німецька мова і література та англійська мова, ОП Англійська мова і зарубіжна література).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000" b="1" u="sng" dirty="0">
                <a:latin typeface="Century" panose="02040604050505020304" pitchFamily="18" charset="0"/>
              </a:rPr>
              <a:t>ОП  Географія, ОП Англійська мова і література та друга іноземна мова, ОП Управління персоналом та економіка праці, ОП Системний аналіз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8. Внутрішнє забезпечення якості освітньої програми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3600" y="4436284"/>
            <a:ext cx="15354300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Відповідальним за систему внутрішнього забезпечення залучити більше здобувачів до процесу періодичного перегляду ОП та активізувати роботу професіоналів практиків під час перегляду ОПП.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Планування та корекція роботи щодо забезпечення тісної взаємодії всіх учасників освітнього процесу, структурних підрозділів та керівництва Університету.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Розширити можливості для проходження студентами практики на базі підприємств і організацій роботодавців  для підвищення якості практичної підготовки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2055070"/>
            <a:ext cx="155448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більшості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 8, окрім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Образотворче мистецтво, декоративне мистецтво та реставрація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(рівень </a:t>
            </a:r>
            <a:r>
              <a:rPr lang="uk-UA" sz="3200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рішенням ЕГ, ГЕР, НА) та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Управління персоналом та економіка праці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(рівень </a:t>
            </a:r>
            <a:r>
              <a:rPr lang="uk-UA" sz="3200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рішенням ГЕР, НА).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" y="8658960"/>
            <a:ext cx="2108771" cy="16410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171700" y="1037091"/>
            <a:ext cx="15354300" cy="588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uk-UA" sz="28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Впровадити систематичне опитування випускників щодо їх працевлаштування та </a:t>
            </a:r>
            <a:r>
              <a:rPr lang="uk-UA" sz="2800" dirty="0" err="1">
                <a:latin typeface="Century" panose="02040604050505020304" pitchFamily="18" charset="0"/>
              </a:rPr>
              <a:t>карʼєрного</a:t>
            </a:r>
            <a:r>
              <a:rPr lang="uk-UA" sz="2800" dirty="0">
                <a:latin typeface="Century" panose="02040604050505020304" pitchFamily="18" charset="0"/>
              </a:rPr>
              <a:t> розвитку.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Розробити чітку методологію збору даних, зокрема визначити основні методи збору інформації (опитування, інтерв’ю, онлайн-платформи).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Розробити заходи та здійснювати контроль за їх виконанням щодо проведення щорічної перевірки оприлюднення повнотекстових кваліфікаційних робіт.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Здійснювати щорічний перегляд ОП з метою своєчасного урахування побажань усіх учасників освітнього процесу та зберегти практику залучення здобувачів до процедур перегляду й оновлення ОП.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Продовжувати системний всебічний моніторинг  адміністрації ОПП всіма сервісними службами ЗВО та контролю їх виконання до початку навчального року.</a:t>
            </a:r>
          </a:p>
        </p:txBody>
      </p:sp>
    </p:spTree>
    <p:extLst>
      <p:ext uri="{BB962C8B-B14F-4D97-AF65-F5344CB8AC3E}">
        <p14:creationId xmlns:p14="http://schemas.microsoft.com/office/powerpoint/2010/main" val="12144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951" y="6954065"/>
            <a:ext cx="5421286" cy="2799389"/>
            <a:chOff x="0" y="0"/>
            <a:chExt cx="1427828" cy="737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9853" y="3187935"/>
            <a:ext cx="5089482" cy="6417970"/>
            <a:chOff x="0" y="0"/>
            <a:chExt cx="1340440" cy="16903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34302" y="6954065"/>
            <a:ext cx="5421286" cy="2799389"/>
            <a:chOff x="0" y="0"/>
            <a:chExt cx="1427828" cy="7372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00203" y="3187935"/>
            <a:ext cx="5089482" cy="6417970"/>
            <a:chOff x="0" y="0"/>
            <a:chExt cx="1340440" cy="16903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12763" y="6954065"/>
            <a:ext cx="5421286" cy="2799389"/>
            <a:chOff x="0" y="0"/>
            <a:chExt cx="1427828" cy="7372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278664" y="3187935"/>
            <a:ext cx="5089482" cy="6417970"/>
            <a:chOff x="0" y="0"/>
            <a:chExt cx="1340440" cy="16903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759083" y="128787"/>
            <a:ext cx="1076983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uk-UA" sz="4999" b="1" spc="99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Заголовок</a:t>
            </a:r>
            <a:endParaRPr lang="en-US" sz="4999" b="1" spc="99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08378" y="4463302"/>
            <a:ext cx="4112433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Зразкова практика </a:t>
            </a:r>
            <a:r>
              <a:rPr lang="uk-UA" sz="3200" b="1" dirty="0">
                <a:solidFill>
                  <a:srgbClr val="00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– реалізація Критерію ефективна, демонструє стабільні результати протягом тривалого часу, може використовуватись як зразок для наслідування.</a:t>
            </a:r>
            <a:endParaRPr lang="en-US" sz="3200" b="1" dirty="0">
              <a:solidFill>
                <a:srgbClr val="000000"/>
              </a:solidFill>
              <a:latin typeface="Century" panose="02040604050505020304" pitchFamily="18" charset="0"/>
              <a:ea typeface="Garet Bold"/>
              <a:cs typeface="Garet Bold"/>
              <a:sym typeface="Gare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87784" y="4463302"/>
            <a:ext cx="4112433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Позитивна практика </a:t>
            </a:r>
            <a:r>
              <a:rPr lang="uk-UA" sz="3200" b="1" dirty="0">
                <a:solidFill>
                  <a:srgbClr val="00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– ефективний підхід, за допомогою якого ЗВО забезпечує виконання вимог критерію, це процес, а не кінцевий результат.</a:t>
            </a:r>
            <a:endParaRPr lang="en-US" sz="3200" b="1" dirty="0">
              <a:solidFill>
                <a:srgbClr val="000000"/>
              </a:solidFill>
              <a:latin typeface="Century" panose="02040604050505020304" pitchFamily="18" charset="0"/>
              <a:ea typeface="Garet Bold"/>
              <a:cs typeface="Garet Bold"/>
              <a:sym typeface="Gare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767188" y="4096082"/>
            <a:ext cx="411243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Суттєвий недолік </a:t>
            </a:r>
            <a:r>
              <a:rPr lang="uk-UA" sz="3200" b="1" dirty="0">
                <a:solidFill>
                  <a:srgbClr val="000000"/>
                </a:solidFill>
                <a:latin typeface="Century" panose="02040604050505020304" pitchFamily="18" charset="0"/>
                <a:ea typeface="Garet Bold"/>
                <a:cs typeface="Garet Bold"/>
                <a:sym typeface="Garet Bold"/>
              </a:rPr>
              <a:t>– недолік, що становить порушення норм чинного законодавства, негативно впливає на формування компетентностей, унеможливлює або ускладнює надання освітніх послуг.</a:t>
            </a:r>
            <a:endParaRPr lang="en-US" sz="3200" b="1" dirty="0">
              <a:solidFill>
                <a:srgbClr val="000000"/>
              </a:solidFill>
              <a:latin typeface="Century" panose="02040604050505020304" pitchFamily="18" charset="0"/>
              <a:ea typeface="Garet Bold"/>
              <a:cs typeface="Garet Bold"/>
              <a:sym typeface="Gare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408378" y="5554980"/>
            <a:ext cx="4112433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10"/>
              </a:lnSpc>
            </a:pPr>
            <a:r>
              <a:rPr lang="en-US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xmlns="" id="{C67CEDC4-612B-165D-B1F5-05184D0011AC}"/>
              </a:ext>
            </a:extLst>
          </p:cNvPr>
          <p:cNvSpPr/>
          <p:nvPr/>
        </p:nvSpPr>
        <p:spPr>
          <a:xfrm>
            <a:off x="0" y="-36976"/>
            <a:ext cx="18287996" cy="1462979"/>
          </a:xfrm>
          <a:custGeom>
            <a:avLst/>
            <a:gdLst/>
            <a:ahLst/>
            <a:cxnLst/>
            <a:rect l="l" t="t" r="r" b="b"/>
            <a:pathLst>
              <a:path w="4816592" h="385311">
                <a:moveTo>
                  <a:pt x="0" y="0"/>
                </a:moveTo>
                <a:lnTo>
                  <a:pt x="4816592" y="0"/>
                </a:lnTo>
                <a:lnTo>
                  <a:pt x="4816592" y="385311"/>
                </a:lnTo>
                <a:lnTo>
                  <a:pt x="0" y="385311"/>
                </a:lnTo>
                <a:close/>
              </a:path>
            </a:pathLst>
          </a:custGeom>
          <a:solidFill>
            <a:srgbClr val="C0996B"/>
          </a:solidFill>
        </p:spPr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xmlns="" id="{BE49DE1B-0885-B65D-98D7-7F71CA66325C}"/>
              </a:ext>
            </a:extLst>
          </p:cNvPr>
          <p:cNvSpPr txBox="1"/>
          <p:nvPr/>
        </p:nvSpPr>
        <p:spPr>
          <a:xfrm>
            <a:off x="764209" y="-36976"/>
            <a:ext cx="16115413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776" b="1" dirty="0">
                <a:solidFill>
                  <a:srgbClr val="403328"/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Ключові показники</a:t>
            </a:r>
            <a:endParaRPr lang="en-US" sz="6776" b="1" dirty="0">
              <a:solidFill>
                <a:srgbClr val="403328"/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12446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964964" y="351791"/>
            <a:ext cx="12420600" cy="1046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3760" y="2647273"/>
            <a:ext cx="1612445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entury" panose="02040604050505020304" pitchFamily="18" charset="0"/>
              </a:rPr>
              <a:t>Поза увагою системи внутрішнього моніторингу якості освіти залишилися суттєві недоліки освітньої діяльності на ОП: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не забезпечення практики відповідним її змістові ОК,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невідповідність тематики, </a:t>
            </a:r>
            <a:r>
              <a:rPr lang="uk-UA" sz="2800" dirty="0" err="1">
                <a:latin typeface="Century" panose="02040604050505020304" pitchFamily="18" charset="0"/>
              </a:rPr>
              <a:t>обʼєкта</a:t>
            </a:r>
            <a:r>
              <a:rPr lang="uk-UA" sz="2800" dirty="0">
                <a:latin typeface="Century" panose="02040604050505020304" pitchFamily="18" charset="0"/>
              </a:rPr>
              <a:t>, предмета та завдання у кваліфікаційних роботах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змісту обов'язкового ОК Професійна майстерність предметній області спеціальності 023 Образотворче мистецтво, декоративне мистецтво, реставрація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ідентичність затверджених тем кваліфікаційних робіт,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а також цілий ряд несуттєвих недоліків: суперечності формулювання мети ОП, </a:t>
            </a:r>
            <a:r>
              <a:rPr lang="uk-UA" sz="2800" dirty="0" err="1">
                <a:latin typeface="Century" panose="02040604050505020304" pitchFamily="18" charset="0"/>
              </a:rPr>
              <a:t>недопрацювання</a:t>
            </a:r>
            <a:r>
              <a:rPr lang="uk-UA" sz="2800" dirty="0">
                <a:latin typeface="Century" panose="02040604050505020304" pitchFamily="18" charset="0"/>
              </a:rPr>
              <a:t> навчально-методичних матеріалів у </a:t>
            </a:r>
            <a:r>
              <a:rPr lang="en-US" sz="2800" dirty="0">
                <a:latin typeface="Century" panose="02040604050505020304" pitchFamily="18" charset="0"/>
              </a:rPr>
              <a:t>Moodle, </a:t>
            </a:r>
            <a:r>
              <a:rPr lang="uk-UA" sz="2800" dirty="0">
                <a:latin typeface="Century" panose="02040604050505020304" pitchFamily="18" charset="0"/>
              </a:rPr>
              <a:t>недостатня популяризація процедур </a:t>
            </a:r>
            <a:r>
              <a:rPr lang="uk-UA" sz="2800" dirty="0" err="1">
                <a:latin typeface="Century" panose="02040604050505020304" pitchFamily="18" charset="0"/>
              </a:rPr>
              <a:t>перезарахування</a:t>
            </a:r>
            <a:r>
              <a:rPr lang="uk-UA" sz="2800" dirty="0">
                <a:latin typeface="Century" panose="02040604050505020304" pitchFamily="18" charset="0"/>
              </a:rPr>
              <a:t> результатів, отриманих у неформальній освіті та інших її закладах серед здобувачів, а також академічної доброчесності тощо. </a:t>
            </a:r>
            <a:r>
              <a:rPr lang="uk-UA" sz="2000" b="1" u="sng" dirty="0">
                <a:latin typeface="Century" panose="02040604050505020304" pitchFamily="18" charset="0"/>
              </a:rPr>
              <a:t>(ОПП </a:t>
            </a:r>
            <a:r>
              <a:rPr lang="ru-RU" sz="2000" b="1" u="sng" dirty="0" err="1">
                <a:latin typeface="Century" panose="02040604050505020304" pitchFamily="18" charset="0"/>
              </a:rPr>
              <a:t>Образотворче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мистецтво</a:t>
            </a:r>
            <a:r>
              <a:rPr lang="ru-RU" sz="2000" b="1" u="sng" dirty="0">
                <a:latin typeface="Century" panose="02040604050505020304" pitchFamily="18" charset="0"/>
              </a:rPr>
              <a:t>, </a:t>
            </a:r>
            <a:r>
              <a:rPr lang="ru-RU" sz="2000" b="1" u="sng" dirty="0" err="1">
                <a:latin typeface="Century" panose="02040604050505020304" pitchFamily="18" charset="0"/>
              </a:rPr>
              <a:t>декоративне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мистецтво</a:t>
            </a:r>
            <a:r>
              <a:rPr lang="ru-RU" sz="2000" b="1" u="sng" dirty="0">
                <a:latin typeface="Century" panose="02040604050505020304" pitchFamily="18" charset="0"/>
              </a:rPr>
              <a:t>, </a:t>
            </a:r>
            <a:r>
              <a:rPr lang="ru-RU" sz="2000" b="1" u="sng" dirty="0" err="1">
                <a:latin typeface="Century" panose="02040604050505020304" pitchFamily="18" charset="0"/>
              </a:rPr>
              <a:t>реставрація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uk-UA" sz="2000" b="1" u="sng" dirty="0">
                <a:latin typeface="Century" panose="02040604050505020304" pitchFamily="18" charset="0"/>
              </a:rPr>
              <a:t>).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7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964964" y="351791"/>
            <a:ext cx="12420600" cy="1046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3760" y="2647273"/>
            <a:ext cx="1612445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Недоліки </a:t>
            </a:r>
            <a:r>
              <a:rPr lang="uk-UA" sz="3200" dirty="0" err="1">
                <a:latin typeface="Century" panose="02040604050505020304" pitchFamily="18" charset="0"/>
              </a:rPr>
              <a:t>проєктування</a:t>
            </a:r>
            <a:r>
              <a:rPr lang="uk-UA" sz="3200" dirty="0">
                <a:latin typeface="Century" panose="02040604050505020304" pitchFamily="18" charset="0"/>
              </a:rPr>
              <a:t> та змісту ОП, що акредитується, представлені в описі критеріїв 1 та 2 свідчать про недосконалість внутрішньої системи забезпечення якості в частині контролю дотримання стандартів вищої освіти та визначення профілю випускника програми.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Програма, що акредитується, не відповідає стандарту та спеціальності "Економіка", відповідно збереження чинної редакції, є свідоцтвом неефективності внутрішньої системи забезпечення якості вищої освіти та обумовлює потребу суттєвого оновлення експертного потенціалу університету. </a:t>
            </a:r>
            <a:r>
              <a:rPr lang="uk-UA" sz="2000" b="1" dirty="0">
                <a:latin typeface="Century" panose="02040604050505020304" pitchFamily="18" charset="0"/>
              </a:rPr>
              <a:t>(ОПП Управління </a:t>
            </a:r>
            <a:r>
              <a:rPr lang="uk-UA" sz="2000" b="1" dirty="0" err="1">
                <a:latin typeface="Century" panose="02040604050505020304" pitchFamily="18" charset="0"/>
              </a:rPr>
              <a:t>персональм</a:t>
            </a:r>
            <a:r>
              <a:rPr lang="uk-UA" sz="2000" b="1" dirty="0">
                <a:latin typeface="Century" panose="02040604050505020304" pitchFamily="18" charset="0"/>
              </a:rPr>
              <a:t> та </a:t>
            </a:r>
            <a:r>
              <a:rPr lang="uk-UA" sz="2000" b="1" dirty="0" err="1">
                <a:latin typeface="Century" panose="02040604050505020304" pitchFamily="18" charset="0"/>
              </a:rPr>
              <a:t>еконорміка</a:t>
            </a:r>
            <a:r>
              <a:rPr lang="uk-UA" sz="2000" b="1" dirty="0">
                <a:latin typeface="Century" panose="02040604050505020304" pitchFamily="18" charset="0"/>
              </a:rPr>
              <a:t> праці).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3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2238" y="1928317"/>
            <a:ext cx="161925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entury" panose="02040604050505020304" pitchFamily="18" charset="0"/>
              </a:rPr>
              <a:t>ЗВО здійснюється регулярний перегляд ОП із залученням здобувачів та широкого спектру інших </a:t>
            </a:r>
            <a:r>
              <a:rPr lang="uk-UA" sz="3200" dirty="0" err="1">
                <a:latin typeface="Century" panose="02040604050505020304" pitchFamily="18" charset="0"/>
              </a:rPr>
              <a:t>стейкхолдерів</a:t>
            </a:r>
            <a:r>
              <a:rPr lang="uk-UA" sz="3200" dirty="0">
                <a:latin typeface="Century" panose="02040604050505020304" pitchFamily="18" charset="0"/>
              </a:rPr>
              <a:t> (роботодавців, партнерів, баз практики, випускників, представників академічної спільноти інших ЗВО, науково-дослідних інститутів, тощо</a:t>
            </a:r>
            <a:r>
              <a:rPr lang="uk-UA" sz="3200" b="1" u="sng" dirty="0">
                <a:latin typeface="Century" panose="02040604050505020304" pitchFamily="18" charset="0"/>
              </a:rPr>
              <a:t>)</a:t>
            </a:r>
            <a:r>
              <a:rPr lang="ru-RU" sz="3200" b="1" u="sng" dirty="0">
                <a:latin typeface="Century" panose="02040604050505020304" pitchFamily="18" charset="0"/>
              </a:rPr>
              <a:t> 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ОНП Математика, ОП  Географія, ОП Програмне забезпечення систем, ОП Системний аналіз, ОП Управління персоналом та економіка праці, ОП інформатика та інформац2ійні технології в освіті, ОП Англійська мова і література та друга іноземна мова</a:t>
            </a:r>
            <a:r>
              <a:rPr lang="uk-UA" sz="2000" b="1" u="sng" dirty="0" smtClean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entury" panose="02040604050505020304" pitchFamily="18" charset="0"/>
              </a:rPr>
              <a:t>В </a:t>
            </a:r>
            <a:r>
              <a:rPr lang="ru-RU" sz="3200" dirty="0" err="1">
                <a:latin typeface="Century" panose="02040604050505020304" pitchFamily="18" charset="0"/>
              </a:rPr>
              <a:t>академічній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спільноті</a:t>
            </a:r>
            <a:r>
              <a:rPr lang="ru-RU" sz="3200" dirty="0">
                <a:latin typeface="Century" panose="02040604050505020304" pitchFamily="18" charset="0"/>
              </a:rPr>
              <a:t> ЧНУ сформовано культуру </a:t>
            </a:r>
            <a:r>
              <a:rPr lang="ru-RU" sz="3200" dirty="0" err="1">
                <a:latin typeface="Century" panose="02040604050505020304" pitchFamily="18" charset="0"/>
              </a:rPr>
              <a:t>якості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ru-RU" sz="2000" b="1" u="sng" dirty="0" err="1">
                <a:latin typeface="Century" panose="02040604050505020304" pitchFamily="18" charset="0"/>
              </a:rPr>
              <a:t>всі</a:t>
            </a:r>
            <a:r>
              <a:rPr lang="ru-RU" sz="2000" b="1" u="sng" dirty="0">
                <a:latin typeface="Century" panose="02040604050505020304" pitchFamily="18" charset="0"/>
              </a:rPr>
              <a:t> ОП).</a:t>
            </a:r>
            <a:endParaRPr lang="uk-UA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Створення</a:t>
            </a:r>
            <a:r>
              <a:rPr lang="ru-RU" sz="3200" dirty="0">
                <a:latin typeface="Century" panose="02040604050505020304" pitchFamily="18" charset="0"/>
              </a:rPr>
              <a:t> Ради </a:t>
            </a:r>
            <a:r>
              <a:rPr lang="ru-RU" sz="3200" dirty="0" err="1">
                <a:latin typeface="Century" panose="02040604050505020304" pitchFamily="18" charset="0"/>
              </a:rPr>
              <a:t>стейкхолдерів</a:t>
            </a:r>
            <a:r>
              <a:rPr lang="ru-RU" sz="3200" dirty="0">
                <a:latin typeface="Century" panose="02040604050505020304" pitchFamily="18" charset="0"/>
              </a:rPr>
              <a:t> факультету </a:t>
            </a:r>
            <a:r>
              <a:rPr lang="ru-RU" sz="2000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 Географія, ОНП Математика</a:t>
            </a:r>
            <a:r>
              <a:rPr lang="uk-UA" sz="2000" b="1" u="sng" dirty="0" smtClean="0">
                <a:latin typeface="Century" panose="02040604050505020304" pitchFamily="18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Функціонування</a:t>
            </a:r>
            <a:r>
              <a:rPr lang="ru-RU" sz="3200" dirty="0">
                <a:latin typeface="Century" panose="02040604050505020304" pitchFamily="18" charset="0"/>
              </a:rPr>
              <a:t> чату </a:t>
            </a:r>
            <a:r>
              <a:rPr lang="ru-RU" sz="3200" dirty="0" err="1">
                <a:latin typeface="Century" panose="02040604050505020304" pitchFamily="18" charset="0"/>
              </a:rPr>
              <a:t>гарантів</a:t>
            </a:r>
            <a:r>
              <a:rPr lang="ru-RU" sz="3200" dirty="0">
                <a:latin typeface="Century" panose="02040604050505020304" pitchFamily="18" charset="0"/>
              </a:rPr>
              <a:t>, бот з новинами факультету та </a:t>
            </a:r>
            <a:r>
              <a:rPr lang="ru-RU" sz="3200" dirty="0" err="1">
                <a:latin typeface="Century" panose="02040604050505020304" pitchFamily="18" charset="0"/>
              </a:rPr>
              <a:t>університету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запровадження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нової</a:t>
            </a:r>
            <a:r>
              <a:rPr lang="ru-RU" sz="3200" dirty="0">
                <a:latin typeface="Century" panose="02040604050505020304" pitchFamily="18" charset="0"/>
              </a:rPr>
              <a:t> посади  проректора з </a:t>
            </a:r>
            <a:r>
              <a:rPr lang="ru-RU" sz="3200" dirty="0" err="1">
                <a:latin typeface="Century" panose="02040604050505020304" pitchFamily="18" charset="0"/>
              </a:rPr>
              <a:t>науково-педагогічної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роботи</a:t>
            </a:r>
            <a:r>
              <a:rPr lang="ru-RU" sz="3200" dirty="0">
                <a:latin typeface="Century" panose="02040604050505020304" pitchFamily="18" charset="0"/>
              </a:rPr>
              <a:t> та </a:t>
            </a:r>
            <a:r>
              <a:rPr lang="ru-RU" sz="3200" dirty="0" err="1">
                <a:latin typeface="Century" panose="02040604050505020304" pitchFamily="18" charset="0"/>
              </a:rPr>
              <a:t>цифрової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трансформації</a:t>
            </a:r>
            <a:r>
              <a:rPr lang="ru-RU" sz="3200" dirty="0">
                <a:latin typeface="Century" panose="02040604050505020304" pitchFamily="18" charset="0"/>
              </a:rPr>
              <a:t>, пункт </a:t>
            </a:r>
            <a:r>
              <a:rPr lang="ru-RU" sz="3200" dirty="0" err="1">
                <a:latin typeface="Century" panose="02040604050505020304" pitchFamily="18" charset="0"/>
              </a:rPr>
              <a:t>незламності</a:t>
            </a:r>
            <a:r>
              <a:rPr lang="ru-RU" sz="3200" dirty="0">
                <a:latin typeface="Century" panose="02040604050505020304" pitchFamily="18" charset="0"/>
              </a:rPr>
              <a:t> в </a:t>
            </a:r>
            <a:r>
              <a:rPr lang="ru-RU" sz="3200" dirty="0" err="1">
                <a:latin typeface="Century" panose="02040604050505020304" pitchFamily="18" charset="0"/>
              </a:rPr>
              <a:t>деканаті</a:t>
            </a:r>
            <a:r>
              <a:rPr lang="ru-RU" sz="3200" dirty="0">
                <a:latin typeface="Century" panose="02040604050505020304" pitchFamily="18" charset="0"/>
              </a:rPr>
              <a:t>  </a:t>
            </a:r>
            <a:r>
              <a:rPr lang="ru-RU" sz="2000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ОНП Математика)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4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079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9. Прозорість та публічність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30718" y="3445898"/>
            <a:ext cx="15354300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uk-UA" sz="24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Регулярно синхронізувати інформації про ОП на кафедральній сторінці із більш повною і актуальною інформацією із </a:t>
            </a:r>
            <a:r>
              <a:rPr lang="uk-UA" sz="2800" dirty="0" err="1">
                <a:latin typeface="Century" panose="02040604050505020304" pitchFamily="18" charset="0"/>
              </a:rPr>
              <a:t>загальноуніверситетського</a:t>
            </a:r>
            <a:r>
              <a:rPr lang="uk-UA" sz="2800" dirty="0">
                <a:latin typeface="Century" panose="02040604050505020304" pitchFamily="18" charset="0"/>
              </a:rPr>
              <a:t> сайту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Продовжувати систематично розміщувати на сайті Університету повну інформацію про ОП, її реалізацію, кадровий склад та матеріально-технічне забезпечення, а також </a:t>
            </a:r>
            <a:r>
              <a:rPr lang="uk-UA" sz="2800" dirty="0" err="1">
                <a:latin typeface="Century" panose="02040604050505020304" pitchFamily="18" charset="0"/>
              </a:rPr>
              <a:t>тематик</a:t>
            </a:r>
            <a:r>
              <a:rPr lang="uk-UA" sz="2800" dirty="0">
                <a:latin typeface="Century" panose="02040604050505020304" pitchFamily="18" charset="0"/>
              </a:rPr>
              <a:t> кваліфікаційних робіт здобувачів вищої освіти цієї ОП.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Продовжувати систематично оновлювати інформацію в профілях НПП, які реалізують ОП, на сторінці випускової кафедри.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9796" y="1722907"/>
            <a:ext cx="1497236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350" y="2962871"/>
            <a:ext cx="161925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entury" panose="02040604050505020304" pitchFamily="18" charset="0"/>
              </a:rPr>
              <a:t>Наявність</a:t>
            </a:r>
            <a:r>
              <a:rPr lang="ru-RU" sz="3200" dirty="0">
                <a:latin typeface="Century" panose="02040604050505020304" pitchFamily="18" charset="0"/>
              </a:rPr>
              <a:t> у </a:t>
            </a:r>
            <a:r>
              <a:rPr lang="ru-RU" sz="3200" dirty="0" err="1">
                <a:latin typeface="Century" panose="02040604050505020304" pitchFamily="18" charset="0"/>
              </a:rPr>
              <a:t>вільному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доступі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ключових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документів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ru-RU" sz="3200" dirty="0" err="1">
                <a:latin typeface="Century" panose="02040604050505020304" pitchFamily="18" charset="0"/>
              </a:rPr>
              <a:t>якими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регулюються</a:t>
            </a:r>
            <a:r>
              <a:rPr lang="ru-RU" sz="3200" dirty="0">
                <a:latin typeface="Century" panose="02040604050505020304" pitchFamily="18" charset="0"/>
              </a:rPr>
              <a:t> права та </a:t>
            </a:r>
            <a:r>
              <a:rPr lang="ru-RU" sz="3200" dirty="0" err="1">
                <a:latin typeface="Century" panose="02040604050505020304" pitchFamily="18" charset="0"/>
              </a:rPr>
              <a:t>обов’язки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всіх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учасників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освітнього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процесу</a:t>
            </a:r>
            <a:r>
              <a:rPr lang="ru-RU" sz="3200" dirty="0">
                <a:latin typeface="Century" panose="02040604050505020304" pitchFamily="18" charset="0"/>
              </a:rPr>
              <a:t>, </a:t>
            </a:r>
            <a:r>
              <a:rPr lang="uk-UA" sz="3200" dirty="0">
                <a:latin typeface="Century" panose="02040604050505020304" pitchFamily="18" charset="0"/>
              </a:rPr>
              <a:t>наявні чіткі та зрозумілі правила і процедури регулювання прав та обов’язків всіх учасників освітнього процесу </a:t>
            </a:r>
            <a:r>
              <a:rPr lang="ru-RU" sz="2400" b="1" u="sng" dirty="0">
                <a:latin typeface="Century" panose="02040604050505020304" pitchFamily="18" charset="0"/>
              </a:rPr>
              <a:t>(</a:t>
            </a:r>
            <a:r>
              <a:rPr lang="ru-RU" sz="2400" b="1" u="sng" dirty="0" err="1">
                <a:latin typeface="Century" panose="02040604050505020304" pitchFamily="18" charset="0"/>
              </a:rPr>
              <a:t>всі</a:t>
            </a:r>
            <a:r>
              <a:rPr lang="ru-RU" sz="2400" b="1" u="sng" dirty="0">
                <a:latin typeface="Century" panose="02040604050505020304" pitchFamily="18" charset="0"/>
              </a:rPr>
              <a:t> ОП</a:t>
            </a:r>
            <a:r>
              <a:rPr lang="ru-RU" sz="2400" b="1" u="sng" dirty="0" smtClean="0">
                <a:latin typeface="Century" panose="02040604050505020304" pitchFamily="18" charset="0"/>
              </a:rPr>
              <a:t>).</a:t>
            </a:r>
            <a:r>
              <a:rPr lang="uk-UA" sz="3200" dirty="0" smtClean="0">
                <a:latin typeface="Century" panose="02040604050505020304" pitchFamily="18" charset="0"/>
              </a:rPr>
              <a:t> </a:t>
            </a:r>
            <a:endParaRPr lang="uk-UA" sz="3200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entury" panose="02040604050505020304" pitchFamily="18" charset="0"/>
              </a:rPr>
              <a:t>Сайт ЧНУ </a:t>
            </a:r>
            <a:r>
              <a:rPr lang="ru-RU" sz="3200" dirty="0" err="1">
                <a:latin typeface="Century" panose="02040604050505020304" pitchFamily="18" charset="0"/>
              </a:rPr>
              <a:t>ім</a:t>
            </a:r>
            <a:r>
              <a:rPr lang="ru-RU" sz="3200" dirty="0">
                <a:latin typeface="Century" panose="02040604050505020304" pitchFamily="18" charset="0"/>
              </a:rPr>
              <a:t>. Ю. </a:t>
            </a:r>
            <a:r>
              <a:rPr lang="ru-RU" sz="3200" dirty="0" err="1">
                <a:latin typeface="Century" panose="02040604050505020304" pitchFamily="18" charset="0"/>
              </a:rPr>
              <a:t>Федьковича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дозволяє</a:t>
            </a:r>
            <a:r>
              <a:rPr lang="ru-RU" sz="3200" dirty="0">
                <a:latin typeface="Century" panose="02040604050505020304" pitchFamily="18" charset="0"/>
              </a:rPr>
              <a:t> в </a:t>
            </a:r>
            <a:r>
              <a:rPr lang="ru-RU" sz="3200" dirty="0" err="1">
                <a:latin typeface="Century" panose="02040604050505020304" pitchFamily="18" charset="0"/>
              </a:rPr>
              <a:t>повному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обсязі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задовольнити</a:t>
            </a:r>
            <a:r>
              <a:rPr lang="ru-RU" sz="3200" dirty="0">
                <a:latin typeface="Century" panose="02040604050505020304" pitchFamily="18" charset="0"/>
              </a:rPr>
              <a:t> потреби </a:t>
            </a:r>
            <a:r>
              <a:rPr lang="ru-RU" sz="3200" dirty="0" err="1">
                <a:latin typeface="Century" panose="02040604050505020304" pitchFamily="18" charset="0"/>
              </a:rPr>
              <a:t>зацікавлених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сторін</a:t>
            </a:r>
            <a:r>
              <a:rPr lang="ru-RU" sz="3200" dirty="0">
                <a:latin typeface="Century" panose="02040604050505020304" pitchFamily="18" charset="0"/>
              </a:rPr>
              <a:t> у </a:t>
            </a:r>
            <a:r>
              <a:rPr lang="ru-RU" sz="3200" dirty="0" err="1">
                <a:latin typeface="Century" panose="02040604050505020304" pitchFamily="18" charset="0"/>
              </a:rPr>
              <a:t>потрібній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інформації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2400" b="1" u="sng" dirty="0">
                <a:latin typeface="Century" panose="02040604050505020304" pitchFamily="18" charset="0"/>
              </a:rPr>
              <a:t>(</a:t>
            </a:r>
            <a:r>
              <a:rPr lang="ru-RU" sz="2400" b="1" u="sng" dirty="0" err="1">
                <a:latin typeface="Century" panose="02040604050505020304" pitchFamily="18" charset="0"/>
              </a:rPr>
              <a:t>всі</a:t>
            </a:r>
            <a:r>
              <a:rPr lang="ru-RU" sz="2400" b="1" u="sng" dirty="0">
                <a:latin typeface="Century" panose="02040604050505020304" pitchFamily="18" charset="0"/>
              </a:rPr>
              <a:t> ОП).</a:t>
            </a:r>
            <a:endParaRPr lang="uk-UA" sz="24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b="1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079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10. Навчання через дослідження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346" y="1722272"/>
            <a:ext cx="156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entury" panose="02040604050505020304" pitchFamily="18" charset="0"/>
              </a:rPr>
              <a:t>Для всіх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 за критерієм.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56346" y="3481227"/>
            <a:ext cx="15354300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uk-UA" sz="24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Посилити роботу із залучення здобувачів третього освітнього рівня до участі у </a:t>
            </a:r>
            <a:r>
              <a:rPr lang="uk-UA" sz="2800" dirty="0" err="1">
                <a:latin typeface="Century" panose="02040604050505020304" pitchFamily="18" charset="0"/>
              </a:rPr>
              <a:t>науководослідницьких</a:t>
            </a:r>
            <a:r>
              <a:rPr lang="uk-UA" sz="2800" dirty="0">
                <a:latin typeface="Century" panose="02040604050505020304" pitchFamily="18" charset="0"/>
              </a:rPr>
              <a:t> </a:t>
            </a:r>
            <a:r>
              <a:rPr lang="uk-UA" sz="2800" dirty="0" err="1">
                <a:latin typeface="Century" panose="02040604050505020304" pitchFamily="18" charset="0"/>
              </a:rPr>
              <a:t>проєктах</a:t>
            </a:r>
            <a:r>
              <a:rPr lang="uk-UA" sz="2800" dirty="0">
                <a:latin typeface="Century" panose="02040604050505020304" pitchFamily="18" charset="0"/>
              </a:rPr>
              <a:t>: міжнародних, грантових, держбюджетних та ін. проектами (в тому числі за держбюджетні кошти).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Посилити працю щодо підвищення рівня мотивації здобувачів освіти до публікацій у провідних закордонних та вітчизняних фахових виданнях, у тому числі й у співавторстві.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Посилити заходи щодо залучення здобувачів освіти ОНП до </a:t>
            </a:r>
            <a:r>
              <a:rPr lang="uk-UA" sz="2800" dirty="0" err="1">
                <a:latin typeface="Century" panose="02040604050505020304" pitchFamily="18" charset="0"/>
              </a:rPr>
              <a:t>активностей</a:t>
            </a:r>
            <a:r>
              <a:rPr lang="uk-UA" sz="2800" dirty="0">
                <a:latin typeface="Century" panose="02040604050505020304" pitchFamily="18" charset="0"/>
              </a:rPr>
              <a:t> в міжнародній спільноті.</a:t>
            </a:r>
          </a:p>
        </p:txBody>
      </p:sp>
    </p:spTree>
    <p:extLst>
      <p:ext uri="{BB962C8B-B14F-4D97-AF65-F5344CB8AC3E}">
        <p14:creationId xmlns:p14="http://schemas.microsoft.com/office/powerpoint/2010/main" val="25855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7640312" y="7109187"/>
            <a:ext cx="647687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C0996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93266" y="3224229"/>
            <a:ext cx="1021804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uk-UA" sz="10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Дякую за увагу!</a:t>
            </a:r>
            <a:endParaRPr lang="en-US" sz="10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98DCE64-5151-2C33-7E6A-46488167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9" t="22810" b="26578"/>
          <a:stretch/>
        </p:blipFill>
        <p:spPr bwMode="auto">
          <a:xfrm>
            <a:off x="3711489" y="5127812"/>
            <a:ext cx="5181600" cy="3097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2616AB3-BE27-2B4C-0808-B07A235D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295400" y="9290918"/>
            <a:ext cx="9533521" cy="92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D35FCB2-0E70-0B61-4AF3-EA4F9F0A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72470" r="71468"/>
          <a:stretch/>
        </p:blipFill>
        <p:spPr bwMode="auto">
          <a:xfrm>
            <a:off x="10712584" y="9290918"/>
            <a:ext cx="1659982" cy="92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250DE2-394A-2A7B-DE7A-F8A932575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-13447" y="-15354"/>
            <a:ext cx="11027585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3C69DE-FD1F-9CF1-6595-1287AC740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0" b="82180"/>
          <a:stretch/>
        </p:blipFill>
        <p:spPr bwMode="auto">
          <a:xfrm>
            <a:off x="11014139" y="-15354"/>
            <a:ext cx="7273862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531248" y="-186141"/>
            <a:ext cx="5181599" cy="10856429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3"/>
              <a:stretch>
                <a:fillRect l="-43494" r="-4349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7559393" y="-15354"/>
            <a:ext cx="765002" cy="10287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0996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E420EF-D6E3-4994-206A-B957EDA0F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72470" r="56959"/>
          <a:stretch/>
        </p:blipFill>
        <p:spPr bwMode="auto">
          <a:xfrm>
            <a:off x="81009" y="9290917"/>
            <a:ext cx="1308847" cy="1015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D558DB-5234-886F-8C1B-724E01AE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0F039A8B-5663-8E62-C5C4-6DA11AEAD2CE}"/>
              </a:ext>
            </a:extLst>
          </p:cNvPr>
          <p:cNvGrpSpPr/>
          <p:nvPr/>
        </p:nvGrpSpPr>
        <p:grpSpPr>
          <a:xfrm>
            <a:off x="16230600" y="9105900"/>
            <a:ext cx="3277467" cy="3277467"/>
            <a:chOff x="0" y="0"/>
            <a:chExt cx="812800" cy="812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B80059C8-F0BB-17D8-FF77-B2408D79BE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C0996B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xmlns="" id="{79494F79-977D-437A-FF2E-8C2498AA21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4BCB4C5F-0C99-3E23-0A18-6E0BF84C9F9E}"/>
              </a:ext>
            </a:extLst>
          </p:cNvPr>
          <p:cNvSpPr txBox="1"/>
          <p:nvPr/>
        </p:nvSpPr>
        <p:spPr>
          <a:xfrm>
            <a:off x="5846621" y="-381313"/>
            <a:ext cx="7494647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rgbClr val="403328"/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Проєкт рішення</a:t>
            </a:r>
            <a:endParaRPr lang="en-US" sz="4800" b="1" dirty="0">
              <a:solidFill>
                <a:srgbClr val="403328"/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1B767A-545E-3AFD-52DA-4FADE447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-3572648" y="-40881"/>
            <a:ext cx="10177667" cy="633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F38FA3-1BA3-D98A-FE2B-6944D32D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95" b="84720"/>
          <a:stretch/>
        </p:blipFill>
        <p:spPr bwMode="auto">
          <a:xfrm>
            <a:off x="12632633" y="-25687"/>
            <a:ext cx="7195933" cy="633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xmlns="" id="{CA280DBE-0AE5-FAE6-726B-884D0F4FFF09}"/>
              </a:ext>
            </a:extLst>
          </p:cNvPr>
          <p:cNvSpPr/>
          <p:nvPr/>
        </p:nvSpPr>
        <p:spPr>
          <a:xfrm flipH="1">
            <a:off x="1295400" y="4292600"/>
            <a:ext cx="0" cy="2514600"/>
          </a:xfrm>
          <a:prstGeom prst="line">
            <a:avLst/>
          </a:prstGeom>
          <a:ln w="47625" cap="flat">
            <a:solidFill>
              <a:srgbClr val="8E7156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412A60-2614-3C82-E827-6FE17E393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-31376" y="9558820"/>
            <a:ext cx="9251315" cy="728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1062D6-D278-B7BF-3B04-D5AA8FC56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9036685" y="9558820"/>
            <a:ext cx="9251315" cy="70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59992A7-B0EA-6B6B-7A56-25E32A46369D}"/>
              </a:ext>
            </a:extLst>
          </p:cNvPr>
          <p:cNvGrpSpPr/>
          <p:nvPr/>
        </p:nvGrpSpPr>
        <p:grpSpPr>
          <a:xfrm>
            <a:off x="-31376" y="0"/>
            <a:ext cx="1447798" cy="10292442"/>
            <a:chOff x="0" y="0"/>
            <a:chExt cx="596967" cy="2709333"/>
          </a:xfrm>
          <a:solidFill>
            <a:srgbClr val="E7D9C7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19A6FB02-0BD9-C110-A803-38BC0B6D34F9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4ACABE88-6298-5B08-CA9F-F80CE4C45E3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21">
            <a:extLst>
              <a:ext uri="{FF2B5EF4-FFF2-40B4-BE49-F238E27FC236}">
                <a16:creationId xmlns:a16="http://schemas.microsoft.com/office/drawing/2014/main" xmlns="" id="{C4228321-9C01-8B61-E0D2-9E933FD418B3}"/>
              </a:ext>
            </a:extLst>
          </p:cNvPr>
          <p:cNvSpPr/>
          <p:nvPr/>
        </p:nvSpPr>
        <p:spPr>
          <a:xfrm>
            <a:off x="-96928" y="-124881"/>
            <a:ext cx="1578902" cy="1458382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Прямоугольник 14"/>
          <p:cNvSpPr/>
          <p:nvPr/>
        </p:nvSpPr>
        <p:spPr>
          <a:xfrm>
            <a:off x="1595482" y="746420"/>
            <a:ext cx="1687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uk-UA" sz="2400" i="1" dirty="0">
              <a:latin typeface="Century" panose="020406040505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42A1DE1-A1DD-4E11-8970-2F4B3C2000F2}"/>
              </a:ext>
            </a:extLst>
          </p:cNvPr>
          <p:cNvSpPr/>
          <p:nvPr/>
        </p:nvSpPr>
        <p:spPr>
          <a:xfrm>
            <a:off x="2622177" y="836969"/>
            <a:ext cx="1452282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Інформацію про результати висновків за результатами акредитаційних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програм, що проходили акредитацію у І семестрі 2024-2025 н.р. взяти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Сформувати план заходів з виконання рекомендацій ЕГ,  ГЕР, НАЗЯВО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 за результатами акредитацій та затвердити їх на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Вчених радах структурних підрозділів з подальшим оприлюдненням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випускової кафедри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(Відповідальні: гаранти ОП, завідуючі кафедр, декани 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факультетів/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директори навчально-наукових інститутів). 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тематику проєкту «Школа гарантів» включити обговорення аналізу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реалізації ОП.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Організувати та провести тренінг для членів науково-методичної ради  та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Вченої ради з навчально-методичної роботи, які виступають експертами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 якості ОП, з метою вироблення єдиних підходів аналізу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(Відповідальні: керівник Центру забезпечення якості вищої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ЧНУ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комісії Вченої ради з навчально-методичної роботи). 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Результати поточного моніторингу якості ОП, проведених на рівні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факультету/навчально-наукового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інституту, Університету, оприлюднювати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рубриках на сайтах структурних підрозділів / Університету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(Відповідальні: керівники структурних підрозділів, керівник сектору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та навчально-методичного супроводу Центру</a:t>
            </a:r>
          </a:p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вищої освіти ЧНУ).</a:t>
            </a:r>
          </a:p>
        </p:txBody>
      </p:sp>
    </p:spTree>
    <p:extLst>
      <p:ext uri="{BB962C8B-B14F-4D97-AF65-F5344CB8AC3E}">
        <p14:creationId xmlns:p14="http://schemas.microsoft.com/office/powerpoint/2010/main" val="25160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1. </a:t>
            </a:r>
            <a:r>
              <a:rPr lang="uk-UA" sz="6000" b="1" dirty="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Проєктування</a:t>
            </a: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 освітньої програми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273" y="1141686"/>
            <a:ext cx="156210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освітніх програм отримали оцінку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цим критерієм, рівень </a:t>
            </a:r>
            <a:r>
              <a:rPr lang="uk-UA" sz="3200" b="1" dirty="0">
                <a:solidFill>
                  <a:srgbClr val="DF7A0B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Англійська мова та друга іноземна мова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рівень </a:t>
            </a:r>
            <a:r>
              <a:rPr lang="uk-UA" sz="3200" dirty="0">
                <a:solidFill>
                  <a:srgbClr val="C0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3200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Управління персоналом та економіка праці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(ЕГ – В; ГЕР, НА – Е).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1840" y="2389767"/>
            <a:ext cx="15354300" cy="700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підготовки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ОПП 2025 р. удосконалити зміст ОК ОП із врахуванням специфіки спеціальності.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Гаранту та робочій групі активніше залучати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процедури удосконалення ОПП. Налагодити більш системний підхід та до комунікації з роботодавцями для поглиблення їхньої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залученості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розробку програми, що сприятиме кращій адаптації студентів до умов ринку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праціальності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 під час наступного перегляду ОПП врахувати кращі практики вітчизняних/закордонних ОП при формулюванні цілей, змісту та визначенні програмних результатів навчання ОПП.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014 </a:t>
            </a:r>
            <a:r>
              <a:rPr lang="uk-UA" sz="2400" u="sng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 </a:t>
            </a:r>
            <a:r>
              <a:rPr lang="uk-UA" sz="2400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 наступному оновленні ОП узгодити СК, ПРН з вимогами професійного стандарту «Вчитель закладу загальної середньої освіти» у новій редакції, затвердженого наказом МОН України № 1125 від 29.08.2024 р. (За відсутності Стандарту вищої освіти за спеціальністю розробити внутрішнє Положення (Стандарт) ЗВО, який дозволяє затверджувати ПРН за ОП).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Рекомендовано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проєктній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групі </a:t>
            </a:r>
            <a:r>
              <a:rPr lang="uk-UA" sz="2400" dirty="0" err="1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увідповіднити</a:t>
            </a: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змісту ОП визначену в ній придатність здобувачів до працевлаштування в оновленій редакції ОП до початку нового навчального року.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latin typeface="Century" panose="0204060405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Конкретизувати фокус ОНП відповідно до </a:t>
            </a:r>
            <a:r>
              <a:rPr lang="uk-UA" sz="2400" dirty="0" err="1">
                <a:latin typeface="Century" panose="0204060405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тематик</a:t>
            </a:r>
            <a:r>
              <a:rPr lang="uk-UA" sz="2400" dirty="0">
                <a:latin typeface="Century" panose="0204060405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існуючих наукових шкіл*.</a:t>
            </a:r>
            <a:endParaRPr lang="uk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3276600" y="746246"/>
            <a:ext cx="124206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Суттєвий недолік у висновку ГЕР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3815" y="2412147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entury" panose="02040604050505020304" pitchFamily="18" charset="0"/>
              </a:rPr>
              <a:t>В </a:t>
            </a:r>
            <a:r>
              <a:rPr lang="ru-RU" sz="3200" dirty="0" err="1">
                <a:latin typeface="Century" panose="02040604050505020304" pitchFamily="18" charset="0"/>
              </a:rPr>
              <a:t>описі</a:t>
            </a:r>
            <a:r>
              <a:rPr lang="ru-RU" sz="3200" dirty="0">
                <a:latin typeface="Century" panose="02040604050505020304" pitchFamily="18" charset="0"/>
              </a:rPr>
              <a:t> ОП </a:t>
            </a:r>
            <a:r>
              <a:rPr lang="ru-RU" sz="3200" dirty="0" err="1">
                <a:latin typeface="Century" panose="02040604050505020304" pitchFamily="18" charset="0"/>
              </a:rPr>
              <a:t>сформульована</a:t>
            </a:r>
            <a:r>
              <a:rPr lang="ru-RU" sz="3200" dirty="0">
                <a:latin typeface="Century" panose="02040604050505020304" pitchFamily="18" charset="0"/>
              </a:rPr>
              <a:t> мета </a:t>
            </a:r>
            <a:r>
              <a:rPr lang="ru-RU" sz="3200" dirty="0" err="1">
                <a:latin typeface="Century" panose="02040604050505020304" pitchFamily="18" charset="0"/>
              </a:rPr>
              <a:t>програми</a:t>
            </a:r>
            <a:r>
              <a:rPr lang="ru-RU" sz="3200" dirty="0">
                <a:latin typeface="Century" panose="02040604050505020304" pitchFamily="18" charset="0"/>
              </a:rPr>
              <a:t>, яка не </a:t>
            </a:r>
            <a:r>
              <a:rPr lang="ru-RU" sz="3200" dirty="0" err="1">
                <a:latin typeface="Century" panose="02040604050505020304" pitchFamily="18" charset="0"/>
              </a:rPr>
              <a:t>відповідає</a:t>
            </a:r>
            <a:r>
              <a:rPr lang="ru-RU" sz="3200" dirty="0">
                <a:latin typeface="Century" panose="02040604050505020304" pitchFamily="18" charset="0"/>
              </a:rPr>
              <a:t> стандарту та </a:t>
            </a:r>
            <a:r>
              <a:rPr lang="ru-RU" sz="3200" dirty="0" err="1">
                <a:latin typeface="Century" panose="02040604050505020304" pitchFamily="18" charset="0"/>
              </a:rPr>
              <a:t>спеціальності</a:t>
            </a:r>
            <a:r>
              <a:rPr lang="ru-RU" sz="3200" dirty="0">
                <a:latin typeface="Century" panose="02040604050505020304" pitchFamily="18" charset="0"/>
              </a:rPr>
              <a:t> «</a:t>
            </a:r>
            <a:r>
              <a:rPr lang="ru-RU" sz="3200" dirty="0" err="1">
                <a:latin typeface="Century" panose="02040604050505020304" pitchFamily="18" charset="0"/>
              </a:rPr>
              <a:t>Економіка</a:t>
            </a:r>
            <a:r>
              <a:rPr lang="ru-RU" sz="3200" dirty="0">
                <a:latin typeface="Century" panose="02040604050505020304" pitchFamily="18" charset="0"/>
              </a:rPr>
              <a:t>». </a:t>
            </a:r>
            <a:r>
              <a:rPr lang="uk-UA" sz="3200" dirty="0">
                <a:latin typeface="Century" panose="02040604050505020304" pitchFamily="18" charset="0"/>
              </a:rPr>
              <a:t>Усі складові цієї мети мають управлінське спрямування, що визначає відповідність мети і програми спеціальності "Менеджмент". Питання економічного змісту у формулюванні мети мають другорядне значення, що не забезпечує умов для підготовки економіста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 </a:t>
            </a:r>
            <a:r>
              <a:rPr lang="uk-UA" sz="2000" b="1" u="sng" dirty="0">
                <a:latin typeface="Century" panose="02040604050505020304" pitchFamily="18" charset="0"/>
              </a:rPr>
              <a:t>(ОПП Управління персоналом та економіка праці).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xmlns="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62200" y="6033412"/>
            <a:ext cx="1577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7030A0"/>
                </a:solidFill>
                <a:latin typeface="Century" panose="02040604050505020304" pitchFamily="18" charset="0"/>
              </a:rPr>
              <a:t>Рекомендація</a:t>
            </a:r>
            <a:r>
              <a:rPr lang="ru-RU" sz="3200" dirty="0">
                <a:latin typeface="Century" panose="02040604050505020304" pitchFamily="18" charset="0"/>
              </a:rPr>
              <a:t>: </a:t>
            </a:r>
            <a:r>
              <a:rPr lang="ru-RU" sz="3200" dirty="0" err="1">
                <a:latin typeface="Century" panose="02040604050505020304" pitchFamily="18" charset="0"/>
              </a:rPr>
              <a:t>Узгодити</a:t>
            </a:r>
            <a:r>
              <a:rPr lang="ru-RU" sz="3200" dirty="0">
                <a:latin typeface="Century" panose="02040604050505020304" pitchFamily="18" charset="0"/>
              </a:rPr>
              <a:t> мету та </a:t>
            </a:r>
            <a:r>
              <a:rPr lang="ru-RU" sz="3200" dirty="0" err="1">
                <a:latin typeface="Century" panose="02040604050505020304" pitchFamily="18" charset="0"/>
              </a:rPr>
              <a:t>цільове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спрямування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програми</a:t>
            </a:r>
            <a:r>
              <a:rPr lang="ru-RU" sz="3200" dirty="0">
                <a:latin typeface="Century" panose="02040604050505020304" pitchFamily="18" charset="0"/>
              </a:rPr>
              <a:t> з </a:t>
            </a:r>
            <a:r>
              <a:rPr lang="ru-RU" sz="3200" dirty="0" err="1">
                <a:latin typeface="Century" panose="02040604050505020304" pitchFamily="18" charset="0"/>
              </a:rPr>
              <a:t>вимогами</a:t>
            </a:r>
            <a:r>
              <a:rPr lang="ru-RU" sz="3200" dirty="0">
                <a:latin typeface="Century" panose="02040604050505020304" pitchFamily="18" charset="0"/>
              </a:rPr>
              <a:t> стандарту </a:t>
            </a:r>
            <a:r>
              <a:rPr lang="ru-RU" sz="3200" dirty="0" err="1">
                <a:latin typeface="Century" panose="02040604050505020304" pitchFamily="18" charset="0"/>
              </a:rPr>
              <a:t>спеціальності</a:t>
            </a:r>
            <a:r>
              <a:rPr lang="ru-RU" sz="3200" dirty="0">
                <a:latin typeface="Century" panose="02040604050505020304" pitchFamily="18" charset="0"/>
              </a:rPr>
              <a:t> "</a:t>
            </a:r>
            <a:r>
              <a:rPr lang="ru-RU" sz="3200" dirty="0" err="1">
                <a:latin typeface="Century" panose="02040604050505020304" pitchFamily="18" charset="0"/>
              </a:rPr>
              <a:t>Економіка</a:t>
            </a:r>
            <a:r>
              <a:rPr lang="ru-RU" sz="3200" dirty="0">
                <a:latin typeface="Century" panose="02040604050505020304" pitchFamily="18" charset="0"/>
              </a:rPr>
              <a:t>" на </a:t>
            </a:r>
            <a:r>
              <a:rPr lang="ru-RU" sz="3200" dirty="0" err="1">
                <a:latin typeface="Century" panose="02040604050505020304" pitchFamily="18" charset="0"/>
              </a:rPr>
              <a:t>основі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чіткого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визначення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профілю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випускника</a:t>
            </a:r>
            <a:r>
              <a:rPr lang="ru-RU" sz="3200" dirty="0">
                <a:latin typeface="Century" panose="02040604050505020304" pitchFamily="18" charset="0"/>
              </a:rPr>
              <a:t> (</a:t>
            </a:r>
            <a:r>
              <a:rPr lang="ru-RU" sz="3200" dirty="0" err="1">
                <a:latin typeface="Century" panose="02040604050505020304" pitchFamily="18" charset="0"/>
              </a:rPr>
              <a:t>це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економіст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чи</a:t>
            </a:r>
            <a:r>
              <a:rPr lang="ru-RU" sz="3200" dirty="0">
                <a:latin typeface="Century" panose="02040604050505020304" pitchFamily="18" charset="0"/>
              </a:rPr>
              <a:t> менеджер?) </a:t>
            </a:r>
            <a:endParaRPr lang="uk-UA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388676" y="252949"/>
            <a:ext cx="1191784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0997" y="1999218"/>
            <a:ext cx="15925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latin typeface="Century" panose="02040604050505020304" pitchFamily="18" charset="0"/>
              </a:rPr>
              <a:t>ОП Англійська мова і література та друга іноземна мова </a:t>
            </a:r>
          </a:p>
          <a:p>
            <a:pPr algn="just"/>
            <a:r>
              <a:rPr lang="uk-UA" sz="3200" dirty="0">
                <a:latin typeface="Century" panose="02040604050505020304" pitchFamily="18" charset="0"/>
              </a:rPr>
              <a:t>Формулювання мети ОП та ПРН здійснено на основі комплексного аналізу наукових і професійних тенденцій, врахування регіонального розвитку та потреб ринку праці, застосування кращих практик вітчизняної та міжнародної освіти, що забезпечує відповідність ОП сучасним викликам і вимогам як на локальному, так і глобальному рівнях.  Високий ступінь адаптації ОП до європейських стандартів якості освіти дозволяє визначити її як зразкову критерієм </a:t>
            </a:r>
            <a:r>
              <a:rPr lang="uk-UA" sz="3200" dirty="0" err="1">
                <a:latin typeface="Century" panose="02040604050505020304" pitchFamily="18" charset="0"/>
              </a:rPr>
              <a:t>проєктування</a:t>
            </a:r>
            <a:r>
              <a:rPr lang="uk-UA" sz="3200" dirty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uk-UA" sz="2400" b="1" u="sng" dirty="0">
                <a:latin typeface="Century" panose="02040604050505020304" pitchFamily="18" charset="0"/>
              </a:rPr>
              <a:t>(</a:t>
            </a:r>
            <a:r>
              <a:rPr lang="uk-UA" sz="2400" b="1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Англійська мова та друга іноземна мова)</a:t>
            </a:r>
            <a:endParaRPr lang="uk-UA" sz="2400" b="1" u="sng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xmlns="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478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551" y="1123204"/>
            <a:ext cx="161925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Тісна/систематична взаємодія, </a:t>
            </a:r>
            <a:r>
              <a:rPr lang="ru-RU" sz="2400" dirty="0" err="1">
                <a:latin typeface="Century" panose="02040604050505020304" pitchFamily="18" charset="0"/>
              </a:rPr>
              <a:t>моніторинг</a:t>
            </a:r>
            <a:r>
              <a:rPr lang="ru-RU" sz="2400" dirty="0">
                <a:latin typeface="Century" panose="02040604050505020304" pitchFamily="18" charset="0"/>
              </a:rPr>
              <a:t> думки та </a:t>
            </a:r>
            <a:r>
              <a:rPr lang="ru-RU" sz="2400" dirty="0" err="1">
                <a:latin typeface="Century" panose="02040604050505020304" pitchFamily="18" charset="0"/>
              </a:rPr>
              <a:t>співпраця</a:t>
            </a:r>
            <a:r>
              <a:rPr lang="ru-RU" sz="2400" dirty="0">
                <a:latin typeface="Century" panose="02040604050505020304" pitchFamily="18" charset="0"/>
              </a:rPr>
              <a:t> з </a:t>
            </a:r>
            <a:r>
              <a:rPr lang="ru-RU" sz="2400" dirty="0" err="1">
                <a:latin typeface="Century" panose="02040604050505020304" pitchFamily="18" charset="0"/>
              </a:rPr>
              <a:t>усіма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групами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стейкхолдерів</a:t>
            </a:r>
            <a:r>
              <a:rPr lang="ru-RU" sz="2400" dirty="0">
                <a:latin typeface="Century" panose="02040604050505020304" pitchFamily="18" charset="0"/>
              </a:rPr>
              <a:t>, </a:t>
            </a:r>
            <a:r>
              <a:rPr lang="ru-RU" sz="2400" dirty="0" err="1">
                <a:latin typeface="Century" panose="02040604050505020304" pitchFamily="18" charset="0"/>
              </a:rPr>
              <a:t>які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мотивовані</a:t>
            </a:r>
            <a:r>
              <a:rPr lang="ru-RU" sz="2400" dirty="0">
                <a:latin typeface="Century" panose="02040604050505020304" pitchFamily="18" charset="0"/>
              </a:rPr>
              <a:t> до </a:t>
            </a:r>
            <a:r>
              <a:rPr lang="ru-RU" sz="2400" dirty="0" err="1">
                <a:latin typeface="Century" panose="02040604050505020304" pitchFamily="18" charset="0"/>
              </a:rPr>
              <a:t>участі</a:t>
            </a:r>
            <a:r>
              <a:rPr lang="ru-RU" sz="2400" dirty="0">
                <a:latin typeface="Century" panose="02040604050505020304" pitchFamily="18" charset="0"/>
              </a:rPr>
              <a:t> у </a:t>
            </a:r>
            <a:r>
              <a:rPr lang="ru-RU" sz="2400" dirty="0" err="1">
                <a:latin typeface="Century" panose="02040604050505020304" pitchFamily="18" charset="0"/>
              </a:rPr>
              <a:t>формуванні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якісної</a:t>
            </a:r>
            <a:r>
              <a:rPr lang="ru-RU" sz="2400" dirty="0">
                <a:latin typeface="Century" panose="02040604050505020304" pitchFamily="18" charset="0"/>
              </a:rPr>
              <a:t> ОП </a:t>
            </a:r>
            <a:r>
              <a:rPr lang="ru-RU" sz="2000" b="1" u="sng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Логопедія, ОП Інформатика та інформаційні технології в освіті, ОП Міжнародний туризм і </a:t>
            </a:r>
            <a:r>
              <a:rPr lang="uk-UA" sz="2000" b="1" u="sng" dirty="0" err="1">
                <a:latin typeface="Century" panose="02040604050505020304" pitchFamily="18" charset="0"/>
              </a:rPr>
              <a:t>туроперейтинг</a:t>
            </a:r>
            <a:r>
              <a:rPr lang="uk-UA" sz="2000" b="1" u="sng" dirty="0">
                <a:latin typeface="Century" panose="02040604050505020304" pitchFamily="18" charset="0"/>
              </a:rPr>
              <a:t>, ОП Державна служба, ОП Управління персоналом та економіка праці, ОП Програмне забезпечення систем, ОП Системний аналіз).</a:t>
            </a:r>
            <a:endParaRPr lang="ru-RU" sz="2000" b="1" u="sng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  <a:ea typeface="Calibri" panose="020F0502020204030204" pitchFamily="34" charset="0"/>
              </a:rPr>
              <a:t>Освітня програма гнучко реагує на розвиток сучасної науки через пропозиції та рекомендації учасників освітнього процесу </a:t>
            </a:r>
            <a:r>
              <a:rPr lang="uk-UA" sz="2000" b="1" u="sng" dirty="0">
                <a:latin typeface="Century" panose="02040604050505020304" pitchFamily="18" charset="0"/>
                <a:ea typeface="Calibri" panose="020F0502020204030204" pitchFamily="34" charset="0"/>
              </a:rPr>
              <a:t>(ОП Логопедія).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</a:rPr>
              <a:t>Тісна співпраця кафедри з німецькими партнерами, студенти ОП мають можливість навчатися у Педагогічному університеті міста </a:t>
            </a:r>
            <a:r>
              <a:rPr lang="uk-UA" sz="2400" dirty="0" err="1">
                <a:latin typeface="Century" panose="02040604050505020304" pitchFamily="18" charset="0"/>
              </a:rPr>
              <a:t>Людвігсбург</a:t>
            </a:r>
            <a:r>
              <a:rPr lang="uk-UA" sz="2400" dirty="0">
                <a:latin typeface="Century" panose="02040604050505020304" pitchFamily="18" charset="0"/>
              </a:rPr>
              <a:t>; кращі студенти ОП щороку отримують стипендії від німецької сторони </a:t>
            </a:r>
            <a:r>
              <a:rPr lang="uk-UA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Німецька мова і література та англійська мова).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</a:rPr>
              <a:t>Практична спрямованість на реалізацію галузевої і регіональної державної політики </a:t>
            </a:r>
            <a:r>
              <a:rPr lang="uk-UA" sz="2000" b="1" u="sng" dirty="0">
                <a:latin typeface="Century" panose="02040604050505020304" pitchFamily="18" charset="0"/>
              </a:rPr>
              <a:t>(ОП Державна служба)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</a:rPr>
              <a:t>Впровадження сучасних освітніх практик партнерських іноземних ЗВО </a:t>
            </a:r>
            <a:r>
              <a:rPr lang="uk-UA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Програмне забезпечення систем , ОП Інформатика та інформаційні технології в освіті)</a:t>
            </a:r>
            <a:r>
              <a:rPr lang="uk-UA" sz="2000" b="1" dirty="0">
                <a:latin typeface="Century" panose="02040604050505020304" pitchFamily="18" charset="0"/>
              </a:rPr>
              <a:t>.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</a:rPr>
              <a:t>Цілі ОПП чітко сформульовані, відповідають місії та стратегії ЧНУ; с</a:t>
            </a:r>
            <a:r>
              <a:rPr lang="ru-RU" sz="2400" dirty="0" err="1">
                <a:latin typeface="Century" panose="02040604050505020304" pitchFamily="18" charset="0"/>
              </a:rPr>
              <a:t>истемний</a:t>
            </a:r>
            <a:r>
              <a:rPr lang="ru-RU" sz="2400" dirty="0">
                <a:latin typeface="Century" panose="02040604050505020304" pitchFamily="18" charset="0"/>
              </a:rPr>
              <a:t> перегляд та </a:t>
            </a:r>
            <a:r>
              <a:rPr lang="ru-RU" sz="2400" dirty="0" err="1">
                <a:latin typeface="Century" panose="02040604050505020304" pitchFamily="18" charset="0"/>
              </a:rPr>
              <a:t>удосконалення</a:t>
            </a:r>
            <a:r>
              <a:rPr lang="ru-RU" sz="2400" dirty="0">
                <a:latin typeface="Century" panose="02040604050505020304" pitchFamily="18" charset="0"/>
              </a:rPr>
              <a:t> ОПП, </a:t>
            </a:r>
            <a:r>
              <a:rPr lang="ru-RU" sz="2400" dirty="0" err="1">
                <a:latin typeface="Century" panose="02040604050505020304" pitchFamily="18" charset="0"/>
              </a:rPr>
              <a:t>що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дає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можливість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вчасно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реагувати</a:t>
            </a:r>
            <a:r>
              <a:rPr lang="ru-RU" sz="2400" dirty="0">
                <a:latin typeface="Century" panose="02040604050505020304" pitchFamily="18" charset="0"/>
              </a:rPr>
              <a:t> на </a:t>
            </a:r>
            <a:r>
              <a:rPr lang="ru-RU" sz="2400" dirty="0" err="1">
                <a:latin typeface="Century" panose="02040604050505020304" pitchFamily="18" charset="0"/>
              </a:rPr>
              <a:t>зміни</a:t>
            </a:r>
            <a:r>
              <a:rPr lang="ru-RU" sz="2400" dirty="0">
                <a:latin typeface="Century" panose="02040604050505020304" pitchFamily="18" charset="0"/>
              </a:rPr>
              <a:t> на ринку </a:t>
            </a:r>
            <a:r>
              <a:rPr lang="ru-RU" sz="2400" dirty="0" err="1">
                <a:latin typeface="Century" panose="02040604050505020304" pitchFamily="18" charset="0"/>
              </a:rPr>
              <a:t>праці</a:t>
            </a:r>
            <a:r>
              <a:rPr lang="ru-RU" sz="2400" dirty="0">
                <a:latin typeface="Century" panose="02040604050505020304" pitchFamily="18" charset="0"/>
              </a:rPr>
              <a:t>; </a:t>
            </a:r>
            <a:r>
              <a:rPr lang="ru-RU" sz="2400" dirty="0" err="1">
                <a:latin typeface="Century" panose="02040604050505020304" pitchFamily="18" charset="0"/>
              </a:rPr>
              <a:t>студентоцентрованість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підходу</a:t>
            </a:r>
            <a:r>
              <a:rPr lang="ru-RU" sz="2400" dirty="0">
                <a:latin typeface="Century" panose="02040604050505020304" pitchFamily="18" charset="0"/>
              </a:rPr>
              <a:t> до </a:t>
            </a:r>
            <a:r>
              <a:rPr lang="ru-RU" sz="2400" dirty="0" err="1">
                <a:latin typeface="Century" panose="02040604050505020304" pitchFamily="18" charset="0"/>
              </a:rPr>
              <a:t>організації</a:t>
            </a:r>
            <a:r>
              <a:rPr lang="ru-RU" sz="2400" dirty="0">
                <a:latin typeface="Century" panose="02040604050505020304" pitchFamily="18" charset="0"/>
              </a:rPr>
              <a:t> ОПП </a:t>
            </a:r>
            <a:r>
              <a:rPr lang="ru-RU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Управління персоналом та економіка праці</a:t>
            </a:r>
            <a:r>
              <a:rPr lang="uk-UA" sz="2000" b="1" dirty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Century" panose="02040604050505020304" pitchFamily="18" charset="0"/>
              </a:rPr>
              <a:t>Фокусування на локальних мистецьких традиціях Буковини, що дозволяє забезпечити унікальність </a:t>
            </a:r>
            <a:r>
              <a:rPr lang="uk-UA" sz="2400" dirty="0" err="1">
                <a:latin typeface="Century" panose="02040604050505020304" pitchFamily="18" charset="0"/>
              </a:rPr>
              <a:t>едукаційної</a:t>
            </a:r>
            <a:r>
              <a:rPr lang="uk-UA" sz="2400" dirty="0">
                <a:latin typeface="Century" panose="02040604050505020304" pitchFamily="18" charset="0"/>
              </a:rPr>
              <a:t> пропозиції ОП </a:t>
            </a:r>
            <a:r>
              <a:rPr lang="uk-UA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</a:t>
            </a:r>
            <a:r>
              <a:rPr lang="ru-RU" sz="2000" b="1" u="sng" dirty="0" err="1">
                <a:latin typeface="Century" panose="02040604050505020304" pitchFamily="18" charset="0"/>
              </a:rPr>
              <a:t>Образотворче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мистецтво</a:t>
            </a:r>
            <a:r>
              <a:rPr lang="ru-RU" sz="2000" b="1" u="sng" dirty="0">
                <a:latin typeface="Century" panose="02040604050505020304" pitchFamily="18" charset="0"/>
              </a:rPr>
              <a:t>, </a:t>
            </a:r>
            <a:r>
              <a:rPr lang="ru-RU" sz="2000" b="1" u="sng" dirty="0" err="1">
                <a:latin typeface="Century" panose="02040604050505020304" pitchFamily="18" charset="0"/>
              </a:rPr>
              <a:t>декоративне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мистецтво</a:t>
            </a:r>
            <a:r>
              <a:rPr lang="ru-RU" sz="2000" b="1" u="sng" dirty="0">
                <a:latin typeface="Century" panose="02040604050505020304" pitchFamily="18" charset="0"/>
              </a:rPr>
              <a:t>, </a:t>
            </a:r>
            <a:r>
              <a:rPr lang="ru-RU" sz="2000" b="1" u="sng" dirty="0" err="1">
                <a:latin typeface="Century" panose="02040604050505020304" pitchFamily="18" charset="0"/>
              </a:rPr>
              <a:t>реставрація</a:t>
            </a:r>
            <a:r>
              <a:rPr lang="ru-RU" sz="2400" dirty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Century" panose="02040604050505020304" pitchFamily="18" charset="0"/>
              </a:rPr>
              <a:t>можливість</a:t>
            </a:r>
            <a:r>
              <a:rPr lang="ru-RU" sz="2400" dirty="0">
                <a:latin typeface="Century" panose="02040604050505020304" pitchFamily="18" charset="0"/>
              </a:rPr>
              <a:t> ЗВО </a:t>
            </a:r>
            <a:r>
              <a:rPr lang="ru-RU" sz="2400" dirty="0" err="1">
                <a:latin typeface="Century" panose="02040604050505020304" pitchFamily="18" charset="0"/>
              </a:rPr>
              <a:t>пропонувати</a:t>
            </a:r>
            <a:r>
              <a:rPr lang="ru-RU" sz="2400" dirty="0">
                <a:latin typeface="Century" panose="02040604050505020304" pitchFamily="18" charset="0"/>
              </a:rPr>
              <a:t> студентам </a:t>
            </a:r>
            <a:r>
              <a:rPr lang="ru-RU" sz="2400" dirty="0" err="1">
                <a:latin typeface="Century" panose="02040604050505020304" pitchFamily="18" charset="0"/>
              </a:rPr>
              <a:t>можливість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проходити</a:t>
            </a:r>
            <a:r>
              <a:rPr lang="ru-RU" sz="2400" dirty="0">
                <a:latin typeface="Century" panose="02040604050505020304" pitchFamily="18" charset="0"/>
              </a:rPr>
              <a:t> практики на </a:t>
            </a:r>
            <a:r>
              <a:rPr lang="ru-RU" sz="2400" dirty="0" err="1">
                <a:latin typeface="Century" panose="02040604050505020304" pitchFamily="18" charset="0"/>
              </a:rPr>
              <a:t>базі</a:t>
            </a:r>
            <a:r>
              <a:rPr lang="ru-RU" sz="2400" dirty="0">
                <a:latin typeface="Century" panose="02040604050505020304" pitchFamily="18" charset="0"/>
              </a:rPr>
              <a:t> 29 </a:t>
            </a:r>
            <a:r>
              <a:rPr lang="ru-RU" sz="2400" dirty="0" err="1">
                <a:latin typeface="Century" panose="02040604050505020304" pitchFamily="18" charset="0"/>
              </a:rPr>
              <a:t>підприємств</a:t>
            </a:r>
            <a:r>
              <a:rPr lang="ru-RU" sz="2400" dirty="0">
                <a:latin typeface="Century" panose="02040604050505020304" pitchFamily="18" charset="0"/>
              </a:rPr>
              <a:t> та </a:t>
            </a:r>
            <a:r>
              <a:rPr lang="ru-RU" sz="2400" dirty="0" err="1">
                <a:latin typeface="Century" panose="02040604050505020304" pitchFamily="18" charset="0"/>
              </a:rPr>
              <a:t>установ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</a:t>
            </a:r>
            <a:r>
              <a:rPr lang="ru-RU" sz="2000" b="1" u="sng" dirty="0">
                <a:latin typeface="Century" panose="02040604050505020304" pitchFamily="18" charset="0"/>
              </a:rPr>
              <a:t>Менеджмент </a:t>
            </a:r>
            <a:r>
              <a:rPr lang="ru-RU" sz="2000" b="1" u="sng" dirty="0" err="1">
                <a:latin typeface="Century" panose="02040604050505020304" pitchFamily="18" charset="0"/>
              </a:rPr>
              <a:t>туристичної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u="sng" dirty="0" err="1">
                <a:latin typeface="Century" panose="02040604050505020304" pitchFamily="18" charset="0"/>
              </a:rPr>
              <a:t>індустрії</a:t>
            </a:r>
            <a:r>
              <a:rPr lang="ru-RU" sz="2000" b="1" u="sng" dirty="0">
                <a:latin typeface="Century" panose="02040604050505020304" pitchFamily="18" charset="0"/>
              </a:rPr>
              <a:t> </a:t>
            </a:r>
            <a:r>
              <a:rPr lang="ru-RU" sz="2000" b="1" dirty="0">
                <a:latin typeface="Century" panose="020406040505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" panose="02040604050505020304" pitchFamily="18" charset="0"/>
              </a:rPr>
              <a:t>Мета ОП </a:t>
            </a:r>
            <a:r>
              <a:rPr lang="ru-RU" sz="2400" dirty="0" err="1">
                <a:latin typeface="Century" panose="02040604050505020304" pitchFamily="18" charset="0"/>
              </a:rPr>
              <a:t>враховуючи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її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особливість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 err="1">
                <a:latin typeface="Century" panose="02040604050505020304" pitchFamily="18" charset="0"/>
              </a:rPr>
              <a:t>може</a:t>
            </a:r>
            <a:r>
              <a:rPr lang="ru-RU" sz="2400" dirty="0">
                <a:latin typeface="Century" panose="02040604050505020304" pitchFamily="18" charset="0"/>
              </a:rPr>
              <a:t> бути </a:t>
            </a:r>
            <a:r>
              <a:rPr lang="ru-RU" sz="2400" dirty="0" err="1">
                <a:latin typeface="Century" panose="02040604050505020304" pitchFamily="18" charset="0"/>
              </a:rPr>
              <a:t>досягнута</a:t>
            </a:r>
            <a:r>
              <a:rPr lang="ru-RU" sz="2400" dirty="0">
                <a:latin typeface="Century" panose="02040604050505020304" pitchFamily="18" charset="0"/>
              </a:rPr>
              <a:t> на </a:t>
            </a:r>
            <a:r>
              <a:rPr lang="ru-RU" sz="2400" dirty="0" err="1">
                <a:latin typeface="Century" panose="02040604050505020304" pitchFamily="18" charset="0"/>
              </a:rPr>
              <a:t>базі</a:t>
            </a:r>
            <a:r>
              <a:rPr lang="ru-RU" sz="2400" dirty="0">
                <a:latin typeface="Century" panose="02040604050505020304" pitchFamily="18" charset="0"/>
              </a:rPr>
              <a:t> МТБ </a:t>
            </a:r>
            <a:r>
              <a:rPr lang="ru-RU" sz="2400" dirty="0" err="1">
                <a:latin typeface="Century" panose="02040604050505020304" pitchFamily="18" charset="0"/>
              </a:rPr>
              <a:t>Університету</a:t>
            </a:r>
            <a:r>
              <a:rPr lang="ru-RU" sz="2400" dirty="0">
                <a:latin typeface="Century" panose="02040604050505020304" pitchFamily="18" charset="0"/>
              </a:rPr>
              <a:t>, </a:t>
            </a:r>
            <a:r>
              <a:rPr lang="ru-RU" sz="2400" dirty="0" err="1">
                <a:latin typeface="Century" panose="02040604050505020304" pitchFamily="18" charset="0"/>
              </a:rPr>
              <a:t>географічного</a:t>
            </a:r>
            <a:r>
              <a:rPr lang="ru-RU" sz="2400" dirty="0">
                <a:latin typeface="Century" panose="02040604050505020304" pitchFamily="18" charset="0"/>
              </a:rPr>
              <a:t> факультету </a:t>
            </a:r>
            <a:r>
              <a:rPr lang="ru-RU" sz="2000" b="1" dirty="0">
                <a:latin typeface="Century" panose="02040604050505020304" pitchFamily="18" charset="0"/>
              </a:rPr>
              <a:t>(</a:t>
            </a:r>
            <a:r>
              <a:rPr lang="uk-UA" sz="2000" b="1" u="sng" dirty="0">
                <a:latin typeface="Century" panose="02040604050505020304" pitchFamily="18" charset="0"/>
              </a:rPr>
              <a:t>ОП Міжнародний туризм і </a:t>
            </a:r>
            <a:r>
              <a:rPr lang="uk-UA" sz="2000" b="1" u="sng" dirty="0" err="1">
                <a:latin typeface="Century" panose="02040604050505020304" pitchFamily="18" charset="0"/>
              </a:rPr>
              <a:t>туроперейтинг</a:t>
            </a:r>
            <a:r>
              <a:rPr lang="uk-UA" sz="2000" b="1" dirty="0">
                <a:latin typeface="Century" panose="02040604050505020304" pitchFamily="18" charset="0"/>
              </a:rPr>
              <a:t>).</a:t>
            </a:r>
          </a:p>
          <a:p>
            <a:pPr algn="just"/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4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229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2. </a:t>
            </a:r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Структура та зміст освітньої програми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3361" y="2429230"/>
            <a:ext cx="1562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Century" panose="02040604050505020304" pitchFamily="18" charset="0"/>
              </a:rPr>
              <a:t>Більшість освітніх програм отримали оцінку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 за цим критерієм, на рівень </a:t>
            </a:r>
            <a:r>
              <a:rPr lang="uk-UA" sz="3200" b="1" dirty="0">
                <a:solidFill>
                  <a:srgbClr val="DA26C0"/>
                </a:solidFill>
                <a:latin typeface="Century" panose="02040604050505020304" pitchFamily="18" charset="0"/>
              </a:rPr>
              <a:t>А</a:t>
            </a:r>
            <a:r>
              <a:rPr lang="uk-UA" sz="3200" dirty="0">
                <a:latin typeface="Century" panose="02040604050505020304" pitchFamily="18" charset="0"/>
              </a:rPr>
              <a:t> була оцінена ЕГ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Англійська мова та друга іноземна мова</a:t>
            </a:r>
            <a:r>
              <a:rPr lang="uk-UA" sz="3200" dirty="0">
                <a:latin typeface="Century" panose="02040604050505020304" pitchFamily="18" charset="0"/>
              </a:rPr>
              <a:t>, проте ГЕР та НА визначили рівень </a:t>
            </a:r>
            <a:r>
              <a:rPr lang="uk-UA" sz="3200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, рівень </a:t>
            </a:r>
            <a:r>
              <a:rPr lang="uk-UA" sz="3200" b="1" dirty="0">
                <a:solidFill>
                  <a:srgbClr val="FF0000"/>
                </a:solidFill>
                <a:latin typeface="Century" panose="02040604050505020304" pitchFamily="18" charset="0"/>
              </a:rPr>
              <a:t>Е</a:t>
            </a:r>
            <a:r>
              <a:rPr lang="uk-UA" sz="3200" dirty="0">
                <a:latin typeface="Century" panose="02040604050505020304" pitchFamily="18" charset="0"/>
              </a:rPr>
              <a:t> для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Управління персоналом та економіка праці, ОПП Образотворче мистецтво, декоративне мистецтво та реставрація </a:t>
            </a:r>
            <a:r>
              <a:rPr lang="uk-UA" sz="3200" dirty="0">
                <a:latin typeface="Century" panose="02040604050505020304" pitchFamily="18" charset="0"/>
              </a:rPr>
              <a:t>визначили ЕГ, ГЕР та НА.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xmlns="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40061" y="4988438"/>
            <a:ext cx="15354300" cy="402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Доповнити списки літератури відповідними джерелами, авторськими розробками тощо задля відповідного забезпечення ОК навчально-методичними матеріалами, висвітлення результатів сучасних досліджень та практичних розробок українських фахівців (у змісті ОК та у переліку рекомендованої літератури).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Переглянути зміст ОК з циклу фахових дисциплін </a:t>
            </a:r>
            <a:r>
              <a:rPr lang="uk-UA" sz="2800" dirty="0" err="1">
                <a:latin typeface="Century" panose="02040604050505020304" pitchFamily="18" charset="0"/>
              </a:rPr>
              <a:t>пропорційно</a:t>
            </a:r>
            <a:r>
              <a:rPr lang="uk-UA" sz="2800" dirty="0">
                <a:latin typeface="Century" panose="02040604050505020304" pitchFamily="18" charset="0"/>
              </a:rPr>
              <a:t> до кількості годин для підвищення якості засвоєння поданого матеріалу.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uk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xmlns="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xmlns="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490798"/>
            <a:ext cx="15354300" cy="836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7030A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 метою дотримання практико-орієнтованості ОПП посилити практичну складову. Розширити мережу баз практик, залучивши зовнішніх партнерів, надати студентам більше можливостей для проходження практик у реальних професійних середовищах.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Відобразити об’єктивний взаємозв’язок ОК на структурно-логічній схемі ОПП; навести пре-, ко- і </a:t>
            </a:r>
            <a:r>
              <a:rPr lang="uk-UA" sz="2800" dirty="0" err="1">
                <a:latin typeface="Century" panose="02040604050505020304" pitchFamily="18" charset="0"/>
              </a:rPr>
              <a:t>постреквізити</a:t>
            </a:r>
            <a:r>
              <a:rPr lang="uk-UA" sz="2800" dirty="0">
                <a:latin typeface="Century" panose="02040604050505020304" pitchFamily="18" charset="0"/>
              </a:rPr>
              <a:t> (з конкретизацією за ЗК, СК і ПРН) у РП усіх ОК.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Відредагувати робочі програми ОК і забезпечити відповідність ЗК, СК і ПРН, зазначених у робочих програмах ОК ОПП, матрицям відповідності компетентностей і ПРН ОК ОПП.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З робочих програм навчальних дисциплін вилучити </a:t>
            </a:r>
            <a:r>
              <a:rPr lang="uk-UA" sz="2800" dirty="0" err="1">
                <a:latin typeface="Century" panose="02040604050505020304" pitchFamily="18" charset="0"/>
              </a:rPr>
              <a:t>пререквізити</a:t>
            </a:r>
            <a:r>
              <a:rPr lang="uk-UA" sz="2800" dirty="0">
                <a:latin typeface="Century" panose="02040604050505020304" pitchFamily="18" charset="0"/>
              </a:rPr>
              <a:t> ОК бакалаврського рівня та прописати зв'язки між ОК магістерської програми.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 err="1">
                <a:latin typeface="Century" panose="02040604050505020304" pitchFamily="18" charset="0"/>
              </a:rPr>
              <a:t>Внести</a:t>
            </a:r>
            <a:r>
              <a:rPr lang="uk-UA" sz="2800" dirty="0">
                <a:latin typeface="Century" panose="02040604050505020304" pitchFamily="18" charset="0"/>
              </a:rPr>
              <a:t> кредити до графіку навчального плану за всіма ОК ОПП у відповідності до законодавчих документів з метою врегулювання освітнього процесу.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Century" panose="02040604050505020304" pitchFamily="18" charset="0"/>
              </a:rPr>
              <a:t>В частині «Перелік компонент ОП» навести додаткову інформацію про кількість та обсяг вибіркових дисциплін в кредитах ЄКТС; вилучити вибіркові дисципліни з матриці відповідності компетентностей ОП.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uk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xmlns="" id="{B11E76F1-FCA2-492E-958F-58379BE7C4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" y="8658960"/>
            <a:ext cx="2108771" cy="16410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831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4475</Words>
  <Application>Microsoft Office PowerPoint</Application>
  <PresentationFormat>Произвольный</PresentationFormat>
  <Paragraphs>350</Paragraphs>
  <Slides>37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Open Sans</vt:lpstr>
      <vt:lpstr>Calibri</vt:lpstr>
      <vt:lpstr>Wingdings</vt:lpstr>
      <vt:lpstr>Century</vt:lpstr>
      <vt:lpstr>Arial</vt:lpstr>
      <vt:lpstr>Garet Bold</vt:lpstr>
      <vt:lpstr>Times New Roman</vt:lpstr>
      <vt:lpstr>Cambria</vt:lpstr>
      <vt:lpstr>SimSun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Business Proposal Pitch Deck Presentation Design</dc:title>
  <dc:creator>PC</dc:creator>
  <cp:lastModifiedBy>user</cp:lastModifiedBy>
  <cp:revision>183</cp:revision>
  <dcterms:created xsi:type="dcterms:W3CDTF">2006-08-16T00:00:00Z</dcterms:created>
  <dcterms:modified xsi:type="dcterms:W3CDTF">2025-02-27T14:47:43Z</dcterms:modified>
  <dc:identifier>DAGUkCFVh3I</dc:identifier>
</cp:coreProperties>
</file>