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C12"/>
    <a:srgbClr val="335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62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60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3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33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78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12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5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591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D3AF-1601-4F9B-ABD1-32841AC9763A}" type="datetimeFigureOut">
              <a:rPr lang="uk-UA" smtClean="0"/>
              <a:t>24.01.2025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21D8-4FF0-4157-A83B-32FAFB2A2B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4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71544" cy="6858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8558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1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3503" y="4736848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37750" y="-2869866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90" y="3349467"/>
            <a:ext cx="3238645" cy="3235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48" y="76200"/>
            <a:ext cx="1203048" cy="12030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81992" y="677724"/>
            <a:ext cx="101705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ПРОГРАМА </a:t>
            </a:r>
            <a:endParaRPr lang="uk-UA" sz="6000" b="1" dirty="0" smtClean="0">
              <a:solidFill>
                <a:srgbClr val="4A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r>
              <a:rPr lang="uk-UA" sz="44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КОМПЛЕКСНОГО </a:t>
            </a:r>
            <a:r>
              <a:rPr lang="uk-UA" sz="44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МОНІТОРИНГУ</a:t>
            </a:r>
          </a:p>
          <a:p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якості реалізації провадження </a:t>
            </a:r>
            <a:endParaRPr lang="uk-UA" sz="28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освітньої 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діяльності </a:t>
            </a: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та 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якості вищої освіти</a:t>
            </a:r>
          </a:p>
          <a:p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з підготовки фахівців за освітніми програмами </a:t>
            </a:r>
          </a:p>
          <a:p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у Чернівецькому  національному  університеті  </a:t>
            </a:r>
            <a:endParaRPr lang="uk-UA" sz="28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імені 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Юрія Федьковича</a:t>
            </a:r>
          </a:p>
        </p:txBody>
      </p:sp>
    </p:spTree>
    <p:extLst>
      <p:ext uri="{BB962C8B-B14F-4D97-AF65-F5344CB8AC3E}">
        <p14:creationId xmlns:p14="http://schemas.microsoft.com/office/powerpoint/2010/main" val="21884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53" y="2912592"/>
            <a:ext cx="3831771" cy="364851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0"/>
            <a:ext cx="1337296" cy="6858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8558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1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3503" y="4736848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37750" y="-2869866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4" y="76200"/>
            <a:ext cx="1203048" cy="1203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0876724">
            <a:off x="-164152" y="688985"/>
            <a:ext cx="10734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5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  <a:br>
              <a:rPr lang="uk-UA" sz="115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15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uk-UA" sz="11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71544" cy="6858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8558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1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3503" y="4736848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37750" y="-2869866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8" y="76200"/>
            <a:ext cx="1203048" cy="1203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6400" y="197346"/>
            <a:ext cx="100393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ПОЛОЖЕННЯ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комплексного моніторингу визначає організаційно-методичні </a:t>
            </a:r>
            <a:endPara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 засади підготовки та проведення комплексного моніторингу якості провадження освітньої діяльності з підготовки фахівців за освітніми програмами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 вищої освіти у Чернівецькому національному університеті </a:t>
            </a:r>
            <a:endPara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Юрія Федьковича (далі Університету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uk-UA" sz="2800" b="1" i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моніторингу складена відповідно до: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систему внутрішнього забезпечення якості освітньої діяльності та якості вищої освіти у Чернівецькому національному університеті імені Юрія Федьковича»;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організацію проведення моніторингу якості освітньої діяльності та якості вищої освіти у Чернівецькому національному університеті імені Юрія Федьковича»;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Вченої та науково-методичної рад Університету;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моніторингу діяльності навчально-наукового інституту / факультету з реалізації освітніх програм.</a:t>
            </a:r>
          </a:p>
        </p:txBody>
      </p:sp>
    </p:spTree>
    <p:extLst>
      <p:ext uri="{BB962C8B-B14F-4D97-AF65-F5344CB8AC3E}">
        <p14:creationId xmlns:p14="http://schemas.microsoft.com/office/powerpoint/2010/main" val="37782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71544" cy="6858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8558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1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3503" y="4736848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37750" y="-2869866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8" y="76200"/>
            <a:ext cx="1203048" cy="1203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0700" y="677724"/>
            <a:ext cx="100393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комплексного моніторингу – </a:t>
            </a:r>
            <a:endParaRPr lang="uk-UA" sz="4000" b="1" dirty="0" smtClean="0">
              <a:solidFill>
                <a:srgbClr val="4A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b="1" dirty="0">
              <a:solidFill>
                <a:srgbClr val="4A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об’єктивної інформації щодо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 освітньої діяльності з підготовки фахівців за ОП </a:t>
            </a:r>
            <a:endParaRPr lang="uk-UA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навчально-науковому інституті / на факультеті  </a:t>
            </a:r>
            <a:endParaRPr lang="uk-UA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 різних рівнів вищої освіти на предмет їх відповідності освітнім та професійним стандартам, спроможності структурного підрозділу забезпечити досягнення здобувачами освіти результатів навчання, передбачених в ОП; виявлення проблем і надання методичного супроводу, рекомендацій для підвищення якості провадження освітньої діяльності з підготовки фахівців заявлених ОП.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71544" cy="6858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8558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1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3503" y="4736848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37750" y="-2869866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8" y="76200"/>
            <a:ext cx="1203048" cy="1203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1545" y="677724"/>
            <a:ext cx="106781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6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46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моніторингу </a:t>
            </a:r>
            <a:r>
              <a:rPr lang="uk-UA" sz="44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uk-UA" sz="4400" b="1" dirty="0" smtClean="0">
              <a:solidFill>
                <a:srgbClr val="4A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змісту та якість реалізації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контингенту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дієвість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факультету/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навчально-наукового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думку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вищої освіти з питань якості організації та вдосконалення освітнього процесу за відповідною ОП;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професорсько-викладацького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щодо якості провадження освітньої діяльності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 ОП;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студентського самоврядування щодо співпраці зі студентами, викладачами та адміністрацією навчально-наукового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 /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71544" cy="6858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8558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1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3503" y="4736848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37750" y="-2869866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8" y="76200"/>
            <a:ext cx="1203048" cy="1203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500" y="253182"/>
            <a:ext cx="1003935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Періодичність </a:t>
            </a:r>
            <a:r>
              <a:rPr lang="uk-UA" sz="44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моніторингу </a:t>
            </a:r>
            <a:endParaRPr lang="uk-UA" sz="4400" b="1" dirty="0" smtClean="0">
              <a:solidFill>
                <a:srgbClr val="4A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 </a:t>
            </a:r>
            <a:r>
              <a:rPr lang="uk-UA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якості провадження освітньої діяльності та якості вищої освіти за освітніми програмами у навчально-наукових інститутах / на факультетах проводиться </a:t>
            </a:r>
            <a:r>
              <a:rPr lang="uk-UA" sz="4000" b="1" i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 на 5 років </a:t>
            </a:r>
            <a:r>
              <a:rPr lang="uk-UA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плану роботи Вченої ради університету</a:t>
            </a:r>
            <a:endParaRPr lang="uk-UA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71544" cy="6858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8558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1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3503" y="4736848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37750" y="-2869866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8" y="76200"/>
            <a:ext cx="1203048" cy="1203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30185" y="166095"/>
            <a:ext cx="1003935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 моніторингу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uk-UA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студентів;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професорсько-викладацький склад;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процес;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навчально-методичне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освітніх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знань студентів за підсумками екзаменаційних сесій та підсумкових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освітнє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середовище.</a:t>
            </a:r>
          </a:p>
          <a:p>
            <a:pPr algn="ctr"/>
            <a:endParaRPr lang="uk-UA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71544" cy="6858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8558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1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3503" y="4736848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37750" y="-2869866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8" y="76200"/>
            <a:ext cx="1203048" cy="1203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7296" y="-72330"/>
            <a:ext cx="10734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МОНІТОРИНГУ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uk-UA" sz="32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Підготовчий </a:t>
            </a:r>
            <a:r>
              <a:rPr lang="uk-UA" sz="32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етап:</a:t>
            </a:r>
          </a:p>
          <a:p>
            <a:pPr lvl="1"/>
            <a:r>
              <a:rPr lang="uk-UA" sz="20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складу моніторингової комісії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(голова комісії, заступник голови комісії, представники ЦЗЯВО, навчального відділу, директорів / деканів, їх заступників, завідувачів кафедр, викладачів-експертів НАЗЯВО, здобувачів освіти та ін.).</a:t>
            </a:r>
          </a:p>
          <a:p>
            <a:pPr lvl="1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20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1.2.	Підготовка та видання розпорядження ректора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 про склад комісії та терміни її роботи.</a:t>
            </a:r>
          </a:p>
          <a:p>
            <a:pPr lvl="1"/>
            <a:endParaRPr lang="uk-UA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20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1.3.	Підготовка структурними підрозділами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кафедрами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відомостей самооцінювання діючих ОП згідно акредитаційних вимог;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навчально-наукового інституту / факультету –  самоаналізу системи внутрішнього забезпечення якості провадження освітньої діяльності з підготовки фахівців (впродовж місяця після оприлюднення розпорядження про проведення моніторингу).</a:t>
            </a:r>
          </a:p>
          <a:p>
            <a:pPr lvl="1" algn="ctr"/>
            <a:r>
              <a:rPr lang="uk-UA" sz="20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ПРИМІТКА: </a:t>
            </a:r>
          </a:p>
          <a:p>
            <a:pPr lvl="1" algn="ctr"/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 пройшла акредитацію у поточному начальному році, то представляється план заходів щодо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 ЕГ, ГЕР, НАЗЯВО щодо удосконалення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ОП.</a:t>
            </a:r>
          </a:p>
          <a:p>
            <a:pPr lvl="1" algn="ctr"/>
            <a:endParaRPr lang="uk-UA" sz="2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20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1.4.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зустріч членів моніторингової комісії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 голова комісії розподіляє доручення щодо проведення комплексного моніторингу.</a:t>
            </a:r>
          </a:p>
          <a:p>
            <a:endParaRPr lang="uk-UA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37296" cy="6858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8558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1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3503" y="4736848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37750" y="-2869866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4" y="76200"/>
            <a:ext cx="1203048" cy="1203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05792" y="-72330"/>
            <a:ext cx="1046646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Процесуальний етап </a:t>
            </a:r>
          </a:p>
          <a:p>
            <a:pPr algn="ctr"/>
            <a:r>
              <a:rPr lang="uk-UA" sz="36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(власне проведення моніторингу)</a:t>
            </a:r>
          </a:p>
          <a:p>
            <a:r>
              <a:rPr lang="uk-UA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Організаційне </a:t>
            </a:r>
            <a:r>
              <a:rPr lang="uk-UA" sz="20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в навчально-науковому інституті /на факультеті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 голова комісії ознайомлює адміністрацію та завідувачів кафедр  з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метою та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 моніторингу (за пропозицією структурного підрозділу на засідання можуть запрошуватись представники науково-педагогічного персоналу).</a:t>
            </a:r>
          </a:p>
          <a:p>
            <a:endParaRPr lang="uk-UA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uk-UA" sz="20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sz="20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моніторингової комісії представлених навчально-науковим інститутом / факультетом, кафедрами:</a:t>
            </a:r>
            <a:endParaRPr lang="uk-UA" b="1" dirty="0">
              <a:solidFill>
                <a:srgbClr val="4A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діючих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 та внесення змін до них;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 (ВСО) / план заходів щодо виконання рекомендацій ЕГ, ГЕР, НАЗЯВО щодо удосконалення ОП;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самоаналізу 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дієвості внутрішньої системи забезпечення якості вищої освіти на рівні навчально-наукового інституту / факультету.</a:t>
            </a:r>
          </a:p>
          <a:p>
            <a:endParaRPr lang="uk-UA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2.2. Перевірка щодо відповідності поданих матеріалів реальному стану роботи, підтвердження сильних, слабких сторін та ризиків освітньої  діяльності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 щодо якості реалізації відповідної ОП;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професорсько-викладацького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колективу;</a:t>
            </a:r>
            <a:endParaRPr lang="uk-UA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зустрічей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фокус-групами;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занять та інших заходів, передбачених планом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інституту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факультету, кафедри. </a:t>
            </a:r>
          </a:p>
          <a:p>
            <a:endParaRPr lang="uk-UA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37296" cy="6858000"/>
            <a:chOff x="0" y="0"/>
            <a:chExt cx="81345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456" cy="2709333"/>
            </a:xfrm>
            <a:custGeom>
              <a:avLst/>
              <a:gdLst/>
              <a:ahLst/>
              <a:cxnLst/>
              <a:rect l="l" t="t" r="r" b="b"/>
              <a:pathLst>
                <a:path w="813456" h="2709333">
                  <a:moveTo>
                    <a:pt x="0" y="0"/>
                  </a:moveTo>
                  <a:lnTo>
                    <a:pt x="813456" y="0"/>
                  </a:lnTo>
                  <a:lnTo>
                    <a:pt x="813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28558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3456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1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2483503" y="4736848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10" y="0"/>
                </a:lnTo>
                <a:lnTo>
                  <a:pt x="7450510" y="7450510"/>
                </a:lnTo>
                <a:lnTo>
                  <a:pt x="0" y="745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37750" y="-2869866"/>
            <a:ext cx="4967006" cy="4967006"/>
          </a:xfrm>
          <a:custGeom>
            <a:avLst/>
            <a:gdLst/>
            <a:ahLst/>
            <a:cxnLst/>
            <a:rect l="l" t="t" r="r" b="b"/>
            <a:pathLst>
              <a:path w="7450509" h="7450509">
                <a:moveTo>
                  <a:pt x="0" y="0"/>
                </a:moveTo>
                <a:lnTo>
                  <a:pt x="7450509" y="0"/>
                </a:lnTo>
                <a:lnTo>
                  <a:pt x="7450509" y="7450509"/>
                </a:lnTo>
                <a:lnTo>
                  <a:pt x="0" y="7450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4" y="76200"/>
            <a:ext cx="1203048" cy="1203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7296" y="-72330"/>
            <a:ext cx="107349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Підсумковий </a:t>
            </a:r>
            <a:r>
              <a:rPr lang="uk-UA" sz="32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 </a:t>
            </a:r>
            <a:endParaRPr lang="uk-UA" sz="3200" b="1" dirty="0" smtClean="0">
              <a:solidFill>
                <a:srgbClr val="4A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b="1" dirty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узагальнений аналіз результатів моніторингу</a:t>
            </a:r>
            <a:r>
              <a:rPr lang="uk-UA" sz="3200" b="1" dirty="0" smtClean="0">
                <a:solidFill>
                  <a:srgbClr val="4A6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solidFill>
                <a:srgbClr val="4A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 smtClean="0">
              <a:solidFill>
                <a:srgbClr val="4A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Узагальнення членами комісії інформаційного матеріалу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3.2. Підготовка звітів  членами моніторингової комісії.  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3.3. Подання письмових звітів голові комісії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Формування головою загальної довідки та проєкту рішення про 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підсумки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моніторингу.</a:t>
            </a:r>
          </a:p>
          <a:p>
            <a:endParaRPr lang="uk-UA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3.5. Оприлюднення результатів моніторингу (довідки) на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розширених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засіданнях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Вченої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 навчально-наукового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 / факультету 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та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Вченої ради  Університету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3.6. Затвердження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прийнятих рішень на засіданні Вченої ради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20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610</Words>
  <Application>Microsoft Office PowerPoint</Application>
  <PresentationFormat>Широкий екран</PresentationFormat>
  <Paragraphs>89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Canva Sans Bold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</cp:revision>
  <dcterms:created xsi:type="dcterms:W3CDTF">2024-11-21T08:26:14Z</dcterms:created>
  <dcterms:modified xsi:type="dcterms:W3CDTF">2025-01-24T07:17:26Z</dcterms:modified>
</cp:coreProperties>
</file>