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4">
  <p:sldMasterIdLst>
    <p:sldMasterId id="2147483922" r:id="rId1"/>
  </p:sldMasterIdLst>
  <p:notesMasterIdLst>
    <p:notesMasterId r:id="rId10"/>
  </p:notesMasterIdLst>
  <p:handoutMasterIdLst>
    <p:handoutMasterId r:id="rId11"/>
  </p:handoutMasterIdLst>
  <p:sldIdLst>
    <p:sldId id="481" r:id="rId2"/>
    <p:sldId id="497" r:id="rId3"/>
    <p:sldId id="496" r:id="rId4"/>
    <p:sldId id="495" r:id="rId5"/>
    <p:sldId id="494" r:id="rId6"/>
    <p:sldId id="493" r:id="rId7"/>
    <p:sldId id="491" r:id="rId8"/>
    <p:sldId id="498" r:id="rId9"/>
  </p:sldIdLst>
  <p:sldSz cx="9144000" cy="6858000" type="screen4x3"/>
  <p:notesSz cx="6735763" cy="98694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>
          <p15:clr>
            <a:srgbClr val="A4A3A4"/>
          </p15:clr>
        </p15:guide>
        <p15:guide id="2" pos="212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MIN" initials="A" lastIdx="1" clrIdx="0">
    <p:extLst>
      <p:ext uri="{19B8F6BF-5375-455C-9EA6-DF929625EA0E}">
        <p15:presenceInfo xmlns:p15="http://schemas.microsoft.com/office/powerpoint/2012/main" userId="ADMI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9900"/>
    <a:srgbClr val="FF6600"/>
    <a:srgbClr val="660033"/>
    <a:srgbClr val="FF9999"/>
    <a:srgbClr val="00FF00"/>
    <a:srgbClr val="CCCC00"/>
    <a:srgbClr val="6600CC"/>
    <a:srgbClr val="FF9966"/>
    <a:srgbClr val="990000"/>
    <a:srgbClr val="99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2A488322-F2BA-4B5B-9748-0D474271808F}" styleName="Средний стиль 3 - 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12C8C85-51F0-491E-9774-3900AFEF0FD7}" styleName="Светлый стиль 2 - акцент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306799F8-075E-4A3A-A7F6-7FBC6576F1A4}" styleName="Стиль из темы 2 - акцент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64" autoAdjust="0"/>
    <p:restoredTop sz="94246" autoAdjust="0"/>
  </p:normalViewPr>
  <p:slideViewPr>
    <p:cSldViewPr>
      <p:cViewPr varScale="1">
        <p:scale>
          <a:sx n="89" d="100"/>
          <a:sy n="89" d="100"/>
        </p:scale>
        <p:origin x="1421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6" d="100"/>
          <a:sy n="46" d="100"/>
        </p:scale>
        <p:origin x="-2776" y="-80"/>
      </p:cViewPr>
      <p:guideLst>
        <p:guide orient="horz" pos="3108"/>
        <p:guide pos="212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51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4763" y="0"/>
            <a:ext cx="2919412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51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4188"/>
            <a:ext cx="2919413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51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4763" y="9374188"/>
            <a:ext cx="2919412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B3E65E70-37A7-49B1-B911-891FEF5D61E8}" type="slidenum">
              <a:rPr lang="ru-RU"/>
              <a:pPr>
                <a:defRPr/>
              </a:pPr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37029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4763" y="0"/>
            <a:ext cx="2919412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0113" y="739775"/>
            <a:ext cx="4935537" cy="3702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3100" y="4687888"/>
            <a:ext cx="5389563" cy="444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4188"/>
            <a:ext cx="2919413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4763" y="9374188"/>
            <a:ext cx="2919412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352FA66C-C03E-4D0C-8403-398F9CA8F7CF}" type="slidenum">
              <a:rPr lang="ru-RU"/>
              <a:pPr>
                <a:defRPr/>
              </a:pPr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303560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pPr>
              <a:defRPr/>
            </a:pPr>
            <a:fld id="{E447C8EE-D17D-41DC-8635-191F79576C61}" type="slidenum">
              <a:rPr lang="ru-RU" smtClean="0"/>
              <a:pPr>
                <a:defRPr/>
              </a:pPr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080714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pPr>
              <a:defRPr/>
            </a:pPr>
            <a:fld id="{5F9F9F07-9700-482E-97C4-29D09D8D3334}" type="slidenum">
              <a:rPr lang="ru-RU" smtClean="0"/>
              <a:pPr>
                <a:defRPr/>
              </a:pPr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531556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pPr>
              <a:defRPr/>
            </a:pPr>
            <a:fld id="{5F9F9F07-9700-482E-97C4-29D09D8D3334}" type="slidenum">
              <a:rPr lang="ru-RU" smtClean="0"/>
              <a:pPr>
                <a:defRPr/>
              </a:pPr>
              <a:t>‹№›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3511769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>
              <a:defRPr/>
            </a:pPr>
            <a:fld id="{5F9F9F07-9700-482E-97C4-29D09D8D3334}" type="slidenum">
              <a:rPr lang="ru-RU" smtClean="0"/>
              <a:pPr>
                <a:defRPr/>
              </a:pPr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989306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>
              <a:defRPr/>
            </a:pPr>
            <a:fld id="{5F9F9F07-9700-482E-97C4-29D09D8D3334}" type="slidenum">
              <a:rPr lang="ru-RU" smtClean="0"/>
              <a:pPr>
                <a:defRPr/>
              </a:pPr>
              <a:t>‹№›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713989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>
              <a:defRPr/>
            </a:pPr>
            <a:fld id="{5F9F9F07-9700-482E-97C4-29D09D8D3334}" type="slidenum">
              <a:rPr lang="ru-RU" smtClean="0"/>
              <a:pPr>
                <a:defRPr/>
              </a:pPr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806575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8DC3A8-7E8F-4101-9E66-3E285E46B053}" type="slidenum">
              <a:rPr lang="ru-RU" smtClean="0"/>
              <a:pPr>
                <a:defRPr/>
              </a:pPr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025130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9C9D15-1EBE-4826-8B66-EF0659A68582}" type="slidenum">
              <a:rPr lang="ru-RU" smtClean="0"/>
              <a:pPr>
                <a:defRPr/>
              </a:pPr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831937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B71387-B710-4054-9CE2-89BC26E1C3B4}" type="slidenum">
              <a:rPr lang="ru-RU" smtClean="0"/>
              <a:pPr>
                <a:defRPr/>
              </a:pPr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957008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pPr>
              <a:defRPr/>
            </a:pPr>
            <a:fld id="{6F2D5846-9D59-4808-8E23-CAC30B55CC85}" type="slidenum">
              <a:rPr lang="ru-RU" smtClean="0"/>
              <a:pPr>
                <a:defRPr/>
              </a:pPr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448660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pPr>
              <a:defRPr/>
            </a:pPr>
            <a:fld id="{FFCE9F4C-19B1-48D7-A215-4D914C63B64B}" type="slidenum">
              <a:rPr lang="ru-RU" smtClean="0"/>
              <a:pPr>
                <a:defRPr/>
              </a:pPr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33463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pPr>
              <a:defRPr/>
            </a:pPr>
            <a:fld id="{87EF3F9C-2A53-49B1-965E-62DFBF4AFA6C}" type="slidenum">
              <a:rPr lang="ru-RU" smtClean="0"/>
              <a:pPr>
                <a:defRPr/>
              </a:pPr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864755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6703D6-20A0-4CF1-A00F-5D4E8BAD4106}" type="slidenum">
              <a:rPr lang="ru-RU" smtClean="0"/>
              <a:pPr>
                <a:defRPr/>
              </a:pPr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881506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A00B42-2BEA-4A94-9544-8EF328126730}" type="slidenum">
              <a:rPr lang="ru-RU" smtClean="0"/>
              <a:pPr>
                <a:defRPr/>
              </a:pPr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37532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23FD00-1DC6-43ED-89D3-CA8D8DE94774}" type="slidenum">
              <a:rPr lang="ru-RU" smtClean="0"/>
              <a:pPr>
                <a:defRPr/>
              </a:pPr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01351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>
              <a:defRPr/>
            </a:pPr>
            <a:fld id="{82768E3B-E2D6-4198-9CAA-679C0DC0CEF6}" type="slidenum">
              <a:rPr lang="ru-RU" smtClean="0"/>
              <a:pPr>
                <a:defRPr/>
              </a:pPr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430380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04"/>
            <a:ext cx="1952272" cy="6853049"/>
            <a:chOff x="6627813" y="195650"/>
            <a:chExt cx="1952625" cy="5678101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65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pPr>
              <a:defRPr/>
            </a:pPr>
            <a:fld id="{5F9F9F07-9700-482E-97C4-29D09D8D3334}" type="slidenum">
              <a:rPr lang="ru-RU" smtClean="0"/>
              <a:pPr>
                <a:defRPr/>
              </a:pPr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9287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3" r:id="rId1"/>
    <p:sldLayoutId id="2147483924" r:id="rId2"/>
    <p:sldLayoutId id="2147483925" r:id="rId3"/>
    <p:sldLayoutId id="2147483926" r:id="rId4"/>
    <p:sldLayoutId id="2147483927" r:id="rId5"/>
    <p:sldLayoutId id="2147483928" r:id="rId6"/>
    <p:sldLayoutId id="2147483929" r:id="rId7"/>
    <p:sldLayoutId id="2147483930" r:id="rId8"/>
    <p:sldLayoutId id="2147483931" r:id="rId9"/>
    <p:sldLayoutId id="2147483932" r:id="rId10"/>
    <p:sldLayoutId id="2147483933" r:id="rId11"/>
    <p:sldLayoutId id="2147483934" r:id="rId12"/>
    <p:sldLayoutId id="2147483935" r:id="rId13"/>
    <p:sldLayoutId id="2147483936" r:id="rId14"/>
    <p:sldLayoutId id="2147483937" r:id="rId15"/>
    <p:sldLayoutId id="2147483938" r:id="rId16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79512" y="1844824"/>
            <a:ext cx="8856984" cy="4032448"/>
          </a:xfrm>
        </p:spPr>
        <p:txBody>
          <a:bodyPr>
            <a:normAutofit/>
          </a:bodyPr>
          <a:lstStyle/>
          <a:p>
            <a:pPr algn="ctr"/>
            <a:r>
              <a:rPr lang="uk-UA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Про якість навчально-методичного забезпечення </a:t>
            </a:r>
            <a:r>
              <a:rPr lang="uk-UA" b="1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силабусів</a:t>
            </a:r>
            <a:r>
              <a:rPr lang="uk-UA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/ робочих програм</a:t>
            </a:r>
            <a:br>
              <a:rPr lang="uk-UA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навчальних дисциплін до</a:t>
            </a:r>
            <a:r>
              <a:rPr lang="uk-UA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освітньо-професійних програм</a:t>
            </a:r>
            <a:br>
              <a:rPr lang="uk-UA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другого (магістерського) рівня </a:t>
            </a:r>
            <a:br>
              <a:rPr lang="uk-UA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вищої освіти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4B35AF70-CE67-3082-698B-6EF3A8DF530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98" r="10864"/>
          <a:stretch>
            <a:fillRect/>
          </a:stretch>
        </p:blipFill>
        <p:spPr bwMode="auto">
          <a:xfrm>
            <a:off x="7380313" y="0"/>
            <a:ext cx="1763687" cy="181325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5584722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_s115735"/>
          <p:cNvSpPr>
            <a:spLocks noChangeArrowheads="1"/>
          </p:cNvSpPr>
          <p:nvPr/>
        </p:nvSpPr>
        <p:spPr bwMode="auto">
          <a:xfrm>
            <a:off x="1132158" y="37652"/>
            <a:ext cx="7227029" cy="574288"/>
          </a:xfrm>
          <a:prstGeom prst="roundRect">
            <a:avLst>
              <a:gd name="adj" fmla="val 16667"/>
            </a:avLst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rgbClr val="7F7F7F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Font typeface="Courier New" panose="02070309020205020404" pitchFamily="49" charset="0"/>
              <a:buChar char="o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Font typeface="Courier New" panose="02070309020205020404" pitchFamily="49" charset="0"/>
              <a:buChar char="o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000" b="1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 </a:t>
            </a:r>
            <a:r>
              <a:rPr lang="uk-UA" altLang="ru-RU" sz="2000" b="1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altLang="ru-RU" sz="2000" b="1" dirty="0" err="1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Кібербезпека</a:t>
            </a:r>
            <a:endParaRPr lang="uk-UA" altLang="ru-RU" sz="2000" b="1" dirty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_s7186">
            <a:extLst>
              <a:ext uri="{FF2B5EF4-FFF2-40B4-BE49-F238E27FC236}">
                <a16:creationId xmlns:a16="http://schemas.microsoft.com/office/drawing/2014/main" xmlns="" id="{B491FA4A-70FA-1F44-E175-8993FF5416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4573"/>
            <a:ext cx="508448" cy="464595"/>
          </a:xfrm>
          <a:prstGeom prst="roundRect">
            <a:avLst>
              <a:gd name="adj" fmla="val 16667"/>
            </a:avLst>
          </a:prstGeom>
          <a:blipFill>
            <a:blip r:embed="rId2"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 eaLnBrk="1" hangingPunct="1">
              <a:defRPr/>
            </a:pPr>
            <a:r>
              <a:rPr lang="uk-UA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uk-UA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4B35AF70-CE67-3082-698B-6EF3A8DF530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98" r="10864"/>
          <a:stretch>
            <a:fillRect/>
          </a:stretch>
        </p:blipFill>
        <p:spPr bwMode="auto">
          <a:xfrm>
            <a:off x="8460433" y="0"/>
            <a:ext cx="683567" cy="702779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_s115735">
            <a:extLst>
              <a:ext uri="{FF2B5EF4-FFF2-40B4-BE49-F238E27FC236}">
                <a16:creationId xmlns:a16="http://schemas.microsoft.com/office/drawing/2014/main" xmlns="" id="{2303AAF6-0524-41A7-537C-8235C2F996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32159" y="674399"/>
            <a:ext cx="7227028" cy="366686"/>
          </a:xfrm>
          <a:prstGeom prst="roundRect">
            <a:avLst>
              <a:gd name="adj" fmla="val 50000"/>
            </a:avLst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rgbClr val="7F7F7F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Font typeface="Courier New" panose="02070309020205020404" pitchFamily="49" charset="0"/>
              <a:buChar char="o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Font typeface="Courier New" panose="02070309020205020404" pitchFamily="49" charset="0"/>
              <a:buChar char="o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uk-UA" sz="20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Забезпечує кафедра </a:t>
            </a:r>
            <a:r>
              <a:rPr lang="uk-UA" sz="20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радіотехніки та інформаційної безпеки </a:t>
            </a:r>
            <a:endParaRPr lang="uk-UA" altLang="ru-RU" sz="2000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_s115735">
            <a:extLst>
              <a:ext uri="{FF2B5EF4-FFF2-40B4-BE49-F238E27FC236}">
                <a16:creationId xmlns:a16="http://schemas.microsoft.com/office/drawing/2014/main" xmlns="" id="{4D06D5D3-9D2E-0142-96A0-859A99BB28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7704" y="1103544"/>
            <a:ext cx="5790296" cy="751431"/>
          </a:xfrm>
          <a:prstGeom prst="roundRect">
            <a:avLst>
              <a:gd name="adj" fmla="val 50000"/>
            </a:avLst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rgbClr val="7F7F7F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Font typeface="Courier New" panose="02070309020205020404" pitchFamily="49" charset="0"/>
              <a:buChar char="o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Font typeface="Courier New" panose="02070309020205020404" pitchFamily="49" charset="0"/>
              <a:buChar char="o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uk-UA" altLang="ru-RU" sz="20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Обов'язкові компоненти ОП - 9</a:t>
            </a:r>
          </a:p>
          <a:p>
            <a:pPr>
              <a:spcBef>
                <a:spcPct val="0"/>
              </a:spcBef>
              <a:buNone/>
            </a:pPr>
            <a:r>
              <a:rPr lang="uk-UA" altLang="ru-RU" sz="20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Вибіркові </a:t>
            </a:r>
            <a:r>
              <a:rPr lang="uk-UA" altLang="ru-RU" sz="20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компоненти ОП </a:t>
            </a:r>
            <a:r>
              <a:rPr lang="uk-UA" altLang="ru-RU" sz="20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-7</a:t>
            </a:r>
            <a:endParaRPr lang="uk-UA" altLang="ru-RU" sz="2000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Объект 16">
            <a:extLst>
              <a:ext uri="{FF2B5EF4-FFF2-40B4-BE49-F238E27FC236}">
                <a16:creationId xmlns:a16="http://schemas.microsoft.com/office/drawing/2014/main" xmlns="" id="{F412843D-8596-AAFA-3EDB-D21E44BC06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83568" y="3573014"/>
            <a:ext cx="3979168" cy="2232249"/>
          </a:xfrm>
        </p:spPr>
        <p:txBody>
          <a:bodyPr>
            <a:normAutofit fontScale="25000" lnSpcReduction="20000"/>
          </a:bodyPr>
          <a:lstStyle/>
          <a:p>
            <a:pPr algn="just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uk-UA" sz="29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uk-UA" sz="29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uk-UA" sz="5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сайті кафедри наявна рубрика </a:t>
            </a:r>
            <a:r>
              <a:rPr lang="uk-UA" sz="5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«Студенту», </a:t>
            </a:r>
            <a:r>
              <a:rPr lang="uk-UA" sz="5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яка містить інформацію про: 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  <a:buFontTx/>
              <a:buChar char="-"/>
            </a:pPr>
            <a:r>
              <a:rPr lang="uk-UA" sz="56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силабуси</a:t>
            </a:r>
            <a:r>
              <a:rPr lang="uk-UA" sz="5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навчальних дисциплін </a:t>
            </a:r>
            <a:r>
              <a:rPr lang="uk-UA" sz="56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(для обов’язкових та вибіркових) </a:t>
            </a:r>
            <a:r>
              <a:rPr lang="uk-UA" sz="5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відповідно до вимог за встановленим зразком;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  <a:buFontTx/>
              <a:buChar char="-"/>
            </a:pPr>
            <a:r>
              <a:rPr lang="uk-UA" sz="5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робочі програми всіх навчальних дисциплін  згідно з ОП та навчальним планом </a:t>
            </a:r>
            <a:r>
              <a:rPr lang="uk-UA" sz="56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(з переліком основних складових).  </a:t>
            </a:r>
          </a:p>
          <a:p>
            <a:pPr marL="0" lvl="0" indent="0" algn="just">
              <a:lnSpc>
                <a:spcPct val="120000"/>
              </a:lnSpc>
              <a:spcAft>
                <a:spcPts val="800"/>
              </a:spcAft>
              <a:buNone/>
            </a:pPr>
            <a:endParaRPr lang="ru-RU" sz="9600" b="1" kern="1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20000"/>
              </a:lnSpc>
              <a:spcAft>
                <a:spcPts val="800"/>
              </a:spcAft>
              <a:buNone/>
            </a:pPr>
            <a:endParaRPr lang="uk-UA" sz="6400" b="1" kern="1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20000"/>
              </a:lnSpc>
              <a:spcAft>
                <a:spcPts val="800"/>
              </a:spcAft>
              <a:buFont typeface="Wingdings" panose="05000000000000000000" pitchFamily="2" charset="2"/>
              <a:buChar char="ü"/>
            </a:pPr>
            <a:endParaRPr lang="ru-RU" sz="5600" b="1" kern="1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ü"/>
            </a:pPr>
            <a:endParaRPr lang="uk-UA" sz="5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Овал 20">
            <a:extLst>
              <a:ext uri="{FF2B5EF4-FFF2-40B4-BE49-F238E27FC236}">
                <a16:creationId xmlns:a16="http://schemas.microsoft.com/office/drawing/2014/main" xmlns="" id="{B4D01873-DEE3-F7C7-6C30-47E4D746DE71}"/>
              </a:ext>
            </a:extLst>
          </p:cNvPr>
          <p:cNvSpPr/>
          <p:nvPr/>
        </p:nvSpPr>
        <p:spPr>
          <a:xfrm>
            <a:off x="1259632" y="2208017"/>
            <a:ext cx="3165306" cy="1011955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b="1" dirty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Позитивні сторони</a:t>
            </a:r>
            <a:endParaRPr lang="ru-RU" sz="2000" b="1" dirty="0">
              <a:solidFill>
                <a:srgbClr val="6600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Овал 21">
            <a:extLst>
              <a:ext uri="{FF2B5EF4-FFF2-40B4-BE49-F238E27FC236}">
                <a16:creationId xmlns:a16="http://schemas.microsoft.com/office/drawing/2014/main" xmlns="" id="{A27F0323-F652-A7A6-2087-31A21760B26F}"/>
              </a:ext>
            </a:extLst>
          </p:cNvPr>
          <p:cNvSpPr/>
          <p:nvPr/>
        </p:nvSpPr>
        <p:spPr>
          <a:xfrm>
            <a:off x="5966442" y="1950258"/>
            <a:ext cx="3165306" cy="1037089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b="1" dirty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Рекомендації щодо удосконалення</a:t>
            </a:r>
            <a:endParaRPr lang="ru-RU" sz="2000" b="1" dirty="0">
              <a:solidFill>
                <a:srgbClr val="6600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xmlns="" id="{FA75A155-C67E-2AE2-5147-A37FFF3B6733}"/>
              </a:ext>
            </a:extLst>
          </p:cNvPr>
          <p:cNvSpPr txBox="1"/>
          <p:nvPr/>
        </p:nvSpPr>
        <p:spPr>
          <a:xfrm>
            <a:off x="4788024" y="3573015"/>
            <a:ext cx="4279938" cy="226183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uk-UA" sz="1400" b="1" kern="1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упорядкувати </a:t>
            </a:r>
            <a:r>
              <a:rPr lang="uk-UA" sz="1400" b="1" kern="1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силабуси</a:t>
            </a:r>
            <a:r>
              <a:rPr lang="uk-UA" sz="1400" b="1" kern="1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вибіркових навчальних дисциплін згідно встановленого зразка</a:t>
            </a:r>
            <a:r>
              <a:rPr lang="uk-UA" sz="14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;</a:t>
            </a:r>
            <a:r>
              <a:rPr lang="uk-UA" sz="1400" b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endParaRPr lang="uk-UA" sz="1400" b="1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uk-UA" sz="14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доповнити </a:t>
            </a:r>
            <a:r>
              <a:rPr lang="uk-UA" sz="1400" b="1" dirty="0">
                <a:latin typeface="Times New Roman" panose="02020603050405020304" pitchFamily="18" charset="0"/>
                <a:ea typeface="Calibri" panose="020F0502020204030204" pitchFamily="34" charset="0"/>
              </a:rPr>
              <a:t>в окремих РП завдання до самостійної роботи; </a:t>
            </a:r>
            <a:endParaRPr lang="ru-RU" sz="1400" b="1" kern="100" dirty="0">
              <a:solidFill>
                <a:srgbClr val="C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uk-UA" sz="14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доопрацювати окремі робочі програми  навчальних дисциплін</a:t>
            </a:r>
            <a:r>
              <a:rPr lang="uk-UA" sz="14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(в частині доповнення деяких складових)</a:t>
            </a:r>
            <a:r>
              <a:rPr lang="uk-UA" sz="14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та</a:t>
            </a:r>
            <a:r>
              <a:rPr lang="uk-UA" sz="14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uk-UA" sz="1400" b="1" kern="1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вилучити застарілу літературу.</a:t>
            </a:r>
            <a:endParaRPr lang="uk-UA" sz="1400" b="1" kern="1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ctr">
              <a:lnSpc>
                <a:spcPct val="107000"/>
              </a:lnSpc>
            </a:pPr>
            <a:r>
              <a:rPr lang="uk-UA" sz="1400" b="1" i="1" kern="1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uk-UA" sz="1600" b="1" kern="100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66300" y="1041085"/>
            <a:ext cx="1365448" cy="620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40990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 autoUpdateAnimBg="0"/>
      <p:bldP spid="5" grpId="0" animBg="1" autoUpdateAnimBg="0"/>
      <p:bldP spid="11" grpId="0" animBg="1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_s115735"/>
          <p:cNvSpPr>
            <a:spLocks noChangeArrowheads="1"/>
          </p:cNvSpPr>
          <p:nvPr/>
        </p:nvSpPr>
        <p:spPr bwMode="auto">
          <a:xfrm>
            <a:off x="1132158" y="37652"/>
            <a:ext cx="7227029" cy="574288"/>
          </a:xfrm>
          <a:prstGeom prst="roundRect">
            <a:avLst>
              <a:gd name="adj" fmla="val 16667"/>
            </a:avLst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rgbClr val="7F7F7F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Font typeface="Courier New" panose="02070309020205020404" pitchFamily="49" charset="0"/>
              <a:buChar char="o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Font typeface="Courier New" panose="02070309020205020404" pitchFamily="49" charset="0"/>
              <a:buChar char="o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000" b="1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 </a:t>
            </a:r>
            <a:r>
              <a:rPr lang="ru-RU" altLang="ru-RU" sz="2000" b="1" dirty="0" err="1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Системний</a:t>
            </a:r>
            <a:r>
              <a:rPr lang="ru-RU" altLang="ru-RU" sz="2000" b="1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b="1" dirty="0" err="1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аналіз</a:t>
            </a:r>
            <a:r>
              <a:rPr lang="ru-RU" altLang="ru-RU" sz="2000" b="1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uk-UA" altLang="ru-RU" sz="2000" b="1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uk-UA" altLang="ru-RU" sz="2000" b="1" dirty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_s7186">
            <a:extLst>
              <a:ext uri="{FF2B5EF4-FFF2-40B4-BE49-F238E27FC236}">
                <a16:creationId xmlns:a16="http://schemas.microsoft.com/office/drawing/2014/main" xmlns="" id="{B491FA4A-70FA-1F44-E175-8993FF5416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4573"/>
            <a:ext cx="508448" cy="464595"/>
          </a:xfrm>
          <a:prstGeom prst="roundRect">
            <a:avLst>
              <a:gd name="adj" fmla="val 16667"/>
            </a:avLst>
          </a:prstGeom>
          <a:blipFill>
            <a:blip r:embed="rId2"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 eaLnBrk="1" hangingPunct="1">
              <a:defRPr/>
            </a:pPr>
            <a:r>
              <a:rPr lang="uk-UA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uk-UA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4B35AF70-CE67-3082-698B-6EF3A8DF530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98" r="10864"/>
          <a:stretch>
            <a:fillRect/>
          </a:stretch>
        </p:blipFill>
        <p:spPr bwMode="auto">
          <a:xfrm>
            <a:off x="8460433" y="0"/>
            <a:ext cx="683567" cy="702779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_s115735">
            <a:extLst>
              <a:ext uri="{FF2B5EF4-FFF2-40B4-BE49-F238E27FC236}">
                <a16:creationId xmlns:a16="http://schemas.microsoft.com/office/drawing/2014/main" xmlns="" id="{2303AAF6-0524-41A7-537C-8235C2F996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3647" y="687315"/>
            <a:ext cx="6460910" cy="366686"/>
          </a:xfrm>
          <a:prstGeom prst="roundRect">
            <a:avLst>
              <a:gd name="adj" fmla="val 50000"/>
            </a:avLst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rgbClr val="7F7F7F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Font typeface="Courier New" panose="02070309020205020404" pitchFamily="49" charset="0"/>
              <a:buChar char="o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Font typeface="Courier New" panose="02070309020205020404" pitchFamily="49" charset="0"/>
              <a:buChar char="o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uk-UA" sz="20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Забезпечує кафедра </a:t>
            </a:r>
            <a:r>
              <a:rPr lang="uk-UA" sz="20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математичного моделювання </a:t>
            </a:r>
            <a:endParaRPr lang="uk-UA" altLang="ru-RU" sz="2000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_s115735">
            <a:extLst>
              <a:ext uri="{FF2B5EF4-FFF2-40B4-BE49-F238E27FC236}">
                <a16:creationId xmlns:a16="http://schemas.microsoft.com/office/drawing/2014/main" xmlns="" id="{4D06D5D3-9D2E-0142-96A0-859A99BB28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7704" y="1103544"/>
            <a:ext cx="5790296" cy="751431"/>
          </a:xfrm>
          <a:prstGeom prst="roundRect">
            <a:avLst>
              <a:gd name="adj" fmla="val 50000"/>
            </a:avLst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rgbClr val="7F7F7F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Font typeface="Courier New" panose="02070309020205020404" pitchFamily="49" charset="0"/>
              <a:buChar char="o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Font typeface="Courier New" panose="02070309020205020404" pitchFamily="49" charset="0"/>
              <a:buChar char="o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uk-UA" altLang="ru-RU" sz="20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Обов'язкові компоненти ОП -9</a:t>
            </a:r>
          </a:p>
          <a:p>
            <a:pPr>
              <a:spcBef>
                <a:spcPct val="0"/>
              </a:spcBef>
              <a:buNone/>
            </a:pPr>
            <a:r>
              <a:rPr lang="uk-UA" altLang="ru-RU" sz="20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Вибіркові </a:t>
            </a:r>
            <a:r>
              <a:rPr lang="uk-UA" altLang="ru-RU" sz="20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компоненти ОП </a:t>
            </a:r>
            <a:r>
              <a:rPr lang="uk-UA" altLang="ru-RU" sz="20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-15</a:t>
            </a:r>
            <a:endParaRPr lang="uk-UA" altLang="ru-RU" sz="2000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Объект 16">
            <a:extLst>
              <a:ext uri="{FF2B5EF4-FFF2-40B4-BE49-F238E27FC236}">
                <a16:creationId xmlns:a16="http://schemas.microsoft.com/office/drawing/2014/main" xmlns="" id="{F412843D-8596-AAFA-3EDB-D21E44BC06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83568" y="3573016"/>
            <a:ext cx="3979168" cy="3243724"/>
          </a:xfrm>
        </p:spPr>
        <p:txBody>
          <a:bodyPr>
            <a:normAutofit/>
          </a:bodyPr>
          <a:lstStyle/>
          <a:p>
            <a:pPr algn="just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uk-UA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сайті кафедри наявна рубрика </a:t>
            </a:r>
            <a:r>
              <a:rPr lang="uk-UA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«Освітні програми», </a:t>
            </a:r>
            <a:r>
              <a:rPr lang="uk-UA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яка містить інформацію про: 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  <a:buFontTx/>
              <a:buChar char="-"/>
            </a:pPr>
            <a:r>
              <a:rPr lang="uk-UA" sz="1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силабуси</a:t>
            </a:r>
            <a:r>
              <a:rPr lang="uk-UA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навчальних дисциплін </a:t>
            </a:r>
            <a:r>
              <a:rPr lang="uk-UA" sz="1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(для обов’язкових та вибіркових) </a:t>
            </a:r>
            <a:r>
              <a:rPr lang="uk-UA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відповідно до вимог за встановленим зразком;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  <a:buFontTx/>
              <a:buChar char="-"/>
            </a:pPr>
            <a:r>
              <a:rPr lang="uk-UA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робочі програми всіх навчальних дисциплін  згідно з ОП та навчальним планом </a:t>
            </a:r>
            <a:r>
              <a:rPr lang="uk-UA" sz="1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(з переліком основних складових).  </a:t>
            </a:r>
          </a:p>
          <a:p>
            <a:pPr marL="0" lvl="0" indent="0" algn="just">
              <a:lnSpc>
                <a:spcPct val="120000"/>
              </a:lnSpc>
              <a:spcAft>
                <a:spcPts val="800"/>
              </a:spcAft>
              <a:buNone/>
            </a:pPr>
            <a:endParaRPr lang="ru-RU" sz="9600" b="1" kern="1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endParaRPr lang="ru-RU" sz="5600" b="1" kern="1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ü"/>
            </a:pPr>
            <a:endParaRPr lang="uk-UA" sz="5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Овал 20">
            <a:extLst>
              <a:ext uri="{FF2B5EF4-FFF2-40B4-BE49-F238E27FC236}">
                <a16:creationId xmlns:a16="http://schemas.microsoft.com/office/drawing/2014/main" xmlns="" id="{B4D01873-DEE3-F7C7-6C30-47E4D746DE71}"/>
              </a:ext>
            </a:extLst>
          </p:cNvPr>
          <p:cNvSpPr/>
          <p:nvPr/>
        </p:nvSpPr>
        <p:spPr>
          <a:xfrm>
            <a:off x="1652374" y="1904518"/>
            <a:ext cx="3093298" cy="1134727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b="1" dirty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Позитивні сторони</a:t>
            </a:r>
            <a:endParaRPr lang="ru-RU" sz="2000" b="1" dirty="0">
              <a:solidFill>
                <a:srgbClr val="6600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Овал 21">
            <a:extLst>
              <a:ext uri="{FF2B5EF4-FFF2-40B4-BE49-F238E27FC236}">
                <a16:creationId xmlns:a16="http://schemas.microsoft.com/office/drawing/2014/main" xmlns="" id="{A27F0323-F652-A7A6-2087-31A21760B26F}"/>
              </a:ext>
            </a:extLst>
          </p:cNvPr>
          <p:cNvSpPr/>
          <p:nvPr/>
        </p:nvSpPr>
        <p:spPr>
          <a:xfrm>
            <a:off x="5539284" y="1939002"/>
            <a:ext cx="2921149" cy="1069036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b="1" dirty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Рекомендації щодо удосконалення</a:t>
            </a:r>
            <a:endParaRPr lang="ru-RU" sz="2000" b="1" dirty="0">
              <a:solidFill>
                <a:srgbClr val="6600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xmlns="" id="{FA75A155-C67E-2AE2-5147-A37FFF3B6733}"/>
              </a:ext>
            </a:extLst>
          </p:cNvPr>
          <p:cNvSpPr txBox="1"/>
          <p:nvPr/>
        </p:nvSpPr>
        <p:spPr>
          <a:xfrm>
            <a:off x="5148064" y="3388557"/>
            <a:ext cx="3744416" cy="16155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endParaRPr lang="ru-RU" sz="1400" b="1" i="1" kern="100" dirty="0">
              <a:solidFill>
                <a:srgbClr val="C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uk-UA" sz="1400" b="1" dirty="0">
                <a:latin typeface="Times New Roman" panose="02020603050405020304" pitchFamily="18" charset="0"/>
                <a:ea typeface="Calibri" panose="020F0502020204030204" pitchFamily="34" charset="0"/>
              </a:rPr>
              <a:t>доопрацювати окремі робочі програми  навчальних дисциплін (в частині доповнення деяких складових) та </a:t>
            </a:r>
            <a:r>
              <a:rPr lang="uk-UA" sz="1400" b="1" kern="1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вилучити застарілу літературу.</a:t>
            </a:r>
            <a:endParaRPr lang="uk-UA" sz="1400" b="1" kern="1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ctr">
              <a:lnSpc>
                <a:spcPct val="107000"/>
              </a:lnSpc>
            </a:pPr>
            <a:r>
              <a:rPr lang="uk-UA" sz="1400" b="1" i="1" kern="1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uk-UA" sz="1600" b="1" kern="100" dirty="0">
              <a:solidFill>
                <a:srgbClr val="FF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uk-UA" sz="14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endParaRPr lang="uk-UA" sz="1400" b="1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64557" y="749620"/>
            <a:ext cx="1279443" cy="7429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158966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 autoUpdateAnimBg="0"/>
      <p:bldP spid="5" grpId="0" animBg="1" autoUpdateAnimBg="0"/>
      <p:bldP spid="11" grpId="0" animBg="1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_s115735"/>
          <p:cNvSpPr>
            <a:spLocks noChangeArrowheads="1"/>
          </p:cNvSpPr>
          <p:nvPr/>
        </p:nvSpPr>
        <p:spPr bwMode="auto">
          <a:xfrm>
            <a:off x="1132158" y="37652"/>
            <a:ext cx="7227029" cy="574288"/>
          </a:xfrm>
          <a:prstGeom prst="roundRect">
            <a:avLst>
              <a:gd name="adj" fmla="val 16667"/>
            </a:avLst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rgbClr val="7F7F7F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Font typeface="Courier New" panose="02070309020205020404" pitchFamily="49" charset="0"/>
              <a:buChar char="o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Font typeface="Courier New" panose="02070309020205020404" pitchFamily="49" charset="0"/>
              <a:buChar char="o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000" b="1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 </a:t>
            </a:r>
            <a:r>
              <a:rPr lang="ru-RU" altLang="ru-RU" sz="2000" b="1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Менеджмент </a:t>
            </a:r>
            <a:r>
              <a:rPr lang="ru-RU" altLang="ru-RU" sz="2000" b="1" dirty="0" err="1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туристичної</a:t>
            </a:r>
            <a:r>
              <a:rPr lang="ru-RU" altLang="ru-RU" sz="2000" b="1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b="1" dirty="0" err="1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індустрії</a:t>
            </a:r>
            <a:r>
              <a:rPr lang="uk-UA" altLang="ru-RU" sz="2000" b="1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uk-UA" altLang="ru-RU" sz="2000" b="1" dirty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_s7186">
            <a:extLst>
              <a:ext uri="{FF2B5EF4-FFF2-40B4-BE49-F238E27FC236}">
                <a16:creationId xmlns:a16="http://schemas.microsoft.com/office/drawing/2014/main" xmlns="" id="{B491FA4A-70FA-1F44-E175-8993FF5416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"/>
            <a:ext cx="508448" cy="489168"/>
          </a:xfrm>
          <a:prstGeom prst="roundRect">
            <a:avLst>
              <a:gd name="adj" fmla="val 16667"/>
            </a:avLst>
          </a:prstGeom>
          <a:blipFill>
            <a:blip r:embed="rId2"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 eaLnBrk="1" hangingPunct="1">
              <a:defRPr/>
            </a:pPr>
            <a:r>
              <a:rPr lang="uk-UA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uk-UA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4B35AF70-CE67-3082-698B-6EF3A8DF530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98" r="10864"/>
          <a:stretch>
            <a:fillRect/>
          </a:stretch>
        </p:blipFill>
        <p:spPr bwMode="auto">
          <a:xfrm>
            <a:off x="8460433" y="0"/>
            <a:ext cx="683567" cy="702779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_s115735">
            <a:extLst>
              <a:ext uri="{FF2B5EF4-FFF2-40B4-BE49-F238E27FC236}">
                <a16:creationId xmlns:a16="http://schemas.microsoft.com/office/drawing/2014/main" xmlns="" id="{2303AAF6-0524-41A7-537C-8235C2F996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3647" y="702779"/>
            <a:ext cx="6294353" cy="604416"/>
          </a:xfrm>
          <a:prstGeom prst="roundRect">
            <a:avLst>
              <a:gd name="adj" fmla="val 50000"/>
            </a:avLst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rgbClr val="7F7F7F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Font typeface="Courier New" panose="02070309020205020404" pitchFamily="49" charset="0"/>
              <a:buChar char="o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Font typeface="Courier New" panose="02070309020205020404" pitchFamily="49" charset="0"/>
              <a:buChar char="o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uk-UA" sz="20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Забезпечує кафедра </a:t>
            </a:r>
            <a:r>
              <a:rPr lang="uk-UA" sz="20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економічної географії </a:t>
            </a:r>
          </a:p>
          <a:p>
            <a:pPr algn="ctr">
              <a:spcBef>
                <a:spcPct val="0"/>
              </a:spcBef>
              <a:buNone/>
            </a:pPr>
            <a:r>
              <a:rPr lang="uk-UA" sz="20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 екологічного менеджменту </a:t>
            </a:r>
            <a:endParaRPr lang="uk-UA" altLang="ru-RU" sz="2000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_s115735">
            <a:extLst>
              <a:ext uri="{FF2B5EF4-FFF2-40B4-BE49-F238E27FC236}">
                <a16:creationId xmlns:a16="http://schemas.microsoft.com/office/drawing/2014/main" xmlns="" id="{4D06D5D3-9D2E-0142-96A0-859A99BB28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11760" y="1363375"/>
            <a:ext cx="4104456" cy="588363"/>
          </a:xfrm>
          <a:prstGeom prst="roundRect">
            <a:avLst>
              <a:gd name="adj" fmla="val 50000"/>
            </a:avLst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rgbClr val="7F7F7F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Font typeface="Courier New" panose="02070309020205020404" pitchFamily="49" charset="0"/>
              <a:buChar char="o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Font typeface="Courier New" panose="02070309020205020404" pitchFamily="49" charset="0"/>
              <a:buChar char="o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uk-UA" altLang="ru-RU" sz="20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Обов'язкові компоненти ОП -11</a:t>
            </a:r>
          </a:p>
          <a:p>
            <a:pPr algn="ctr">
              <a:spcBef>
                <a:spcPct val="0"/>
              </a:spcBef>
              <a:buNone/>
            </a:pPr>
            <a:r>
              <a:rPr lang="uk-UA" altLang="ru-RU" sz="20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Вибіркові </a:t>
            </a:r>
            <a:r>
              <a:rPr lang="uk-UA" altLang="ru-RU" sz="20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компоненти ОП </a:t>
            </a:r>
            <a:r>
              <a:rPr lang="uk-UA" altLang="ru-RU" sz="20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- 6</a:t>
            </a:r>
            <a:endParaRPr lang="uk-UA" altLang="ru-RU" sz="2000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Объект 16">
            <a:extLst>
              <a:ext uri="{FF2B5EF4-FFF2-40B4-BE49-F238E27FC236}">
                <a16:creationId xmlns:a16="http://schemas.microsoft.com/office/drawing/2014/main" xmlns="" id="{F412843D-8596-AAFA-3EDB-D21E44BC06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08448" y="3710866"/>
            <a:ext cx="4154288" cy="3105874"/>
          </a:xfrm>
        </p:spPr>
        <p:txBody>
          <a:bodyPr>
            <a:normAutofit fontScale="25000" lnSpcReduction="20000"/>
          </a:bodyPr>
          <a:lstStyle/>
          <a:p>
            <a:pPr algn="just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uk-UA" sz="5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5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сайті кафедри наявна рубрика «Навчання», яка містить інформацію про: 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  <a:buFontTx/>
              <a:buChar char="-"/>
            </a:pPr>
            <a:r>
              <a:rPr lang="uk-UA" sz="56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силабуси</a:t>
            </a:r>
            <a:r>
              <a:rPr lang="uk-UA" sz="5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навчальних дисциплін </a:t>
            </a:r>
            <a:r>
              <a:rPr lang="uk-UA" sz="56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(для обов’язкових та вибіркових) </a:t>
            </a:r>
            <a:r>
              <a:rPr lang="uk-UA" sz="5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відповідно до вимог за встановленим зразком;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  <a:buFontTx/>
              <a:buChar char="-"/>
            </a:pPr>
            <a:r>
              <a:rPr lang="uk-UA" sz="5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робочі програми всіх навчальних дисциплін  згідно з ОП та навчальним планом </a:t>
            </a:r>
            <a:r>
              <a:rPr lang="uk-UA" sz="56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(з переліком основних складових).  </a:t>
            </a:r>
          </a:p>
          <a:p>
            <a:pPr marL="0" lvl="0" indent="0" algn="just">
              <a:lnSpc>
                <a:spcPct val="120000"/>
              </a:lnSpc>
              <a:spcAft>
                <a:spcPts val="800"/>
              </a:spcAft>
              <a:buNone/>
            </a:pPr>
            <a:endParaRPr lang="ru-RU" sz="9600" b="1" kern="1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uk-UA" sz="5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uk-UA" sz="6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uk-UA" sz="6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6400" b="1" kern="1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uk-UA" sz="6400" b="1" kern="1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uk-UA" sz="6400" b="1" kern="1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uk-UA" sz="6400" b="1" kern="1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uk-UA" sz="6400" b="1" kern="1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20000"/>
              </a:lnSpc>
              <a:spcAft>
                <a:spcPts val="800"/>
              </a:spcAft>
              <a:buFont typeface="Wingdings" panose="05000000000000000000" pitchFamily="2" charset="2"/>
              <a:buChar char="ü"/>
            </a:pPr>
            <a:endParaRPr lang="ru-RU" sz="5600" b="1" kern="1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ü"/>
            </a:pPr>
            <a:endParaRPr lang="uk-UA" sz="5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Овал 20">
            <a:extLst>
              <a:ext uri="{FF2B5EF4-FFF2-40B4-BE49-F238E27FC236}">
                <a16:creationId xmlns:a16="http://schemas.microsoft.com/office/drawing/2014/main" xmlns="" id="{B4D01873-DEE3-F7C7-6C30-47E4D746DE71}"/>
              </a:ext>
            </a:extLst>
          </p:cNvPr>
          <p:cNvSpPr/>
          <p:nvPr/>
        </p:nvSpPr>
        <p:spPr>
          <a:xfrm>
            <a:off x="1132158" y="2312141"/>
            <a:ext cx="3165306" cy="1011955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b="1" dirty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Позитивні сторони</a:t>
            </a:r>
            <a:endParaRPr lang="ru-RU" sz="2000" b="1" dirty="0">
              <a:solidFill>
                <a:srgbClr val="6600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Овал 21">
            <a:extLst>
              <a:ext uri="{FF2B5EF4-FFF2-40B4-BE49-F238E27FC236}">
                <a16:creationId xmlns:a16="http://schemas.microsoft.com/office/drawing/2014/main" xmlns="" id="{A27F0323-F652-A7A6-2087-31A21760B26F}"/>
              </a:ext>
            </a:extLst>
          </p:cNvPr>
          <p:cNvSpPr/>
          <p:nvPr/>
        </p:nvSpPr>
        <p:spPr>
          <a:xfrm>
            <a:off x="5636910" y="2190597"/>
            <a:ext cx="3165306" cy="1037089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b="1" dirty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Рекомендації щодо удосконалення</a:t>
            </a:r>
            <a:endParaRPr lang="ru-RU" sz="2000" b="1" dirty="0">
              <a:solidFill>
                <a:srgbClr val="6600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xmlns="" id="{FA75A155-C67E-2AE2-5147-A37FFF3B6733}"/>
              </a:ext>
            </a:extLst>
          </p:cNvPr>
          <p:cNvSpPr txBox="1"/>
          <p:nvPr/>
        </p:nvSpPr>
        <p:spPr>
          <a:xfrm>
            <a:off x="4932040" y="3573016"/>
            <a:ext cx="4101410" cy="20793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>
              <a:lnSpc>
                <a:spcPct val="107000"/>
              </a:lnSpc>
            </a:pPr>
            <a:r>
              <a:rPr lang="uk-UA" sz="1600" b="1" i="1" kern="100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uk-UA" sz="1400" b="1" kern="1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упорядкувати </a:t>
            </a:r>
            <a:r>
              <a:rPr lang="uk-UA" sz="1400" b="1" kern="1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силабуси</a:t>
            </a:r>
            <a:r>
              <a:rPr lang="uk-UA" sz="1400" b="1" kern="1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навчальних дисциплін відповідно до рекомендацій університету;</a:t>
            </a:r>
            <a:r>
              <a:rPr lang="uk-UA" sz="1400" b="1" i="1" kern="1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uk-UA" sz="1400" b="1" kern="1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оприлюднити на сайті кафедри робочі програми навчальних дисциплін 2024 р.; 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uk-UA" sz="1400" b="1" kern="1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доповнити окремі РПНД  ЗК, ФК, </a:t>
            </a:r>
            <a:r>
              <a:rPr lang="uk-UA" sz="1400" b="1" kern="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ПРН</a:t>
            </a:r>
            <a:r>
              <a:rPr lang="uk-UA" sz="1400" b="1" kern="1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</a:p>
          <a:p>
            <a:pPr marL="285750" lvl="0" indent="-285750" algn="just">
              <a:buFont typeface="Wingdings" panose="05000000000000000000" pitchFamily="2" charset="2"/>
              <a:buChar char="ü"/>
            </a:pPr>
            <a:r>
              <a:rPr lang="uk-UA" sz="1400" b="1" kern="1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вилучити застарілу літературу. </a:t>
            </a:r>
          </a:p>
          <a:p>
            <a:pPr lvl="0" algn="just">
              <a:spcAft>
                <a:spcPts val="800"/>
              </a:spcAft>
            </a:pPr>
            <a:endParaRPr lang="uk-UA" sz="1400" b="1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AutoShape 2" descr="Кафедра економічної географії та екологічного менеджменту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AutoShape 4" descr="Кафедра економічної географії та екологічного менеджменту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99246" y="687301"/>
            <a:ext cx="1359622" cy="7518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854797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 autoUpdateAnimBg="0"/>
      <p:bldP spid="5" grpId="0" animBg="1" autoUpdateAnimBg="0"/>
      <p:bldP spid="11" grpId="0" animBg="1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_s115735"/>
          <p:cNvSpPr>
            <a:spLocks noChangeArrowheads="1"/>
          </p:cNvSpPr>
          <p:nvPr/>
        </p:nvSpPr>
        <p:spPr bwMode="auto">
          <a:xfrm>
            <a:off x="1132158" y="37652"/>
            <a:ext cx="7227029" cy="574288"/>
          </a:xfrm>
          <a:prstGeom prst="roundRect">
            <a:avLst>
              <a:gd name="adj" fmla="val 16667"/>
            </a:avLst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rgbClr val="7F7F7F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Font typeface="Courier New" panose="02070309020205020404" pitchFamily="49" charset="0"/>
              <a:buChar char="o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Font typeface="Courier New" panose="02070309020205020404" pitchFamily="49" charset="0"/>
              <a:buChar char="o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000" b="1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 </a:t>
            </a:r>
            <a:r>
              <a:rPr lang="ru-RU" altLang="ru-RU" sz="2000" b="1" dirty="0" err="1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Географія</a:t>
            </a:r>
            <a:r>
              <a:rPr lang="ru-RU" altLang="ru-RU" sz="2000" b="1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altLang="ru-RU" sz="2000" b="1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uk-UA" altLang="ru-RU" sz="2000" b="1" dirty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_s7186">
            <a:extLst>
              <a:ext uri="{FF2B5EF4-FFF2-40B4-BE49-F238E27FC236}">
                <a16:creationId xmlns:a16="http://schemas.microsoft.com/office/drawing/2014/main" xmlns="" id="{B491FA4A-70FA-1F44-E175-8993FF5416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4573"/>
            <a:ext cx="508448" cy="464595"/>
          </a:xfrm>
          <a:prstGeom prst="roundRect">
            <a:avLst>
              <a:gd name="adj" fmla="val 16667"/>
            </a:avLst>
          </a:prstGeom>
          <a:blipFill>
            <a:blip r:embed="rId2"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 eaLnBrk="1" hangingPunct="1">
              <a:defRPr/>
            </a:pPr>
            <a:r>
              <a:rPr lang="uk-UA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uk-UA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4B35AF70-CE67-3082-698B-6EF3A8DF530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98" r="10864"/>
          <a:stretch>
            <a:fillRect/>
          </a:stretch>
        </p:blipFill>
        <p:spPr bwMode="auto">
          <a:xfrm>
            <a:off x="8460433" y="0"/>
            <a:ext cx="683567" cy="702779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_s115735">
            <a:extLst>
              <a:ext uri="{FF2B5EF4-FFF2-40B4-BE49-F238E27FC236}">
                <a16:creationId xmlns:a16="http://schemas.microsoft.com/office/drawing/2014/main" xmlns="" id="{2303AAF6-0524-41A7-537C-8235C2F996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31640" y="714878"/>
            <a:ext cx="6552728" cy="883791"/>
          </a:xfrm>
          <a:prstGeom prst="roundRect">
            <a:avLst>
              <a:gd name="adj" fmla="val 50000"/>
            </a:avLst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rgbClr val="7F7F7F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Font typeface="Courier New" panose="02070309020205020404" pitchFamily="49" charset="0"/>
              <a:buChar char="o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Font typeface="Courier New" panose="02070309020205020404" pitchFamily="49" charset="0"/>
              <a:buChar char="o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uk-UA" sz="18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Забезпечують кафедри: географії України та регіоналістики,</a:t>
            </a:r>
          </a:p>
          <a:p>
            <a:pPr algn="ctr">
              <a:spcBef>
                <a:spcPct val="0"/>
              </a:spcBef>
              <a:buNone/>
            </a:pPr>
            <a:r>
              <a:rPr lang="uk-UA" sz="18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економічної географії та екологічного менеджменту,</a:t>
            </a:r>
          </a:p>
          <a:p>
            <a:pPr algn="ctr">
              <a:spcBef>
                <a:spcPct val="0"/>
              </a:spcBef>
              <a:buNone/>
            </a:pPr>
            <a:r>
              <a:rPr lang="uk-UA" sz="18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фізичної географії, геоморфології та </a:t>
            </a:r>
            <a:r>
              <a:rPr lang="uk-UA" sz="1800" b="1" dirty="0" err="1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палеології</a:t>
            </a:r>
            <a:r>
              <a:rPr lang="uk-UA" sz="18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uk-UA" altLang="ru-RU" sz="1800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_s115735">
            <a:extLst>
              <a:ext uri="{FF2B5EF4-FFF2-40B4-BE49-F238E27FC236}">
                <a16:creationId xmlns:a16="http://schemas.microsoft.com/office/drawing/2014/main" xmlns="" id="{4D06D5D3-9D2E-0142-96A0-859A99BB28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71800" y="1622013"/>
            <a:ext cx="4392488" cy="751431"/>
          </a:xfrm>
          <a:prstGeom prst="roundRect">
            <a:avLst>
              <a:gd name="adj" fmla="val 50000"/>
            </a:avLst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rgbClr val="7F7F7F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Font typeface="Courier New" panose="02070309020205020404" pitchFamily="49" charset="0"/>
              <a:buChar char="o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Font typeface="Courier New" panose="02070309020205020404" pitchFamily="49" charset="0"/>
              <a:buChar char="o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uk-UA" altLang="ru-RU" sz="20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Обов'язкові компоненти ОП -12</a:t>
            </a:r>
          </a:p>
          <a:p>
            <a:pPr algn="ctr">
              <a:spcBef>
                <a:spcPct val="0"/>
              </a:spcBef>
              <a:buNone/>
            </a:pPr>
            <a:r>
              <a:rPr lang="uk-UA" altLang="ru-RU" sz="20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Вибіркові </a:t>
            </a:r>
            <a:r>
              <a:rPr lang="uk-UA" altLang="ru-RU" sz="20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компоненти ОП </a:t>
            </a:r>
            <a:r>
              <a:rPr lang="uk-UA" altLang="ru-RU" sz="20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-13</a:t>
            </a:r>
            <a:endParaRPr lang="uk-UA" altLang="ru-RU" sz="2000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Объект 16">
            <a:extLst>
              <a:ext uri="{FF2B5EF4-FFF2-40B4-BE49-F238E27FC236}">
                <a16:creationId xmlns:a16="http://schemas.microsoft.com/office/drawing/2014/main" xmlns="" id="{F412843D-8596-AAFA-3EDB-D21E44BC06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4058" y="2708920"/>
            <a:ext cx="3991906" cy="3428183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uk-UA" sz="5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uk-UA" sz="5600" b="1" kern="1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uk-UA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сайті кафедри наявна рубрика </a:t>
            </a:r>
            <a:r>
              <a:rPr lang="uk-UA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 Освітні програми», </a:t>
            </a:r>
            <a:r>
              <a:rPr lang="uk-UA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яка містить інформацію про: 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  <a:buFontTx/>
              <a:buChar char="-"/>
            </a:pPr>
            <a:r>
              <a:rPr lang="uk-UA" sz="1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силабуси</a:t>
            </a:r>
            <a:r>
              <a:rPr lang="uk-UA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навчальних дисциплін </a:t>
            </a:r>
            <a:r>
              <a:rPr lang="uk-UA" sz="1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(для обов’язкових та вибіркових) </a:t>
            </a:r>
            <a:r>
              <a:rPr lang="uk-UA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відповідно до вимог за встановленим зразком;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  <a:buFontTx/>
              <a:buChar char="-"/>
            </a:pPr>
            <a:r>
              <a:rPr lang="uk-UA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робочі програми всіх навчальних </a:t>
            </a:r>
            <a:r>
              <a:rPr lang="uk-UA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дисциплін згідно з ОП та навчальним планом </a:t>
            </a:r>
            <a:r>
              <a:rPr lang="uk-UA" sz="1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(з переліком основних складових).</a:t>
            </a:r>
            <a:r>
              <a:rPr lang="uk-UA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uk-UA" sz="14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20000"/>
              </a:lnSpc>
              <a:spcAft>
                <a:spcPts val="800"/>
              </a:spcAft>
              <a:buNone/>
            </a:pPr>
            <a:endParaRPr lang="ru-RU" sz="9600" b="1" kern="1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20000"/>
              </a:lnSpc>
              <a:spcAft>
                <a:spcPts val="800"/>
              </a:spcAft>
              <a:buFont typeface="Wingdings" panose="05000000000000000000" pitchFamily="2" charset="2"/>
              <a:buChar char="ü"/>
            </a:pPr>
            <a:endParaRPr lang="ru-RU" sz="5600" b="1" kern="1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ü"/>
            </a:pPr>
            <a:endParaRPr lang="uk-UA" sz="5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Овал 20">
            <a:extLst>
              <a:ext uri="{FF2B5EF4-FFF2-40B4-BE49-F238E27FC236}">
                <a16:creationId xmlns:a16="http://schemas.microsoft.com/office/drawing/2014/main" xmlns="" id="{B4D01873-DEE3-F7C7-6C30-47E4D746DE71}"/>
              </a:ext>
            </a:extLst>
          </p:cNvPr>
          <p:cNvSpPr/>
          <p:nvPr/>
        </p:nvSpPr>
        <p:spPr>
          <a:xfrm>
            <a:off x="1132158" y="2439787"/>
            <a:ext cx="3165306" cy="1011955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b="1" dirty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Позитивні сторони</a:t>
            </a:r>
            <a:endParaRPr lang="ru-RU" sz="2000" b="1" dirty="0">
              <a:solidFill>
                <a:srgbClr val="6600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Овал 21">
            <a:extLst>
              <a:ext uri="{FF2B5EF4-FFF2-40B4-BE49-F238E27FC236}">
                <a16:creationId xmlns:a16="http://schemas.microsoft.com/office/drawing/2014/main" xmlns="" id="{A27F0323-F652-A7A6-2087-31A21760B26F}"/>
              </a:ext>
            </a:extLst>
          </p:cNvPr>
          <p:cNvSpPr/>
          <p:nvPr/>
        </p:nvSpPr>
        <p:spPr>
          <a:xfrm>
            <a:off x="5868144" y="2442307"/>
            <a:ext cx="3165306" cy="1037089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b="1" dirty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Рекомендації щодо удосконалення</a:t>
            </a:r>
            <a:endParaRPr lang="ru-RU" sz="2000" b="1" dirty="0">
              <a:solidFill>
                <a:srgbClr val="6600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xmlns="" id="{FA75A155-C67E-2AE2-5147-A37FFF3B6733}"/>
              </a:ext>
            </a:extLst>
          </p:cNvPr>
          <p:cNvSpPr txBox="1"/>
          <p:nvPr/>
        </p:nvSpPr>
        <p:spPr>
          <a:xfrm>
            <a:off x="4788024" y="3717032"/>
            <a:ext cx="4245426" cy="309648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07000"/>
              </a:lnSpc>
              <a:buFont typeface="Wingdings" panose="05000000000000000000" pitchFamily="2" charset="2"/>
              <a:buChar char="ü"/>
            </a:pPr>
            <a:r>
              <a:rPr lang="uk-UA" sz="1400" b="1" kern="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замінити в окремих робочих програмах </a:t>
            </a:r>
            <a:r>
              <a:rPr lang="uk-UA" sz="1400" b="1" i="1" kern="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(сітка розподілу годин </a:t>
            </a:r>
            <a:r>
              <a:rPr lang="uk-UA" sz="1400" b="1" i="1" kern="1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посеместрово</a:t>
            </a:r>
            <a:r>
              <a:rPr lang="uk-UA" sz="1400" b="1" i="1" kern="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uk-UA" sz="1400" b="1" kern="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позначення: 5,6 курс на 1, 2 курс, семестр 9,10,11 – на 1,2,3;</a:t>
            </a:r>
          </a:p>
          <a:p>
            <a:pPr marL="285750" indent="-285750" algn="just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uk-UA" sz="1400" b="1" dirty="0">
                <a:latin typeface="Times New Roman" panose="02020603050405020304" pitchFamily="18" charset="0"/>
                <a:ea typeface="Calibri" panose="020F0502020204030204" pitchFamily="34" charset="0"/>
              </a:rPr>
              <a:t>підписати </a:t>
            </a:r>
            <a:r>
              <a:rPr lang="uk-UA" sz="1400" b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титулки</a:t>
            </a:r>
            <a:r>
              <a:rPr lang="uk-UA" sz="1400" b="1" dirty="0">
                <a:latin typeface="Times New Roman" panose="02020603050405020304" pitchFamily="18" charset="0"/>
                <a:ea typeface="Calibri" panose="020F0502020204030204" pitchFamily="34" charset="0"/>
              </a:rPr>
              <a:t> робочих програм вибіркових навчальних дисциплін (в окремих випадках);</a:t>
            </a:r>
          </a:p>
          <a:p>
            <a:pPr marL="285750" indent="-285750" algn="just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uk-UA" sz="1400" b="1" kern="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</a:t>
            </a:r>
            <a:r>
              <a:rPr lang="uk-UA" sz="1400" b="1" kern="1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роаналізувати </a:t>
            </a:r>
            <a:r>
              <a:rPr lang="uk-UA" sz="1400" b="1" kern="1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доцільність </a:t>
            </a:r>
            <a:r>
              <a:rPr lang="uk-UA" sz="1400" b="1" kern="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поданої літератури та вилучити застарілу. </a:t>
            </a:r>
          </a:p>
          <a:p>
            <a:pPr algn="ctr">
              <a:lnSpc>
                <a:spcPct val="120000"/>
              </a:lnSpc>
            </a:pPr>
            <a:endParaRPr lang="uk-UA" sz="1600" b="1" i="1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lvl="0" algn="just">
              <a:lnSpc>
                <a:spcPct val="107000"/>
              </a:lnSpc>
            </a:pPr>
            <a:endParaRPr lang="uk-UA" sz="1400" b="1" kern="1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lvl="0" indent="-285750" algn="just">
              <a:lnSpc>
                <a:spcPct val="107000"/>
              </a:lnSpc>
              <a:buFont typeface="Wingdings" panose="05000000000000000000" pitchFamily="2" charset="2"/>
              <a:buChar char="ü"/>
            </a:pPr>
            <a:endParaRPr lang="ru-RU" sz="1400" b="1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"/>
            </a:pPr>
            <a:endParaRPr lang="uk-UA" sz="1600" b="1" kern="100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44408" y="702779"/>
            <a:ext cx="899592" cy="855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621196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 autoUpdateAnimBg="0"/>
      <p:bldP spid="5" grpId="0" animBg="1" autoUpdateAnimBg="0"/>
      <p:bldP spid="11" grpId="0" animBg="1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_s115735"/>
          <p:cNvSpPr>
            <a:spLocks noChangeArrowheads="1"/>
          </p:cNvSpPr>
          <p:nvPr/>
        </p:nvSpPr>
        <p:spPr bwMode="auto">
          <a:xfrm>
            <a:off x="1132158" y="37652"/>
            <a:ext cx="7227029" cy="574288"/>
          </a:xfrm>
          <a:prstGeom prst="roundRect">
            <a:avLst>
              <a:gd name="adj" fmla="val 16667"/>
            </a:avLst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rgbClr val="7F7F7F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Font typeface="Courier New" panose="02070309020205020404" pitchFamily="49" charset="0"/>
              <a:buChar char="o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Font typeface="Courier New" panose="02070309020205020404" pitchFamily="49" charset="0"/>
              <a:buChar char="o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000" b="1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 </a:t>
            </a:r>
            <a:r>
              <a:rPr lang="ru-RU" altLang="ru-RU" sz="2000" b="1" dirty="0" err="1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Фізична</a:t>
            </a:r>
            <a:r>
              <a:rPr lang="ru-RU" altLang="ru-RU" sz="2000" b="1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культура і спорт </a:t>
            </a:r>
            <a:r>
              <a:rPr lang="uk-UA" altLang="ru-RU" sz="2000" b="1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uk-UA" altLang="ru-RU" sz="2000" b="1" dirty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_s7186">
            <a:extLst>
              <a:ext uri="{FF2B5EF4-FFF2-40B4-BE49-F238E27FC236}">
                <a16:creationId xmlns:a16="http://schemas.microsoft.com/office/drawing/2014/main" xmlns="" id="{B491FA4A-70FA-1F44-E175-8993FF5416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4573"/>
            <a:ext cx="508448" cy="464595"/>
          </a:xfrm>
          <a:prstGeom prst="roundRect">
            <a:avLst>
              <a:gd name="adj" fmla="val 16667"/>
            </a:avLst>
          </a:prstGeom>
          <a:blipFill>
            <a:blip r:embed="rId2"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 eaLnBrk="1" hangingPunct="1">
              <a:defRPr/>
            </a:pPr>
            <a:r>
              <a:rPr lang="uk-UA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lang="uk-UA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4B35AF70-CE67-3082-698B-6EF3A8DF530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98" r="10864"/>
          <a:stretch>
            <a:fillRect/>
          </a:stretch>
        </p:blipFill>
        <p:spPr bwMode="auto">
          <a:xfrm>
            <a:off x="8460433" y="0"/>
            <a:ext cx="683567" cy="702779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_s115735">
            <a:extLst>
              <a:ext uri="{FF2B5EF4-FFF2-40B4-BE49-F238E27FC236}">
                <a16:creationId xmlns:a16="http://schemas.microsoft.com/office/drawing/2014/main" xmlns="" id="{2303AAF6-0524-41A7-537C-8235C2F996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0829" y="698781"/>
            <a:ext cx="8403879" cy="366686"/>
          </a:xfrm>
          <a:prstGeom prst="roundRect">
            <a:avLst>
              <a:gd name="adj" fmla="val 50000"/>
            </a:avLst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rgbClr val="7F7F7F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Font typeface="Courier New" panose="02070309020205020404" pitchFamily="49" charset="0"/>
              <a:buChar char="o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Font typeface="Courier New" panose="02070309020205020404" pitchFamily="49" charset="0"/>
              <a:buChar char="o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uk-UA" sz="20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Забезпечує </a:t>
            </a:r>
            <a:r>
              <a:rPr lang="uk-UA" sz="20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кафедра теорії та методики фізичного виховання і спорту   </a:t>
            </a:r>
            <a:endParaRPr lang="uk-UA" altLang="ru-RU" sz="2000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_s115735">
            <a:extLst>
              <a:ext uri="{FF2B5EF4-FFF2-40B4-BE49-F238E27FC236}">
                <a16:creationId xmlns:a16="http://schemas.microsoft.com/office/drawing/2014/main" xmlns="" id="{4D06D5D3-9D2E-0142-96A0-859A99BB28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71800" y="1103544"/>
            <a:ext cx="4104456" cy="751431"/>
          </a:xfrm>
          <a:prstGeom prst="roundRect">
            <a:avLst>
              <a:gd name="adj" fmla="val 50000"/>
            </a:avLst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rgbClr val="7F7F7F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Font typeface="Courier New" panose="02070309020205020404" pitchFamily="49" charset="0"/>
              <a:buChar char="o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Font typeface="Courier New" panose="02070309020205020404" pitchFamily="49" charset="0"/>
              <a:buChar char="o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uk-UA" altLang="ru-RU" sz="20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Обов'язкові компоненти ОП -13</a:t>
            </a:r>
          </a:p>
          <a:p>
            <a:pPr>
              <a:spcBef>
                <a:spcPct val="0"/>
              </a:spcBef>
              <a:buNone/>
            </a:pPr>
            <a:r>
              <a:rPr lang="uk-UA" altLang="ru-RU" sz="20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Вибіркові </a:t>
            </a:r>
            <a:r>
              <a:rPr lang="uk-UA" altLang="ru-RU" sz="20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компоненти ОП </a:t>
            </a:r>
            <a:r>
              <a:rPr lang="uk-UA" altLang="ru-RU" sz="20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-10</a:t>
            </a:r>
            <a:endParaRPr lang="uk-UA" altLang="ru-RU" sz="2000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Объект 16">
            <a:extLst>
              <a:ext uri="{FF2B5EF4-FFF2-40B4-BE49-F238E27FC236}">
                <a16:creationId xmlns:a16="http://schemas.microsoft.com/office/drawing/2014/main" xmlns="" id="{F412843D-8596-AAFA-3EDB-D21E44BC06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70829" y="3428999"/>
            <a:ext cx="3991907" cy="3387741"/>
          </a:xfrm>
        </p:spPr>
        <p:txBody>
          <a:bodyPr>
            <a:normAutofit/>
          </a:bodyPr>
          <a:lstStyle/>
          <a:p>
            <a:pPr algn="just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uk-UA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сайті кафедри наявна рубрика «Навчання», яка містить інформацію про: 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  <a:buFontTx/>
              <a:buChar char="-"/>
            </a:pPr>
            <a:r>
              <a:rPr lang="uk-UA" sz="1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силабуси</a:t>
            </a:r>
            <a:r>
              <a:rPr lang="uk-UA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навчальних дисциплін </a:t>
            </a:r>
            <a:r>
              <a:rPr lang="uk-UA" sz="1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(для обов’язкових та вибіркових) </a:t>
            </a:r>
            <a:r>
              <a:rPr lang="uk-UA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відповідно до вимог за встановленим зразком;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  <a:buFontTx/>
              <a:buChar char="-"/>
            </a:pPr>
            <a:r>
              <a:rPr lang="uk-UA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робочі програми всіх навчальних дисциплін  згідно з ОП та навчальним планом </a:t>
            </a:r>
            <a:r>
              <a:rPr lang="uk-UA" sz="1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(з переліком основних складових).  </a:t>
            </a:r>
          </a:p>
          <a:p>
            <a:pPr marL="0" lvl="0" indent="0" algn="just">
              <a:lnSpc>
                <a:spcPct val="120000"/>
              </a:lnSpc>
              <a:spcAft>
                <a:spcPts val="800"/>
              </a:spcAft>
              <a:buNone/>
            </a:pPr>
            <a:endParaRPr lang="ru-RU" sz="5600" b="1" kern="1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ü"/>
            </a:pPr>
            <a:endParaRPr lang="uk-UA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Овал 20">
            <a:extLst>
              <a:ext uri="{FF2B5EF4-FFF2-40B4-BE49-F238E27FC236}">
                <a16:creationId xmlns:a16="http://schemas.microsoft.com/office/drawing/2014/main" xmlns="" id="{B4D01873-DEE3-F7C7-6C30-47E4D746DE71}"/>
              </a:ext>
            </a:extLst>
          </p:cNvPr>
          <p:cNvSpPr/>
          <p:nvPr/>
        </p:nvSpPr>
        <p:spPr>
          <a:xfrm>
            <a:off x="899592" y="1951004"/>
            <a:ext cx="3240360" cy="1189964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b="1" dirty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Позитивні сторони</a:t>
            </a:r>
            <a:endParaRPr lang="ru-RU" sz="2000" b="1" dirty="0">
              <a:solidFill>
                <a:srgbClr val="6600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Овал 21">
            <a:extLst>
              <a:ext uri="{FF2B5EF4-FFF2-40B4-BE49-F238E27FC236}">
                <a16:creationId xmlns:a16="http://schemas.microsoft.com/office/drawing/2014/main" xmlns="" id="{A27F0323-F652-A7A6-2087-31A21760B26F}"/>
              </a:ext>
            </a:extLst>
          </p:cNvPr>
          <p:cNvSpPr/>
          <p:nvPr/>
        </p:nvSpPr>
        <p:spPr>
          <a:xfrm>
            <a:off x="5507382" y="2017891"/>
            <a:ext cx="3165306" cy="1027047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b="1" dirty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Рекомендації щодо удосконалення</a:t>
            </a:r>
            <a:endParaRPr lang="ru-RU" sz="2000" b="1" dirty="0">
              <a:solidFill>
                <a:srgbClr val="6600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xmlns="" id="{FA75A155-C67E-2AE2-5147-A37FFF3B6733}"/>
              </a:ext>
            </a:extLst>
          </p:cNvPr>
          <p:cNvSpPr txBox="1"/>
          <p:nvPr/>
        </p:nvSpPr>
        <p:spPr>
          <a:xfrm>
            <a:off x="5004047" y="3140968"/>
            <a:ext cx="4054703" cy="150836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>
              <a:lnSpc>
                <a:spcPct val="107000"/>
              </a:lnSpc>
            </a:pPr>
            <a:endParaRPr lang="uk-UA" sz="1600" b="1" i="1" kern="100" dirty="0" smtClean="0">
              <a:solidFill>
                <a:srgbClr val="C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07000"/>
              </a:lnSpc>
              <a:buFont typeface="Wingdings" panose="05000000000000000000" pitchFamily="2" charset="2"/>
              <a:buChar char="ü"/>
            </a:pPr>
            <a:r>
              <a:rPr lang="uk-UA" sz="1400" b="1" kern="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доповнити в окремих </a:t>
            </a:r>
            <a:r>
              <a:rPr lang="uk-UA" sz="1400" b="1" i="1" kern="100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1400" b="1" kern="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робочих </a:t>
            </a:r>
            <a:r>
              <a:rPr lang="uk-UA" sz="1400" b="1" kern="1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програмах </a:t>
            </a:r>
            <a:r>
              <a:rPr lang="uk-UA" sz="1400" b="1" kern="1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зазначені види навчальних занять необхідним змістом;</a:t>
            </a:r>
          </a:p>
          <a:p>
            <a:pPr marL="285750" indent="-285750" algn="just">
              <a:lnSpc>
                <a:spcPct val="107000"/>
              </a:lnSpc>
              <a:buFont typeface="Wingdings" panose="05000000000000000000" pitchFamily="2" charset="2"/>
              <a:buChar char="ü"/>
            </a:pPr>
            <a:r>
              <a:rPr lang="uk-UA" sz="1400" b="1" kern="1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1400" b="1" kern="1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вилучити з переліку літератури застарілі джерела.</a:t>
            </a:r>
            <a:endParaRPr lang="uk-UA" sz="1400" b="1" kern="1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26140" y="1132354"/>
            <a:ext cx="832610" cy="818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352746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 autoUpdateAnimBg="0"/>
      <p:bldP spid="5" grpId="0" animBg="1" autoUpdateAnimBg="0"/>
      <p:bldP spid="11" grpId="0" animBg="1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_s115735"/>
          <p:cNvSpPr>
            <a:spLocks noChangeArrowheads="1"/>
          </p:cNvSpPr>
          <p:nvPr/>
        </p:nvSpPr>
        <p:spPr bwMode="auto">
          <a:xfrm>
            <a:off x="664024" y="37652"/>
            <a:ext cx="7695164" cy="574288"/>
          </a:xfrm>
          <a:prstGeom prst="roundRect">
            <a:avLst>
              <a:gd name="adj" fmla="val 16667"/>
            </a:avLst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rgbClr val="7F7F7F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Font typeface="Courier New" panose="02070309020205020404" pitchFamily="49" charset="0"/>
              <a:buChar char="o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Font typeface="Courier New" panose="02070309020205020404" pitchFamily="49" charset="0"/>
              <a:buChar char="o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000" b="1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 </a:t>
            </a:r>
            <a:r>
              <a:rPr lang="ru-RU" altLang="ru-RU" sz="2000" b="1" dirty="0" err="1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Образотворче</a:t>
            </a:r>
            <a:r>
              <a:rPr lang="ru-RU" altLang="ru-RU" sz="2000" b="1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b="1" dirty="0" err="1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мистецтво</a:t>
            </a:r>
            <a:r>
              <a:rPr lang="ru-RU" altLang="ru-RU" sz="2000" b="1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altLang="ru-RU" sz="2000" b="1" dirty="0" err="1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декоративне</a:t>
            </a:r>
            <a:r>
              <a:rPr lang="ru-RU" altLang="ru-RU" sz="2000" b="1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b="1" dirty="0" err="1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мистецтво</a:t>
            </a:r>
            <a:r>
              <a:rPr lang="ru-RU" altLang="ru-RU" sz="2000" b="1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altLang="ru-RU" sz="2000" b="1" dirty="0" err="1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реставрація</a:t>
            </a:r>
            <a:r>
              <a:rPr lang="uk-UA" altLang="ru-RU" sz="2000" b="1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uk-UA" altLang="ru-RU" sz="2000" b="1" dirty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_s7186">
            <a:extLst>
              <a:ext uri="{FF2B5EF4-FFF2-40B4-BE49-F238E27FC236}">
                <a16:creationId xmlns:a16="http://schemas.microsoft.com/office/drawing/2014/main" xmlns="" id="{B491FA4A-70FA-1F44-E175-8993FF5416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4573"/>
            <a:ext cx="508448" cy="464595"/>
          </a:xfrm>
          <a:prstGeom prst="roundRect">
            <a:avLst>
              <a:gd name="adj" fmla="val 16667"/>
            </a:avLst>
          </a:prstGeom>
          <a:blipFill>
            <a:blip r:embed="rId2"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 eaLnBrk="1" hangingPunct="1">
              <a:defRPr/>
            </a:pPr>
            <a:r>
              <a:rPr lang="uk-UA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endParaRPr lang="uk-UA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4B35AF70-CE67-3082-698B-6EF3A8DF530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98" r="10864"/>
          <a:stretch>
            <a:fillRect/>
          </a:stretch>
        </p:blipFill>
        <p:spPr bwMode="auto">
          <a:xfrm>
            <a:off x="8460433" y="0"/>
            <a:ext cx="683567" cy="702779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_s115735">
            <a:extLst>
              <a:ext uri="{FF2B5EF4-FFF2-40B4-BE49-F238E27FC236}">
                <a16:creationId xmlns:a16="http://schemas.microsoft.com/office/drawing/2014/main" xmlns="" id="{2303AAF6-0524-41A7-537C-8235C2F996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32159" y="674398"/>
            <a:ext cx="7227028" cy="594361"/>
          </a:xfrm>
          <a:prstGeom prst="roundRect">
            <a:avLst>
              <a:gd name="adj" fmla="val 50000"/>
            </a:avLst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rgbClr val="7F7F7F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Font typeface="Courier New" panose="02070309020205020404" pitchFamily="49" charset="0"/>
              <a:buChar char="o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Font typeface="Courier New" panose="02070309020205020404" pitchFamily="49" charset="0"/>
              <a:buChar char="o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uk-UA" sz="20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Забезпечує кафедра </a:t>
            </a:r>
            <a:r>
              <a:rPr lang="uk-UA" sz="20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декоративно-прикладного та </a:t>
            </a:r>
          </a:p>
          <a:p>
            <a:pPr algn="ctr">
              <a:spcBef>
                <a:spcPct val="0"/>
              </a:spcBef>
              <a:buNone/>
            </a:pPr>
            <a:r>
              <a:rPr lang="uk-UA" sz="20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образотворчого мистецтва   </a:t>
            </a:r>
            <a:endParaRPr lang="uk-UA" altLang="ru-RU" sz="2000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_s115735">
            <a:extLst>
              <a:ext uri="{FF2B5EF4-FFF2-40B4-BE49-F238E27FC236}">
                <a16:creationId xmlns:a16="http://schemas.microsoft.com/office/drawing/2014/main" xmlns="" id="{4D06D5D3-9D2E-0142-96A0-859A99BB28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71800" y="1275395"/>
            <a:ext cx="3904174" cy="751431"/>
          </a:xfrm>
          <a:prstGeom prst="roundRect">
            <a:avLst>
              <a:gd name="adj" fmla="val 50000"/>
            </a:avLst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rgbClr val="7F7F7F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Font typeface="Courier New" panose="02070309020205020404" pitchFamily="49" charset="0"/>
              <a:buChar char="o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Font typeface="Courier New" panose="02070309020205020404" pitchFamily="49" charset="0"/>
              <a:buChar char="o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uk-UA" altLang="ru-RU" sz="20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Обов'язкові компоненти ОП -10</a:t>
            </a:r>
          </a:p>
          <a:p>
            <a:pPr>
              <a:spcBef>
                <a:spcPct val="0"/>
              </a:spcBef>
              <a:buNone/>
            </a:pPr>
            <a:r>
              <a:rPr lang="uk-UA" altLang="ru-RU" sz="20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Вибіркові </a:t>
            </a:r>
            <a:r>
              <a:rPr lang="uk-UA" altLang="ru-RU" sz="20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компоненти ОП </a:t>
            </a:r>
            <a:r>
              <a:rPr lang="uk-UA" altLang="ru-RU" sz="20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-12</a:t>
            </a:r>
            <a:endParaRPr lang="uk-UA" altLang="ru-RU" sz="2000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Объект 16">
            <a:extLst>
              <a:ext uri="{FF2B5EF4-FFF2-40B4-BE49-F238E27FC236}">
                <a16:creationId xmlns:a16="http://schemas.microsoft.com/office/drawing/2014/main" xmlns="" id="{F412843D-8596-AAFA-3EDB-D21E44BC06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64025" y="3428999"/>
            <a:ext cx="4196008" cy="3387741"/>
          </a:xfrm>
        </p:spPr>
        <p:txBody>
          <a:bodyPr>
            <a:normAutofit/>
          </a:bodyPr>
          <a:lstStyle/>
          <a:p>
            <a:pPr algn="just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uk-UA" sz="19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сайті кафедри наявна рубрика </a:t>
            </a:r>
            <a:r>
              <a:rPr lang="uk-UA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«Студенту-інформація </a:t>
            </a:r>
            <a:r>
              <a:rPr lang="uk-UA" sz="1400" b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студентів», </a:t>
            </a:r>
            <a:r>
              <a:rPr lang="uk-UA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яка містить інформацію про: 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  <a:buFontTx/>
              <a:buChar char="-"/>
            </a:pPr>
            <a:r>
              <a:rPr lang="uk-UA" sz="1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силабуси</a:t>
            </a:r>
            <a:r>
              <a:rPr lang="uk-UA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навчальних дисциплін </a:t>
            </a:r>
            <a:r>
              <a:rPr lang="uk-UA" sz="1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(для обов’язкових та вибіркових) </a:t>
            </a:r>
            <a:r>
              <a:rPr lang="uk-UA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відповідно до вимог за встановленим зразком;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  <a:buFontTx/>
              <a:buChar char="-"/>
            </a:pPr>
            <a:r>
              <a:rPr lang="uk-UA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робочі програми всіх навчальних дисциплін  згідно з ОП та навчальним планом </a:t>
            </a:r>
            <a:r>
              <a:rPr lang="uk-UA" sz="1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(з переліком основних складових).  </a:t>
            </a:r>
          </a:p>
          <a:p>
            <a:pPr marL="0" lvl="0" indent="0" algn="just">
              <a:lnSpc>
                <a:spcPct val="120000"/>
              </a:lnSpc>
              <a:spcAft>
                <a:spcPts val="800"/>
              </a:spcAft>
              <a:buNone/>
            </a:pPr>
            <a:endParaRPr lang="ru-RU" sz="5600" b="1" kern="1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endParaRPr lang="uk-UA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Aft>
                <a:spcPts val="800"/>
              </a:spcAft>
              <a:buFont typeface="Wingdings" panose="05000000000000000000" pitchFamily="2" charset="2"/>
              <a:buChar char="ü"/>
            </a:pPr>
            <a:endParaRPr lang="uk-UA" sz="6400" b="1" kern="100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20000"/>
              </a:lnSpc>
              <a:spcAft>
                <a:spcPts val="800"/>
              </a:spcAft>
              <a:buFont typeface="Wingdings" panose="05000000000000000000" pitchFamily="2" charset="2"/>
              <a:buChar char="ü"/>
            </a:pPr>
            <a:endParaRPr lang="ru-RU" sz="5600" b="1" kern="1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ü"/>
            </a:pPr>
            <a:endParaRPr lang="uk-UA" sz="5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Овал 20">
            <a:extLst>
              <a:ext uri="{FF2B5EF4-FFF2-40B4-BE49-F238E27FC236}">
                <a16:creationId xmlns:a16="http://schemas.microsoft.com/office/drawing/2014/main" xmlns="" id="{B4D01873-DEE3-F7C7-6C30-47E4D746DE71}"/>
              </a:ext>
            </a:extLst>
          </p:cNvPr>
          <p:cNvSpPr/>
          <p:nvPr/>
        </p:nvSpPr>
        <p:spPr>
          <a:xfrm>
            <a:off x="1317148" y="2092141"/>
            <a:ext cx="3165306" cy="1011955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b="1" dirty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Позитивні сторони</a:t>
            </a:r>
            <a:endParaRPr lang="ru-RU" sz="2000" b="1" dirty="0">
              <a:solidFill>
                <a:srgbClr val="6600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Овал 21">
            <a:extLst>
              <a:ext uri="{FF2B5EF4-FFF2-40B4-BE49-F238E27FC236}">
                <a16:creationId xmlns:a16="http://schemas.microsoft.com/office/drawing/2014/main" xmlns="" id="{A27F0323-F652-A7A6-2087-31A21760B26F}"/>
              </a:ext>
            </a:extLst>
          </p:cNvPr>
          <p:cNvSpPr/>
          <p:nvPr/>
        </p:nvSpPr>
        <p:spPr>
          <a:xfrm>
            <a:off x="5307262" y="2269775"/>
            <a:ext cx="2952328" cy="1204308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b="1" dirty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Рекомендації щодо удосконалення</a:t>
            </a:r>
            <a:endParaRPr lang="ru-RU" sz="2000" b="1" dirty="0">
              <a:solidFill>
                <a:srgbClr val="6600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xmlns="" id="{FA75A155-C67E-2AE2-5147-A37FFF3B6733}"/>
              </a:ext>
            </a:extLst>
          </p:cNvPr>
          <p:cNvSpPr txBox="1"/>
          <p:nvPr/>
        </p:nvSpPr>
        <p:spPr>
          <a:xfrm>
            <a:off x="5004048" y="3717032"/>
            <a:ext cx="4029401" cy="268259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uk-UA" sz="1400" b="1" kern="1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</a:t>
            </a:r>
            <a:r>
              <a:rPr lang="uk-UA" sz="1400" b="1" kern="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прилюднити </a:t>
            </a:r>
            <a:r>
              <a:rPr lang="uk-UA" sz="1400" b="1" kern="1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силабуси</a:t>
            </a:r>
            <a:r>
              <a:rPr lang="uk-UA" sz="1400" b="1" kern="1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 </a:t>
            </a:r>
            <a:r>
              <a:rPr lang="uk-UA" sz="1400" b="1" kern="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робочі програми вибіркових навчальних </a:t>
            </a:r>
            <a:r>
              <a:rPr lang="uk-UA" sz="1400" b="1" kern="1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дисциплін;</a:t>
            </a:r>
          </a:p>
          <a:p>
            <a:pPr marL="285750" indent="-285750" algn="just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uk-UA" sz="1400" b="1" kern="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</a:t>
            </a:r>
            <a:r>
              <a:rPr lang="uk-UA" sz="1400" b="1" kern="1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оповнити та упорядкувати за логікою структурні складові (елементи) РПНД;   </a:t>
            </a:r>
          </a:p>
          <a:p>
            <a:pPr marL="285750" indent="-285750" algn="just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uk-UA" sz="1400" b="1" kern="1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вилучити застарілу літературу.</a:t>
            </a:r>
          </a:p>
          <a:p>
            <a:pPr marL="285750" indent="-285750" algn="just">
              <a:lnSpc>
                <a:spcPct val="120000"/>
              </a:lnSpc>
              <a:buFont typeface="Wingdings" panose="05000000000000000000" pitchFamily="2" charset="2"/>
              <a:buChar char="ü"/>
            </a:pPr>
            <a:endParaRPr lang="uk-UA" sz="1400" b="1" kern="1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20000"/>
              </a:lnSpc>
              <a:buFontTx/>
              <a:buChar char="-"/>
            </a:pPr>
            <a:endParaRPr lang="uk-UA" sz="1400" b="1" kern="1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</a:pPr>
            <a:endParaRPr lang="uk-UA" sz="1400" b="1" kern="1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20000"/>
              </a:lnSpc>
              <a:buFont typeface="Wingdings" panose="05000000000000000000" pitchFamily="2" charset="2"/>
              <a:buChar char="ü"/>
            </a:pPr>
            <a:endParaRPr lang="uk-UA" sz="1400" b="1" kern="1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</a:pPr>
            <a:endParaRPr lang="uk-UA" sz="1600" b="1" kern="100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AutoShape 2" descr="Кафедра декоративно-прикладного та образотворчого мистецтва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84368" y="1268759"/>
            <a:ext cx="1259632" cy="1048255"/>
          </a:xfrm>
          <a:prstGeom prst="rect">
            <a:avLst/>
          </a:prstGeom>
        </p:spPr>
      </p:pic>
      <p:sp>
        <p:nvSpPr>
          <p:cNvPr id="9" name="Прямокутник 8"/>
          <p:cNvSpPr/>
          <p:nvPr/>
        </p:nvSpPr>
        <p:spPr>
          <a:xfrm>
            <a:off x="6433600" y="5395240"/>
            <a:ext cx="242374" cy="3740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lnSpc>
                <a:spcPct val="107000"/>
              </a:lnSpc>
            </a:pPr>
            <a:r>
              <a:rPr lang="uk-UA" b="1" i="1" kern="100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b="1" i="1" kern="100" dirty="0">
              <a:solidFill>
                <a:srgbClr val="C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138896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 autoUpdateAnimBg="0"/>
      <p:bldP spid="5" grpId="0" animBg="1" autoUpdateAnimBg="0"/>
      <p:bldP spid="11" grpId="0" animBg="1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Таблица 8">
            <a:extLst>
              <a:ext uri="{FF2B5EF4-FFF2-40B4-BE49-F238E27FC236}">
                <a16:creationId xmlns="" xmlns:a16="http://schemas.microsoft.com/office/drawing/2014/main" id="{34314AF6-F65B-95AF-B0DA-5EBBC0FCE4B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0877141"/>
              </p:ext>
            </p:extLst>
          </p:nvPr>
        </p:nvGraphicFramePr>
        <p:xfrm>
          <a:off x="1115616" y="1196752"/>
          <a:ext cx="7848872" cy="362295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76064">
                  <a:extLst>
                    <a:ext uri="{9D8B030D-6E8A-4147-A177-3AD203B41FA5}">
                      <a16:colId xmlns="" xmlns:a16="http://schemas.microsoft.com/office/drawing/2014/main" val="1697376881"/>
                    </a:ext>
                  </a:extLst>
                </a:gridCol>
                <a:gridCol w="7272808">
                  <a:extLst>
                    <a:ext uri="{9D8B030D-6E8A-4147-A177-3AD203B41FA5}">
                      <a16:colId xmlns="" xmlns:a16="http://schemas.microsoft.com/office/drawing/2014/main" val="553439702"/>
                    </a:ext>
                  </a:extLst>
                </a:gridCol>
              </a:tblGrid>
              <a:tr h="288032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10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10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з/п</a:t>
                      </a:r>
                      <a:endParaRPr lang="ru-RU" sz="11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algn="l">
                        <a:lnSpc>
                          <a:spcPct val="100000"/>
                        </a:lnSpc>
                      </a:pPr>
                      <a:endParaRPr lang="uk-UA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860" marR="1986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b="1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УЗАГАЛЬНЕНІ </a:t>
                      </a:r>
                      <a:r>
                        <a:rPr lang="uk-UA" sz="1800" b="1" kern="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РЕКОМЕНДАЦІЇ </a:t>
                      </a:r>
                      <a:r>
                        <a:rPr lang="uk-UA" sz="1800" b="1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ЩОДО УДОСКОНАЛЕННЯ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uk-UA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860" marR="19860" marT="0" marB="0"/>
                </a:tc>
                <a:extLst>
                  <a:ext uri="{0D108BD9-81ED-4DB2-BD59-A6C34878D82A}">
                    <a16:rowId xmlns="" xmlns:a16="http://schemas.microsoft.com/office/drawing/2014/main" val="761251324"/>
                  </a:ext>
                </a:extLst>
              </a:tr>
              <a:tr h="994008"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</a:pPr>
                      <a:r>
                        <a:rPr lang="uk-UA" sz="1200" b="1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</a:t>
                      </a:r>
                      <a:endParaRPr lang="ru-RU" sz="1200" b="1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860" marR="19860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uk-UA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Фаховим комісіям кафедр, гарантам ОП,</a:t>
                      </a:r>
                      <a:r>
                        <a:rPr lang="uk-UA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завідувачам кафедр обговорити зауваження, рекомендації та виробити процедури щодо удосконалення РПНД.</a:t>
                      </a:r>
                    </a:p>
                    <a:p>
                      <a:pPr algn="just"/>
                      <a:r>
                        <a:rPr lang="uk-UA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600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860" marR="19860" marT="0" marB="0" anchor="ctr"/>
                </a:tc>
                <a:extLst>
                  <a:ext uri="{0D108BD9-81ED-4DB2-BD59-A6C34878D82A}">
                    <a16:rowId xmlns="" xmlns:a16="http://schemas.microsoft.com/office/drawing/2014/main" val="3526640848"/>
                  </a:ext>
                </a:extLst>
              </a:tr>
              <a:tr h="832779"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</a:pPr>
                      <a:r>
                        <a:rPr lang="uk-UA" sz="1200" b="1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uk-UA" sz="1200" b="1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2. </a:t>
                      </a:r>
                      <a:endParaRPr lang="ru-RU" sz="1200" b="1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860" marR="19860" marT="0" marB="0" anchor="ctr"/>
                </a:tc>
                <a:tc>
                  <a:txBody>
                    <a:bodyPr/>
                    <a:lstStyle/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Оприлюднити</a:t>
                      </a:r>
                      <a:r>
                        <a:rPr lang="uk-UA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РПНД на сайті кафедр для доступу</a:t>
                      </a:r>
                      <a:r>
                        <a:rPr lang="uk-UA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здобувачам</a:t>
                      </a:r>
                      <a:r>
                        <a:rPr lang="uk-UA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вищої освіти.</a:t>
                      </a:r>
                      <a:endParaRPr lang="ru-RU" sz="1600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860" marR="19860" marT="0" marB="0" anchor="ctr"/>
                </a:tc>
                <a:extLst>
                  <a:ext uri="{0D108BD9-81ED-4DB2-BD59-A6C34878D82A}">
                    <a16:rowId xmlns="" xmlns:a16="http://schemas.microsoft.com/office/drawing/2014/main" val="732058127"/>
                  </a:ext>
                </a:extLst>
              </a:tr>
              <a:tr h="1110371"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</a:pPr>
                      <a:r>
                        <a:rPr lang="uk-UA" sz="1200" b="1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uk-UA" sz="1200" b="1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3. </a:t>
                      </a:r>
                      <a:endParaRPr lang="ru-RU" sz="1200" b="1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860" marR="19860" marT="0" marB="0"/>
                </a:tc>
                <a:tc>
                  <a:txBody>
                    <a:bodyPr/>
                    <a:lstStyle/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Заслухати</a:t>
                      </a:r>
                      <a:r>
                        <a:rPr lang="uk-UA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результати про удосконалення РПНД на засіданнях методичних радах факультетів /навчально-наукових інститутів.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860" marR="19860" marT="0" marB="0" anchor="ctr"/>
                </a:tc>
                <a:extLst>
                  <a:ext uri="{0D108BD9-81ED-4DB2-BD59-A6C34878D82A}">
                    <a16:rowId xmlns="" xmlns:a16="http://schemas.microsoft.com/office/drawing/2014/main" val="497894331"/>
                  </a:ext>
                </a:extLst>
              </a:tr>
            </a:tbl>
          </a:graphicData>
        </a:graphic>
      </p:graphicFrame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4B35AF70-CE67-3082-698B-6EF3A8DF530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98" r="10864"/>
          <a:stretch>
            <a:fillRect/>
          </a:stretch>
        </p:blipFill>
        <p:spPr bwMode="auto">
          <a:xfrm>
            <a:off x="8157540" y="116632"/>
            <a:ext cx="878956" cy="86409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7381465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647252"/>
      </a:dk2>
      <a:lt2>
        <a:srgbClr val="EAE8CF"/>
      </a:lt2>
      <a:accent1>
        <a:srgbClr val="E78712"/>
      </a:accent1>
      <a:accent2>
        <a:srgbClr val="B73C26"/>
      </a:accent2>
      <a:accent3>
        <a:srgbClr val="865331"/>
      </a:accent3>
      <a:accent4>
        <a:srgbClr val="B38648"/>
      </a:accent4>
      <a:accent5>
        <a:srgbClr val="BBB473"/>
      </a:accent5>
      <a:accent6>
        <a:srgbClr val="849276"/>
      </a:accent6>
      <a:hlink>
        <a:srgbClr val="FDAB2A"/>
      </a:hlink>
      <a:folHlink>
        <a:srgbClr val="CCB182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54F6613E-5ED7-40ED-90A8-F639BE712C0E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8432</TotalTime>
  <Words>711</Words>
  <Application>Microsoft Office PowerPoint</Application>
  <PresentationFormat>Екран (4:3)</PresentationFormat>
  <Paragraphs>124</Paragraphs>
  <Slides>8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8</vt:i4>
      </vt:variant>
    </vt:vector>
  </HeadingPairs>
  <TitlesOfParts>
    <vt:vector size="15" baseType="lpstr">
      <vt:lpstr>Arial</vt:lpstr>
      <vt:lpstr>Calibri</vt:lpstr>
      <vt:lpstr>Century Gothic</vt:lpstr>
      <vt:lpstr>Times New Roman</vt:lpstr>
      <vt:lpstr>Wingdings</vt:lpstr>
      <vt:lpstr>Wingdings 3</vt:lpstr>
      <vt:lpstr>Легкий дым</vt:lpstr>
      <vt:lpstr>Про якість навчально-методичного забезпечення силабусів / робочих програм навчальних дисциплін до освітньо-професійних програм другого (магістерського) рівня  вищої освіти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</vt:vector>
  </TitlesOfParts>
  <Company>LMD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Вчена рада  2010</dc:title>
  <dc:creator>UZvER</dc:creator>
  <cp:lastModifiedBy>Admin</cp:lastModifiedBy>
  <cp:revision>1316</cp:revision>
  <cp:lastPrinted>2024-09-25T09:08:21Z</cp:lastPrinted>
  <dcterms:created xsi:type="dcterms:W3CDTF">2010-08-26T09:10:43Z</dcterms:created>
  <dcterms:modified xsi:type="dcterms:W3CDTF">2024-09-30T07:09:55Z</dcterms:modified>
</cp:coreProperties>
</file>