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922" r:id="rId1"/>
  </p:sldMasterIdLst>
  <p:notesMasterIdLst>
    <p:notesMasterId r:id="rId10"/>
  </p:notesMasterIdLst>
  <p:handoutMasterIdLst>
    <p:handoutMasterId r:id="rId11"/>
  </p:handoutMasterIdLst>
  <p:sldIdLst>
    <p:sldId id="481" r:id="rId2"/>
    <p:sldId id="497" r:id="rId3"/>
    <p:sldId id="496" r:id="rId4"/>
    <p:sldId id="495" r:id="rId5"/>
    <p:sldId id="494" r:id="rId6"/>
    <p:sldId id="493" r:id="rId7"/>
    <p:sldId id="491" r:id="rId8"/>
    <p:sldId id="498" r:id="rId9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6600"/>
    <a:srgbClr val="660033"/>
    <a:srgbClr val="FF9999"/>
    <a:srgbClr val="00FF00"/>
    <a:srgbClr val="CCCC00"/>
    <a:srgbClr val="6600CC"/>
    <a:srgbClr val="FF9966"/>
    <a:srgbClr val="99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4" autoAdjust="0"/>
    <p:restoredTop sz="94246" autoAdjust="0"/>
  </p:normalViewPr>
  <p:slideViewPr>
    <p:cSldViewPr>
      <p:cViewPr varScale="1">
        <p:scale>
          <a:sx n="89" d="100"/>
          <a:sy n="89" d="100"/>
        </p:scale>
        <p:origin x="1421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07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315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5117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93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39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65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251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319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57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86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4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47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1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5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13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303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8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  <p:sldLayoutId id="2147483935" r:id="rId13"/>
    <p:sldLayoutId id="2147483936" r:id="rId14"/>
    <p:sldLayoutId id="2147483937" r:id="rId15"/>
    <p:sldLayoutId id="2147483938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44824"/>
            <a:ext cx="8856984" cy="4032448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 якість навчально-методичного забезпечення </a:t>
            </a:r>
            <a:r>
              <a:rPr lang="uk-UA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силабусів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/ робочих програм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 дисциплін до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освітньо-професійних програм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(магістерського) рівня </a:t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вищої освіти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7380313" y="0"/>
            <a:ext cx="1763687" cy="181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847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Кібербезпека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159" y="674399"/>
            <a:ext cx="7227028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радіотехніки та інформаційної безпеки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103544"/>
            <a:ext cx="5790296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- 9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3568" y="3573014"/>
            <a:ext cx="3979168" cy="223224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«Студенту»,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259632" y="2208017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966442" y="1950258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788024" y="3573015"/>
            <a:ext cx="4279938" cy="2261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упорядкувати </a:t>
            </a:r>
            <a:r>
              <a:rPr lang="uk-UA" sz="1400" b="1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вибіркових навчальних дисциплін згідно встановленого зразка</a:t>
            </a:r>
            <a:r>
              <a:rPr lang="uk-UA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1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доповнити 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 окремих РП завдання до самостійної роботи; </a:t>
            </a:r>
            <a:endParaRPr lang="ru-RU" sz="1400" b="1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окремі робочі програми  навчальних дисциплін</a:t>
            </a:r>
            <a:r>
              <a:rPr lang="uk-UA" sz="1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(в частині доповнення деяких складових)</a:t>
            </a:r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та</a:t>
            </a:r>
            <a:r>
              <a:rPr lang="uk-UA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</a:t>
            </a:r>
            <a:endParaRPr lang="uk-UA" sz="14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6300" y="1041085"/>
            <a:ext cx="1365448" cy="62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9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687315"/>
            <a:ext cx="6460910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математичного моделювання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1103544"/>
            <a:ext cx="5790296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-9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-15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3568" y="3573016"/>
            <a:ext cx="3979168" cy="324372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«Освітні програми»,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652374" y="1904518"/>
            <a:ext cx="3093298" cy="113472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539284" y="1939002"/>
            <a:ext cx="2921149" cy="106903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5148064" y="3388557"/>
            <a:ext cx="3744416" cy="1615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400" b="1" i="1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доопрацювати окремі робочі програми  навчальних дисциплін (в частині доповнення деяких складових) та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</a:t>
            </a:r>
            <a:endParaRPr lang="uk-UA" sz="14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lang="uk-UA" sz="1400" b="1" i="1" kern="1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1600" b="1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uk-UA" sz="1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4557" y="749620"/>
            <a:ext cx="1279443" cy="74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589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туристичної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індустрії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508448" cy="489168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7" y="702779"/>
            <a:ext cx="6294353" cy="60441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 географії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екологічного менеджменту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1363375"/>
            <a:ext cx="4104456" cy="588363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-11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448" y="3710866"/>
            <a:ext cx="4154288" cy="3105874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«Навчання», 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6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64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6400" b="1" kern="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6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132158" y="2312141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636910" y="2190597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932040" y="3573016"/>
            <a:ext cx="4101410" cy="2079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uk-UA" sz="1600" b="1" i="1" kern="1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упорядкувати </a:t>
            </a:r>
            <a:r>
              <a:rPr lang="uk-UA" sz="1400" b="1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навчальних дисциплін відповідно до рекомендацій університету;</a:t>
            </a:r>
            <a:r>
              <a:rPr lang="uk-UA" sz="1400" b="1" i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оприлюднити на сайті кафедри робочі програми навчальних дисциплін 2024 р.;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окремі РПНД  ЗК, ФК,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ПРН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 </a:t>
            </a:r>
          </a:p>
          <a:p>
            <a:pPr lvl="0" algn="just">
              <a:spcAft>
                <a:spcPts val="800"/>
              </a:spcAft>
            </a:pPr>
            <a:endParaRPr lang="uk-UA" sz="1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Кафедра економічної географії та екологічного менеджмент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Кафедра економічної географії та екологічного менеджменту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9246" y="687301"/>
            <a:ext cx="1359622" cy="75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47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Географія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714878"/>
            <a:ext cx="6552728" cy="88379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кафедри: географії України та регіоналістики,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 географії та екологічного менеджменту,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 географії, геоморфології та </a:t>
            </a:r>
            <a:r>
              <a:rPr lang="uk-UA" sz="18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палеології</a:t>
            </a: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altLang="ru-RU"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622013"/>
            <a:ext cx="4392488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-12</a:t>
            </a:r>
          </a:p>
          <a:p>
            <a:pPr algn="ctr"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-13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058" y="2708920"/>
            <a:ext cx="3991906" cy="342818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5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56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сайті кафедри наявна рубрика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Освітні програми»,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 згідно з ОП та навчальним планом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9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132158" y="2439787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868144" y="2442307"/>
            <a:ext cx="3165306" cy="103708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4788024" y="3717032"/>
            <a:ext cx="4245426" cy="3096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замінити в окремих робочих програмах </a:t>
            </a:r>
            <a:r>
              <a:rPr lang="uk-UA" sz="1400" b="1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(сітка розподілу годин </a:t>
            </a:r>
            <a:r>
              <a:rPr lang="uk-UA" sz="1400" b="1" i="1" kern="1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посеместрово</a:t>
            </a:r>
            <a:r>
              <a:rPr lang="uk-UA" sz="1400" b="1" i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позначення: 5,6 курс на 1, 2 курс, семестр 9,10,11 – на 1,2,3;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підписати </a:t>
            </a:r>
            <a:r>
              <a:rPr lang="uk-UA" sz="1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титулки</a:t>
            </a:r>
            <a:r>
              <a:rPr lang="uk-UA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робочих програм вибіркових навчальних дисциплін (в окремих випадках);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роаналізувати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доцільність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поданої літератури та вилучити застарілу. </a:t>
            </a:r>
          </a:p>
          <a:p>
            <a:pPr algn="ctr">
              <a:lnSpc>
                <a:spcPct val="120000"/>
              </a:lnSpc>
            </a:pPr>
            <a:endParaRPr lang="uk-UA" sz="16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lnSpc>
                <a:spcPct val="107000"/>
              </a:lnSpc>
            </a:pPr>
            <a:endParaRPr lang="uk-UA" sz="1400" b="1" kern="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4408" y="702779"/>
            <a:ext cx="899592" cy="85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11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1132158" y="37652"/>
            <a:ext cx="7227029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 і спорт 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829" y="698781"/>
            <a:ext cx="8403879" cy="366686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та методики фізичного виховання і спорту 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103544"/>
            <a:ext cx="4104456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-13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829" y="3428999"/>
            <a:ext cx="3991907" cy="338774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сайті кафедри наявна рубрика «Навчання», 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5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899592" y="1951004"/>
            <a:ext cx="3240360" cy="118996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507382" y="2017891"/>
            <a:ext cx="3165306" cy="102704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5004047" y="3140968"/>
            <a:ext cx="4054703" cy="1508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endParaRPr lang="uk-UA" sz="1600" b="1" i="1" kern="1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доповнити в окремих </a:t>
            </a:r>
            <a:r>
              <a:rPr lang="uk-UA" sz="1400" b="1" i="1" kern="1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робочих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програмах </a:t>
            </a:r>
            <a:r>
              <a:rPr lang="uk-UA" sz="14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зазначені види навчальних занять необхідним змістом;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400" b="1" kern="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 переліку літератури застарілі джерела.</a:t>
            </a:r>
            <a:endParaRPr lang="uk-UA" sz="1400" b="1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6140" y="1132354"/>
            <a:ext cx="832610" cy="81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27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664024" y="37652"/>
            <a:ext cx="7695164" cy="574288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Образотворче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декоративне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реставрація</a:t>
            </a:r>
            <a:r>
              <a:rPr lang="uk-UA" alt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_s7186">
            <a:extLst>
              <a:ext uri="{FF2B5EF4-FFF2-40B4-BE49-F238E27FC236}">
                <a16:creationId xmlns:a16="http://schemas.microsoft.com/office/drawing/2014/main" xmlns="" id="{B491FA4A-70FA-1F44-E175-8993FF54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573"/>
            <a:ext cx="508448" cy="464595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460433" y="0"/>
            <a:ext cx="683567" cy="7027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_s115735">
            <a:extLst>
              <a:ext uri="{FF2B5EF4-FFF2-40B4-BE49-F238E27FC236}">
                <a16:creationId xmlns:a16="http://schemas.microsoft.com/office/drawing/2014/main" xmlns="" id="{2303AAF6-0524-41A7-537C-8235C2F99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159" y="674398"/>
            <a:ext cx="7227028" cy="59436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кафедра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декоративно-прикладного та </a:t>
            </a:r>
          </a:p>
          <a:p>
            <a:pPr algn="ctr">
              <a:spcBef>
                <a:spcPct val="0"/>
              </a:spcBef>
              <a:buNone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образотворчого мистецтва   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_s115735">
            <a:extLst>
              <a:ext uri="{FF2B5EF4-FFF2-40B4-BE49-F238E27FC236}">
                <a16:creationId xmlns:a16="http://schemas.microsoft.com/office/drawing/2014/main" xmlns="" id="{4D06D5D3-9D2E-0142-96A0-859A99BB2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275395"/>
            <a:ext cx="3904174" cy="751431"/>
          </a:xfrm>
          <a:prstGeom prst="roundRect">
            <a:avLst>
              <a:gd name="adj" fmla="val 50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Обов'язкові компоненти ОП -10</a:t>
            </a:r>
          </a:p>
          <a:p>
            <a:pPr>
              <a:spcBef>
                <a:spcPct val="0"/>
              </a:spcBef>
              <a:buNone/>
            </a:pP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Вибіркові </a:t>
            </a:r>
            <a:r>
              <a:rPr lang="uk-UA" alt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ОП </a:t>
            </a:r>
            <a:r>
              <a:rPr lang="uk-UA" alt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uk-UA" alt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F412843D-8596-AAFA-3EDB-D21E44BC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025" y="3428999"/>
            <a:ext cx="4196008" cy="338774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1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сайті кафедри наявна рубрика </a:t>
            </a:r>
            <a:r>
              <a:rPr lang="uk-UA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«Студенту-інформація </a:t>
            </a:r>
            <a:r>
              <a:rPr lang="uk-UA"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студентів»,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містить інформацію про: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силабуси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навчальних дисциплін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обов’язкових та вибіркових) </a:t>
            </a: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вимог за встановленим зразком;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uk-UA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програми всіх навчальних дисциплін  згідно з ОП та навчальним планом </a:t>
            </a:r>
            <a:r>
              <a:rPr lang="uk-UA" sz="1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 переліком основних складових).  </a:t>
            </a:r>
          </a:p>
          <a:p>
            <a:pPr marL="0" lvl="0" indent="0" algn="just">
              <a:lnSpc>
                <a:spcPct val="120000"/>
              </a:lnSpc>
              <a:spcAft>
                <a:spcPts val="800"/>
              </a:spcAft>
              <a:buNone/>
            </a:pPr>
            <a:endParaRPr lang="ru-RU" sz="5600" b="1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uk-UA" sz="64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5600" b="1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B4D01873-DEE3-F7C7-6C30-47E4D746DE71}"/>
              </a:ext>
            </a:extLst>
          </p:cNvPr>
          <p:cNvSpPr/>
          <p:nvPr/>
        </p:nvSpPr>
        <p:spPr>
          <a:xfrm>
            <a:off x="1317148" y="2092141"/>
            <a:ext cx="3165306" cy="101195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 сторони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A27F0323-F652-A7A6-2087-31A21760B26F}"/>
              </a:ext>
            </a:extLst>
          </p:cNvPr>
          <p:cNvSpPr/>
          <p:nvPr/>
        </p:nvSpPr>
        <p:spPr>
          <a:xfrm>
            <a:off x="5307262" y="2269775"/>
            <a:ext cx="2952328" cy="120430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щодо удосконалення</a:t>
            </a:r>
            <a:endParaRPr lang="ru-RU" sz="20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A75A155-C67E-2AE2-5147-A37FFF3B6733}"/>
              </a:ext>
            </a:extLst>
          </p:cNvPr>
          <p:cNvSpPr txBox="1"/>
          <p:nvPr/>
        </p:nvSpPr>
        <p:spPr>
          <a:xfrm>
            <a:off x="5004048" y="3717032"/>
            <a:ext cx="4029401" cy="2682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прилюднити </a:t>
            </a:r>
            <a:r>
              <a:rPr lang="uk-UA" sz="1400" b="1" kern="1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силабуси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робочі програми вибіркових навчальних 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дисциплін;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оповнити та упорядкувати за логікою структурні складові (елементи) РПНД;   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uk-UA" sz="1400" b="1" kern="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вилучити застарілу літературу.</a:t>
            </a: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uk-UA" sz="1400" b="1" kern="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uk-UA" sz="1400" b="1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endParaRPr lang="uk-UA" sz="16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Кафедра декоративно-прикладного та образотворчого мистец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4368" y="1268759"/>
            <a:ext cx="1259632" cy="1048255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6433600" y="5395240"/>
            <a:ext cx="24237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uk-UA" b="1" i="1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i="1" kern="1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88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5" grpId="0" animBg="1" autoUpdateAnimBg="0"/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34314AF6-F65B-95AF-B0DA-5EBBC0FCE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877141"/>
              </p:ext>
            </p:extLst>
          </p:nvPr>
        </p:nvGraphicFramePr>
        <p:xfrm>
          <a:off x="1115616" y="1196752"/>
          <a:ext cx="7848872" cy="3622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="" xmlns:a16="http://schemas.microsoft.com/office/drawing/2014/main" val="1697376881"/>
                    </a:ext>
                  </a:extLst>
                </a:gridCol>
                <a:gridCol w="7272808">
                  <a:extLst>
                    <a:ext uri="{9D8B030D-6E8A-4147-A177-3AD203B41FA5}">
                      <a16:colId xmlns="" xmlns:a16="http://schemas.microsoft.com/office/drawing/2014/main" val="5534397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з/п</a:t>
                      </a:r>
                      <a:endParaRPr lang="ru-RU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УЗАГАЛЬНЕНІ </a:t>
                      </a:r>
                      <a:r>
                        <a:rPr lang="uk-UA" sz="1800" b="1" kern="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РЕКОМЕНДАЦІЇ </a:t>
                      </a:r>
                      <a:r>
                        <a:rPr lang="uk-UA" sz="18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 УДОСКОНАЛЕННЯ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extLst>
                  <a:ext uri="{0D108BD9-81ED-4DB2-BD59-A6C34878D82A}">
                    <a16:rowId xmlns="" xmlns:a16="http://schemas.microsoft.com/office/drawing/2014/main" val="761251324"/>
                  </a:ext>
                </a:extLst>
              </a:tr>
              <a:tr h="99400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Фаховим комісіям кафедр, гарантам ОП,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завідувачам кафедр обговорити зауваження, рекомендації та виробити процедури щодо удосконалення РПНД.</a:t>
                      </a:r>
                    </a:p>
                    <a:p>
                      <a:pPr algn="just"/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3526640848"/>
                  </a:ext>
                </a:extLst>
              </a:tr>
              <a:tr h="83277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Оприлюднити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РПНД на сайті кафедр для доступу</a:t>
                      </a: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здобувачам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вищої освіти.</a:t>
                      </a:r>
                      <a:endParaRPr lang="ru-RU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732058127"/>
                  </a:ext>
                </a:extLst>
              </a:tr>
              <a:tr h="1110371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</a:t>
                      </a:r>
                      <a:endParaRPr lang="ru-RU" sz="12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Заслухати</a:t>
                      </a:r>
                      <a:r>
                        <a:rPr lang="uk-UA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результати про удосконалення РПНД на засіданнях методичних радах факультетів /навчально-наукових інститутів.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0" marR="19860" marT="0" marB="0" anchor="ctr"/>
                </a:tc>
                <a:extLst>
                  <a:ext uri="{0D108BD9-81ED-4DB2-BD59-A6C34878D82A}">
                    <a16:rowId xmlns="" xmlns:a16="http://schemas.microsoft.com/office/drawing/2014/main" val="497894331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B35AF70-CE67-3082-698B-6EF3A8DF5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8" r="10864"/>
          <a:stretch>
            <a:fillRect/>
          </a:stretch>
        </p:blipFill>
        <p:spPr bwMode="auto">
          <a:xfrm>
            <a:off x="8157540" y="116632"/>
            <a:ext cx="878956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814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8432</TotalTime>
  <Words>711</Words>
  <Application>Microsoft Office PowerPoint</Application>
  <PresentationFormat>Екран (4:3)</PresentationFormat>
  <Paragraphs>124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Про якість навчально-методичного забезпечення силабусів / робочих програм навчальних дисциплін до освітньо-професійних програм другого (магістерського) рівня  вищої освіти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1316</cp:revision>
  <cp:lastPrinted>2024-09-25T09:08:21Z</cp:lastPrinted>
  <dcterms:created xsi:type="dcterms:W3CDTF">2010-08-26T09:10:43Z</dcterms:created>
  <dcterms:modified xsi:type="dcterms:W3CDTF">2024-09-30T07:09:55Z</dcterms:modified>
</cp:coreProperties>
</file>