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Evolventa Italics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Evolventa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4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1423" y="-6375099"/>
            <a:ext cx="27076659" cy="22054339"/>
            <a:chOff x="0" y="0"/>
            <a:chExt cx="36102212" cy="29405786"/>
          </a:xfrm>
        </p:grpSpPr>
        <p:grpSp>
          <p:nvGrpSpPr>
            <p:cNvPr id="3" name="Group 3"/>
            <p:cNvGrpSpPr/>
            <p:nvPr/>
          </p:nvGrpSpPr>
          <p:grpSpPr>
            <a:xfrm rot="-1844908">
              <a:off x="20699224" y="12619279"/>
              <a:ext cx="8874906" cy="15615373"/>
              <a:chOff x="0" y="0"/>
              <a:chExt cx="660400" cy="116197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0400" cy="116197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61972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36258"/>
                    </a:cubicBezTo>
                    <a:lnTo>
                      <a:pt x="660400" y="1161972"/>
                    </a:lnTo>
                    <a:lnTo>
                      <a:pt x="0" y="1161972"/>
                    </a:lnTo>
                    <a:lnTo>
                      <a:pt x="0" y="33687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98425"/>
                <a:ext cx="660400" cy="10635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9449312" y="13603688"/>
              <a:ext cx="7895024" cy="789502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655320" y="655320"/>
                <a:ext cx="5039360" cy="5039360"/>
              </a:xfrm>
              <a:custGeom>
                <a:avLst/>
                <a:gdLst/>
                <a:ahLst/>
                <a:cxnLst/>
                <a:rect l="l" t="t" r="r" b="b"/>
                <a:pathLst>
                  <a:path w="5039360" h="5039360">
                    <a:moveTo>
                      <a:pt x="2519680" y="0"/>
                    </a:moveTo>
                    <a:cubicBezTo>
                      <a:pt x="1127760" y="0"/>
                      <a:pt x="0" y="1127760"/>
                      <a:pt x="0" y="2519680"/>
                    </a:cubicBezTo>
                    <a:cubicBezTo>
                      <a:pt x="0" y="3911600"/>
                      <a:pt x="1127760" y="5039360"/>
                      <a:pt x="2519680" y="5039360"/>
                    </a:cubicBezTo>
                    <a:cubicBezTo>
                      <a:pt x="3911600" y="5039360"/>
                      <a:pt x="5039360" y="3911600"/>
                      <a:pt x="5039360" y="2519680"/>
                    </a:cubicBezTo>
                    <a:cubicBezTo>
                      <a:pt x="5039360" y="1127760"/>
                      <a:pt x="3911600" y="0"/>
                      <a:pt x="2519680" y="0"/>
                    </a:cubicBezTo>
                    <a:close/>
                  </a:path>
                </a:pathLst>
              </a:custGeom>
              <a:blipFill>
                <a:blip r:embed="rId2" cstate="print"/>
                <a:stretch>
                  <a:fillRect l="-59453" r="-63007" b="-48399"/>
                </a:stretch>
              </a:blip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3670" y="0"/>
                      <a:pt x="0" y="1424940"/>
                      <a:pt x="0" y="3175000"/>
                    </a:cubicBezTo>
                    <a:cubicBezTo>
                      <a:pt x="0" y="4925060"/>
                      <a:pt x="1423670" y="6350000"/>
                      <a:pt x="3175000" y="6350000"/>
                    </a:cubicBezTo>
                    <a:cubicBezTo>
                      <a:pt x="4925060" y="6350000"/>
                      <a:pt x="6350000" y="4926330"/>
                      <a:pt x="6350000" y="3175000"/>
                    </a:cubicBezTo>
                    <a:cubicBezTo>
                      <a:pt x="6350000" y="1424940"/>
                      <a:pt x="4926330" y="0"/>
                      <a:pt x="3175000" y="0"/>
                    </a:cubicBezTo>
                    <a:close/>
                    <a:moveTo>
                      <a:pt x="3175000" y="5833110"/>
                    </a:moveTo>
                    <a:cubicBezTo>
                      <a:pt x="1709420" y="5833110"/>
                      <a:pt x="516890" y="4640580"/>
                      <a:pt x="516890" y="3175000"/>
                    </a:cubicBezTo>
                    <a:cubicBezTo>
                      <a:pt x="516890" y="1709420"/>
                      <a:pt x="1709420" y="516890"/>
                      <a:pt x="3175000" y="516890"/>
                    </a:cubicBezTo>
                    <a:cubicBezTo>
                      <a:pt x="4640580" y="516890"/>
                      <a:pt x="5833110" y="1709420"/>
                      <a:pt x="5833110" y="3175000"/>
                    </a:cubicBezTo>
                    <a:cubicBezTo>
                      <a:pt x="5833110" y="4640580"/>
                      <a:pt x="4640580" y="5833110"/>
                      <a:pt x="3175000" y="5833110"/>
                    </a:cubicBezTo>
                    <a:close/>
                  </a:path>
                </a:pathLst>
              </a:custGeom>
              <a:solidFill>
                <a:srgbClr val="FFFAE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935373" y="13948768"/>
              <a:ext cx="16734416" cy="8077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A6A4F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ПРО ЯКІСТЬ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A6A4F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НАВЧАЛЬНО-МЕТОДИЧНОГО забезпечення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A6A4F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освітніх компонентів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7292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освітньої програми «Логопедія» 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A6A4F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другого (магістерського) рівня</a:t>
              </a:r>
            </a:p>
            <a:p>
              <a:pPr algn="ctr">
                <a:lnSpc>
                  <a:spcPts val="5879"/>
                </a:lnSpc>
              </a:pPr>
              <a:r>
                <a:rPr lang="en-US" sz="4899">
                  <a:solidFill>
                    <a:srgbClr val="7A6A4F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вищої освіти</a:t>
              </a:r>
            </a:p>
            <a:p>
              <a:pPr algn="ctr">
                <a:lnSpc>
                  <a:spcPts val="5879"/>
                </a:lnSpc>
              </a:pPr>
              <a:endParaRPr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468342" y="7238028"/>
              <a:ext cx="5668477" cy="6863139"/>
            </a:xfrm>
            <a:custGeom>
              <a:avLst/>
              <a:gdLst/>
              <a:ahLst/>
              <a:cxnLst/>
              <a:rect l="l" t="t" r="r" b="b"/>
              <a:pathLst>
                <a:path w="5668477" h="6863139">
                  <a:moveTo>
                    <a:pt x="0" y="0"/>
                  </a:moveTo>
                  <a:lnTo>
                    <a:pt x="5668477" y="0"/>
                  </a:lnTo>
                  <a:lnTo>
                    <a:pt x="5668477" y="6863140"/>
                  </a:lnTo>
                  <a:lnTo>
                    <a:pt x="0" y="6863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144" r="-2144" b="-21782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5761244" y="21149737"/>
              <a:ext cx="11082673" cy="876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9"/>
                </a:lnSpc>
              </a:pPr>
              <a:r>
                <a:rPr lang="en-US" sz="3470">
                  <a:solidFill>
                    <a:srgbClr val="222413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Чернівці 2024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880280" y="8095785"/>
              <a:ext cx="3347437" cy="3049887"/>
            </a:xfrm>
            <a:custGeom>
              <a:avLst/>
              <a:gdLst/>
              <a:ahLst/>
              <a:cxnLst/>
              <a:rect l="l" t="t" r="r" b="b"/>
              <a:pathLst>
                <a:path w="3347437" h="3049887">
                  <a:moveTo>
                    <a:pt x="0" y="0"/>
                  </a:moveTo>
                  <a:lnTo>
                    <a:pt x="3347436" y="0"/>
                  </a:lnTo>
                  <a:lnTo>
                    <a:pt x="3347436" y="3049886"/>
                  </a:lnTo>
                  <a:lnTo>
                    <a:pt x="0" y="3049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9781073">
              <a:off x="14256353" y="7215362"/>
              <a:ext cx="4595291" cy="4595291"/>
            </a:xfrm>
            <a:custGeom>
              <a:avLst/>
              <a:gdLst/>
              <a:ahLst/>
              <a:cxnLst/>
              <a:rect l="l" t="t" r="r" b="b"/>
              <a:pathLst>
                <a:path w="4595291" h="4595291">
                  <a:moveTo>
                    <a:pt x="0" y="0"/>
                  </a:moveTo>
                  <a:lnTo>
                    <a:pt x="4595290" y="0"/>
                  </a:lnTo>
                  <a:lnTo>
                    <a:pt x="4595290" y="4595290"/>
                  </a:lnTo>
                  <a:lnTo>
                    <a:pt x="0" y="4595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095156">
              <a:off x="24196432" y="1383156"/>
              <a:ext cx="10522623" cy="10522623"/>
            </a:xfrm>
            <a:custGeom>
              <a:avLst/>
              <a:gdLst/>
              <a:ahLst/>
              <a:cxnLst/>
              <a:rect l="l" t="t" r="r" b="b"/>
              <a:pathLst>
                <a:path w="10522623" h="10522623">
                  <a:moveTo>
                    <a:pt x="0" y="0"/>
                  </a:moveTo>
                  <a:lnTo>
                    <a:pt x="10522624" y="0"/>
                  </a:lnTo>
                  <a:lnTo>
                    <a:pt x="10522624" y="10522624"/>
                  </a:lnTo>
                  <a:lnTo>
                    <a:pt x="0" y="10522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10346124"/>
              <a:ext cx="5761244" cy="3161483"/>
            </a:xfrm>
            <a:custGeom>
              <a:avLst/>
              <a:gdLst/>
              <a:ahLst/>
              <a:cxnLst/>
              <a:rect l="l" t="t" r="r" b="b"/>
              <a:pathLst>
                <a:path w="5761244" h="3161483">
                  <a:moveTo>
                    <a:pt x="0" y="0"/>
                  </a:moveTo>
                  <a:lnTo>
                    <a:pt x="5761244" y="0"/>
                  </a:lnTo>
                  <a:lnTo>
                    <a:pt x="5761244" y="3161483"/>
                  </a:lnTo>
                  <a:lnTo>
                    <a:pt x="0" y="3161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268789" y="-725145"/>
            <a:ext cx="23556789" cy="17613406"/>
            <a:chOff x="0" y="0"/>
            <a:chExt cx="31409052" cy="23484541"/>
          </a:xfrm>
        </p:grpSpPr>
        <p:sp>
          <p:nvSpPr>
            <p:cNvPr id="3" name="Freeform 3"/>
            <p:cNvSpPr/>
            <p:nvPr/>
          </p:nvSpPr>
          <p:spPr>
            <a:xfrm>
              <a:off x="18522841" y="2338460"/>
              <a:ext cx="12886211" cy="12886211"/>
            </a:xfrm>
            <a:custGeom>
              <a:avLst/>
              <a:gdLst/>
              <a:ahLst/>
              <a:cxnLst/>
              <a:rect l="l" t="t" r="r" b="b"/>
              <a:pathLst>
                <a:path w="12886211" h="12886211">
                  <a:moveTo>
                    <a:pt x="0" y="0"/>
                  </a:moveTo>
                  <a:lnTo>
                    <a:pt x="12886211" y="0"/>
                  </a:lnTo>
                  <a:lnTo>
                    <a:pt x="12886211" y="12886211"/>
                  </a:lnTo>
                  <a:lnTo>
                    <a:pt x="0" y="12886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1545625">
              <a:off x="1763740" y="11198177"/>
              <a:ext cx="10522623" cy="10522623"/>
            </a:xfrm>
            <a:custGeom>
              <a:avLst/>
              <a:gdLst/>
              <a:ahLst/>
              <a:cxnLst/>
              <a:rect l="l" t="t" r="r" b="b"/>
              <a:pathLst>
                <a:path w="10522623" h="10522623">
                  <a:moveTo>
                    <a:pt x="0" y="0"/>
                  </a:moveTo>
                  <a:lnTo>
                    <a:pt x="10522624" y="0"/>
                  </a:lnTo>
                  <a:lnTo>
                    <a:pt x="10522624" y="10522624"/>
                  </a:lnTo>
                  <a:lnTo>
                    <a:pt x="0" y="10522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6635097" y="1514818"/>
              <a:ext cx="12581955" cy="1589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8"/>
                </a:lnSpc>
              </a:pPr>
              <a:r>
                <a:rPr lang="en-US" sz="3682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РОБОЧА ПРОГРАМА</a:t>
              </a:r>
            </a:p>
            <a:p>
              <a:pPr marL="0" lvl="0" indent="0" algn="ctr">
                <a:lnSpc>
                  <a:spcPts val="4418"/>
                </a:lnSpc>
                <a:spcBef>
                  <a:spcPct val="0"/>
                </a:spcBef>
              </a:pPr>
              <a:r>
                <a:rPr lang="en-US" sz="3682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НАВЧАЛЬНОЇ ДИСЦИПЛІНИ (РП)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635097" y="3372895"/>
              <a:ext cx="12581955" cy="6743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8"/>
                </a:lnSpc>
              </a:pPr>
              <a:r>
                <a:rPr lang="en-US" sz="3682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є </a:t>
              </a:r>
              <a:r>
                <a:rPr lang="en-US" sz="3682">
                  <a:solidFill>
                    <a:srgbClr val="77292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нормативним документом</a:t>
              </a:r>
              <a:r>
                <a:rPr lang="en-US" sz="3682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університету, що визначає місце навчальної дисципліни в системі професійної підготовки фахівця, </a:t>
              </a:r>
            </a:p>
            <a:p>
              <a:pPr algn="ctr">
                <a:lnSpc>
                  <a:spcPts val="4418"/>
                </a:lnSpc>
              </a:pPr>
              <a:r>
                <a:rPr lang="en-US" sz="3682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мету, завдання, компетентності та результати навчання,</a:t>
              </a:r>
            </a:p>
            <a:p>
              <a:pPr algn="ctr">
                <a:lnSpc>
                  <a:spcPts val="4418"/>
                </a:lnSpc>
              </a:pPr>
              <a:r>
                <a:rPr lang="en-US" sz="3682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які повинні набути студенти</a:t>
              </a:r>
            </a:p>
            <a:p>
              <a:pPr algn="ctr">
                <a:lnSpc>
                  <a:spcPts val="4418"/>
                </a:lnSpc>
              </a:pPr>
              <a:r>
                <a:rPr lang="en-US" sz="3682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 процесі навчання. </a:t>
              </a:r>
            </a:p>
            <a:p>
              <a:pPr marL="0" lvl="0" indent="0" algn="ctr">
                <a:lnSpc>
                  <a:spcPts val="441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Freeform 7"/>
            <p:cNvSpPr/>
            <p:nvPr/>
          </p:nvSpPr>
          <p:spPr>
            <a:xfrm>
              <a:off x="24391255" y="0"/>
              <a:ext cx="3309046" cy="4879169"/>
            </a:xfrm>
            <a:custGeom>
              <a:avLst/>
              <a:gdLst/>
              <a:ahLst/>
              <a:cxnLst/>
              <a:rect l="l" t="t" r="r" b="b"/>
              <a:pathLst>
                <a:path w="3309046" h="4879169">
                  <a:moveTo>
                    <a:pt x="0" y="0"/>
                  </a:moveTo>
                  <a:lnTo>
                    <a:pt x="3309046" y="0"/>
                  </a:lnTo>
                  <a:lnTo>
                    <a:pt x="3309046" y="4879169"/>
                  </a:lnTo>
                  <a:lnTo>
                    <a:pt x="0" y="4879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144" r="-214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7700301" y="1176919"/>
              <a:ext cx="3278500" cy="2525331"/>
            </a:xfrm>
            <a:custGeom>
              <a:avLst/>
              <a:gdLst/>
              <a:ahLst/>
              <a:cxnLst/>
              <a:rect l="l" t="t" r="r" b="b"/>
              <a:pathLst>
                <a:path w="3278500" h="2525331">
                  <a:moveTo>
                    <a:pt x="0" y="0"/>
                  </a:moveTo>
                  <a:lnTo>
                    <a:pt x="3278500" y="0"/>
                  </a:lnTo>
                  <a:lnTo>
                    <a:pt x="3278500" y="2525331"/>
                  </a:lnTo>
                  <a:lnTo>
                    <a:pt x="0" y="2525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9717338" y="4707719"/>
              <a:ext cx="11691714" cy="10510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Закон України «Про вищу освіту»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Освітньо-профофесійна програма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Положення про акредитацію</a:t>
              </a:r>
            </a:p>
            <a:p>
              <a:pPr algn="l">
                <a:lnSpc>
                  <a:spcPts val="4796"/>
                </a:lnSpc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освітніх програм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Положення про організацію</a:t>
              </a:r>
            </a:p>
            <a:p>
              <a:pPr algn="l">
                <a:lnSpc>
                  <a:spcPts val="4796"/>
                </a:lnSpc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освітнього процесу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Положення про внутрішню систему забепечення якості вищої освіти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r>
                <a:rPr lang="en-US" sz="3425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Положення (методичні рекомендації) щодо розроблення робочої програми навчальної дисципліни (РПНД) </a:t>
              </a:r>
            </a:p>
            <a:p>
              <a:pPr marL="739625" lvl="1" indent="-369812" algn="l">
                <a:lnSpc>
                  <a:spcPts val="4796"/>
                </a:lnSpc>
                <a:buFont typeface="Arial"/>
                <a:buChar char="•"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74667" y="9379003"/>
            <a:ext cx="4016153" cy="2203864"/>
          </a:xfrm>
          <a:custGeom>
            <a:avLst/>
            <a:gdLst/>
            <a:ahLst/>
            <a:cxnLst/>
            <a:rect l="l" t="t" r="r" b="b"/>
            <a:pathLst>
              <a:path w="4016153" h="2203864">
                <a:moveTo>
                  <a:pt x="0" y="0"/>
                </a:moveTo>
                <a:lnTo>
                  <a:pt x="4016153" y="0"/>
                </a:lnTo>
                <a:lnTo>
                  <a:pt x="4016153" y="2203864"/>
                </a:lnTo>
                <a:lnTo>
                  <a:pt x="0" y="2203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613155" y="-2146565"/>
            <a:ext cx="19901155" cy="15949858"/>
            <a:chOff x="0" y="0"/>
            <a:chExt cx="26534873" cy="21266478"/>
          </a:xfrm>
        </p:grpSpPr>
        <p:grpSp>
          <p:nvGrpSpPr>
            <p:cNvPr id="4" name="Group 4"/>
            <p:cNvGrpSpPr/>
            <p:nvPr/>
          </p:nvGrpSpPr>
          <p:grpSpPr>
            <a:xfrm>
              <a:off x="2899950" y="3761860"/>
              <a:ext cx="22447974" cy="4355305"/>
              <a:chOff x="0" y="0"/>
              <a:chExt cx="4434168" cy="8603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34168" cy="860307"/>
              </a:xfrm>
              <a:custGeom>
                <a:avLst/>
                <a:gdLst/>
                <a:ahLst/>
                <a:cxnLst/>
                <a:rect l="l" t="t" r="r" b="b"/>
                <a:pathLst>
                  <a:path w="4434168" h="860307">
                    <a:moveTo>
                      <a:pt x="5518" y="0"/>
                    </a:moveTo>
                    <a:lnTo>
                      <a:pt x="4428649" y="0"/>
                    </a:lnTo>
                    <a:cubicBezTo>
                      <a:pt x="4431697" y="0"/>
                      <a:pt x="4434168" y="2471"/>
                      <a:pt x="4434168" y="5518"/>
                    </a:cubicBezTo>
                    <a:lnTo>
                      <a:pt x="4434168" y="854789"/>
                    </a:lnTo>
                    <a:cubicBezTo>
                      <a:pt x="4434168" y="856253"/>
                      <a:pt x="4433586" y="857656"/>
                      <a:pt x="4432552" y="858691"/>
                    </a:cubicBezTo>
                    <a:cubicBezTo>
                      <a:pt x="4431517" y="859726"/>
                      <a:pt x="4430113" y="860307"/>
                      <a:pt x="4428649" y="860307"/>
                    </a:cubicBezTo>
                    <a:lnTo>
                      <a:pt x="5518" y="860307"/>
                    </a:lnTo>
                    <a:cubicBezTo>
                      <a:pt x="2471" y="860307"/>
                      <a:pt x="0" y="857837"/>
                      <a:pt x="0" y="854789"/>
                    </a:cubicBezTo>
                    <a:lnTo>
                      <a:pt x="0" y="5518"/>
                    </a:lnTo>
                    <a:cubicBezTo>
                      <a:pt x="0" y="2471"/>
                      <a:pt x="2471" y="0"/>
                      <a:pt x="55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6D1516"/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00025"/>
                <a:ext cx="4434168" cy="1060332"/>
              </a:xfrm>
              <a:prstGeom prst="rect">
                <a:avLst/>
              </a:prstGeom>
            </p:spPr>
            <p:txBody>
              <a:bodyPr lIns="215900" tIns="215900" rIns="215900" bIns="215900" rtlCol="0" anchor="ctr"/>
              <a:lstStyle/>
              <a:p>
                <a:pPr algn="ctr">
                  <a:lnSpc>
                    <a:spcPts val="5599"/>
                  </a:lnSpc>
                </a:pPr>
                <a:endParaRPr lang="uk-UA" sz="3999" dirty="0" smtClean="0">
                  <a:solidFill>
                    <a:srgbClr val="2B1511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endParaRPr>
              </a:p>
              <a:p>
                <a:pPr algn="ctr">
                  <a:lnSpc>
                    <a:spcPts val="5599"/>
                  </a:lnSpc>
                </a:pPr>
                <a:r>
                  <a:rPr lang="en-US" sz="3999" dirty="0" err="1" smtClean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За</a:t>
                </a:r>
                <a:r>
                  <a:rPr lang="en-US" sz="3999" dirty="0" smtClean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освітньо-професійною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програмою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>
                    <a:solidFill>
                      <a:srgbClr val="6D151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«</a:t>
                </a:r>
                <a:r>
                  <a:rPr lang="en-US" sz="3999" dirty="0" err="1">
                    <a:solidFill>
                      <a:srgbClr val="6D151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Логопедія</a:t>
                </a:r>
                <a:r>
                  <a:rPr lang="en-US" sz="3999" dirty="0">
                    <a:solidFill>
                      <a:srgbClr val="6D151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» </a:t>
                </a:r>
              </a:p>
              <a:p>
                <a:pPr algn="ctr">
                  <a:lnSpc>
                    <a:spcPts val="5599"/>
                  </a:lnSpc>
                </a:pP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другого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(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магістерського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)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рівня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вищої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освіти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,</a:t>
                </a:r>
              </a:p>
              <a:p>
                <a:pPr algn="ctr">
                  <a:lnSpc>
                    <a:spcPts val="5599"/>
                  </a:lnSpc>
                </a:pP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навчальним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та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робочим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навчальним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планом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передбачено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</a:p>
              <a:p>
                <a:pPr marL="0" lvl="0" indent="0" algn="ctr">
                  <a:lnSpc>
                    <a:spcPts val="5599"/>
                  </a:lnSpc>
                  <a:spcBef>
                    <a:spcPct val="0"/>
                  </a:spcBef>
                </a:pPr>
                <a:r>
                  <a:rPr lang="en-US" sz="3999" dirty="0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13 </a:t>
                </a:r>
                <a:r>
                  <a:rPr lang="en-US" sz="3999" dirty="0" err="1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обов’язкових</a:t>
                </a:r>
                <a:r>
                  <a:rPr lang="en-US" sz="3999" dirty="0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освітніх</a:t>
                </a:r>
                <a:r>
                  <a:rPr lang="en-US" sz="3999" dirty="0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772926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компонент</a:t>
                </a:r>
                <a:r>
                  <a:rPr lang="en-US" sz="3999" dirty="0" smtClean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, </a:t>
                </a:r>
                <a:r>
                  <a:rPr lang="uk-UA" sz="3999" dirty="0" smtClean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з</a:t>
                </a:r>
                <a:r>
                  <a:rPr lang="en-US" sz="3999" dirty="0" smtClean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 </a:t>
                </a:r>
                <a:r>
                  <a:rPr lang="en-US" sz="3999" dirty="0" err="1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них</a:t>
                </a:r>
                <a:r>
                  <a:rPr lang="en-US" sz="3999" dirty="0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: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5724172" cy="5724172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44F3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59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972198" y="9605155"/>
              <a:ext cx="6558297" cy="4102065"/>
              <a:chOff x="0" y="0"/>
              <a:chExt cx="1295466" cy="81028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95466" cy="810284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810284">
                    <a:moveTo>
                      <a:pt x="17314" y="0"/>
                    </a:moveTo>
                    <a:lnTo>
                      <a:pt x="1278152" y="0"/>
                    </a:lnTo>
                    <a:cubicBezTo>
                      <a:pt x="1287715" y="0"/>
                      <a:pt x="1295466" y="7752"/>
                      <a:pt x="1295466" y="17314"/>
                    </a:cubicBezTo>
                    <a:lnTo>
                      <a:pt x="1295466" y="792971"/>
                    </a:lnTo>
                    <a:cubicBezTo>
                      <a:pt x="1295466" y="802533"/>
                      <a:pt x="1287715" y="810284"/>
                      <a:pt x="1278152" y="810284"/>
                    </a:cubicBezTo>
                    <a:lnTo>
                      <a:pt x="17314" y="810284"/>
                    </a:lnTo>
                    <a:cubicBezTo>
                      <a:pt x="7752" y="810284"/>
                      <a:pt x="0" y="802533"/>
                      <a:pt x="0" y="792971"/>
                    </a:cubicBezTo>
                    <a:lnTo>
                      <a:pt x="0" y="17314"/>
                    </a:lnTo>
                    <a:cubicBezTo>
                      <a:pt x="0" y="7752"/>
                      <a:pt x="7752" y="0"/>
                      <a:pt x="17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A44F3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1295466" cy="8388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10800000">
              <a:off x="9972198" y="8237557"/>
              <a:ext cx="6558297" cy="1964499"/>
              <a:chOff x="0" y="0"/>
              <a:chExt cx="1073340" cy="32151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E0B15E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087970" y="9367030"/>
              <a:ext cx="6695052" cy="511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19"/>
                </a:lnSpc>
              </a:pPr>
              <a:endParaRPr/>
            </a:p>
            <a:p>
              <a:pPr algn="l">
                <a:lnSpc>
                  <a:spcPts val="6019"/>
                </a:lnSpc>
              </a:pPr>
              <a:r>
                <a:rPr lang="en-US" sz="4013">
                  <a:solidFill>
                    <a:srgbClr val="77292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1- кваліфікаційна</a:t>
              </a:r>
              <a:r>
                <a:rPr lang="en-US" sz="4013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4013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(магістерська)</a:t>
              </a:r>
              <a:r>
                <a:rPr lang="en-US" sz="4013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робота</a:t>
              </a:r>
            </a:p>
            <a:p>
              <a:pPr algn="l">
                <a:lnSpc>
                  <a:spcPts val="6019"/>
                </a:lnSpc>
              </a:pPr>
              <a:endParaRPr/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7188505" y="9941959"/>
              <a:ext cx="7942487" cy="6324756"/>
              <a:chOff x="0" y="0"/>
              <a:chExt cx="1568886" cy="124933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568886" cy="1249334"/>
              </a:xfrm>
              <a:custGeom>
                <a:avLst/>
                <a:gdLst/>
                <a:ahLst/>
                <a:cxnLst/>
                <a:rect l="l" t="t" r="r" b="b"/>
                <a:pathLst>
                  <a:path w="1568886" h="1249334">
                    <a:moveTo>
                      <a:pt x="14296" y="0"/>
                    </a:moveTo>
                    <a:lnTo>
                      <a:pt x="1554590" y="0"/>
                    </a:lnTo>
                    <a:cubicBezTo>
                      <a:pt x="1562486" y="0"/>
                      <a:pt x="1568886" y="6401"/>
                      <a:pt x="1568886" y="14296"/>
                    </a:cubicBezTo>
                    <a:lnTo>
                      <a:pt x="1568886" y="1235038"/>
                    </a:lnTo>
                    <a:cubicBezTo>
                      <a:pt x="1568886" y="1242934"/>
                      <a:pt x="1562486" y="1249334"/>
                      <a:pt x="1554590" y="1249334"/>
                    </a:cubicBezTo>
                    <a:lnTo>
                      <a:pt x="14296" y="1249334"/>
                    </a:lnTo>
                    <a:cubicBezTo>
                      <a:pt x="6401" y="1249334"/>
                      <a:pt x="0" y="1242934"/>
                      <a:pt x="0" y="1235038"/>
                    </a:cubicBezTo>
                    <a:lnTo>
                      <a:pt x="0" y="14296"/>
                    </a:lnTo>
                    <a:cubicBezTo>
                      <a:pt x="0" y="6401"/>
                      <a:pt x="6401" y="0"/>
                      <a:pt x="14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A44F30"/>
                </a:solidFill>
                <a:prstDash val="solid"/>
                <a:miter/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1568886" cy="12779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 rot="-10800000">
              <a:off x="17189422" y="8237557"/>
              <a:ext cx="7941570" cy="1964499"/>
              <a:chOff x="0" y="0"/>
              <a:chExt cx="1299729" cy="32151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299729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299729" h="321513">
                    <a:moveTo>
                      <a:pt x="1299729" y="0"/>
                    </a:moveTo>
                    <a:lnTo>
                      <a:pt x="1299729" y="207213"/>
                    </a:lnTo>
                    <a:lnTo>
                      <a:pt x="649864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299729" y="0"/>
                    </a:lnTo>
                    <a:close/>
                  </a:path>
                </a:pathLst>
              </a:custGeom>
              <a:solidFill>
                <a:srgbClr val="E0B15E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1299729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7399009" y="10258753"/>
              <a:ext cx="8309634" cy="1100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99"/>
                </a:lnSpc>
              </a:pPr>
              <a:r>
                <a:rPr lang="en-US" sz="3999" dirty="0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освітніх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компонент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обов’язкових</a:t>
              </a:r>
              <a:r>
                <a:rPr lang="en-US" sz="3999" dirty="0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(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це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так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звані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навчальні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дисципліни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)</a:t>
              </a:r>
            </a:p>
            <a:p>
              <a:pPr algn="l">
                <a:lnSpc>
                  <a:spcPts val="5999"/>
                </a:lnSpc>
              </a:pPr>
              <a:r>
                <a:rPr lang="en-US" sz="3999" dirty="0">
                  <a:solidFill>
                    <a:srgbClr val="77292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8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освітніх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компонент</a:t>
              </a:r>
              <a:r>
                <a:rPr lang="en-US" sz="3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- </a:t>
              </a:r>
              <a:r>
                <a:rPr lang="en-US" sz="3999" dirty="0" err="1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вибіркові</a:t>
              </a:r>
              <a:endParaRPr lang="en-US" sz="3999" dirty="0">
                <a:solidFill>
                  <a:srgbClr val="6D1516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  <a:p>
              <a:pPr algn="l">
                <a:lnSpc>
                  <a:spcPts val="5599"/>
                </a:lnSpc>
              </a:pPr>
              <a:endParaRPr dirty="0"/>
            </a:p>
            <a:p>
              <a:pPr algn="l">
                <a:lnSpc>
                  <a:spcPts val="5999"/>
                </a:lnSpc>
              </a:pPr>
              <a:endParaRPr dirty="0"/>
            </a:p>
            <a:p>
              <a:pPr algn="l">
                <a:lnSpc>
                  <a:spcPts val="5999"/>
                </a:lnSpc>
              </a:pPr>
              <a:endParaRPr dirty="0"/>
            </a:p>
            <a:p>
              <a:pPr algn="l">
                <a:lnSpc>
                  <a:spcPts val="5999"/>
                </a:lnSpc>
              </a:pPr>
              <a:endParaRPr dirty="0"/>
            </a:p>
            <a:p>
              <a:pPr algn="l">
                <a:lnSpc>
                  <a:spcPts val="5999"/>
                </a:lnSpc>
              </a:pPr>
              <a:endParaRPr dirty="0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7361848" y="14440680"/>
              <a:ext cx="7595801" cy="0"/>
            </a:xfrm>
            <a:prstGeom prst="line">
              <a:avLst/>
            </a:prstGeom>
            <a:ln w="50800" cap="flat">
              <a:solidFill>
                <a:srgbClr val="A44F3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Freeform 25"/>
            <p:cNvSpPr/>
            <p:nvPr/>
          </p:nvSpPr>
          <p:spPr>
            <a:xfrm>
              <a:off x="22565221" y="2170318"/>
              <a:ext cx="2068188" cy="3049531"/>
            </a:xfrm>
            <a:custGeom>
              <a:avLst/>
              <a:gdLst/>
              <a:ahLst/>
              <a:cxnLst/>
              <a:rect l="l" t="t" r="r" b="b"/>
              <a:pathLst>
                <a:path w="2068188" h="3049531">
                  <a:moveTo>
                    <a:pt x="0" y="0"/>
                  </a:moveTo>
                  <a:lnTo>
                    <a:pt x="2068187" y="0"/>
                  </a:lnTo>
                  <a:lnTo>
                    <a:pt x="2068187" y="3049530"/>
                  </a:lnTo>
                  <a:lnTo>
                    <a:pt x="0" y="3049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/>
              <a:stretch>
                <a:fillRect l="-2144" r="-2144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4374913" y="2929984"/>
              <a:ext cx="2159960" cy="1663753"/>
            </a:xfrm>
            <a:custGeom>
              <a:avLst/>
              <a:gdLst/>
              <a:ahLst/>
              <a:cxnLst/>
              <a:rect l="l" t="t" r="r" b="b"/>
              <a:pathLst>
                <a:path w="2159960" h="1663753">
                  <a:moveTo>
                    <a:pt x="0" y="0"/>
                  </a:moveTo>
                  <a:lnTo>
                    <a:pt x="2159960" y="0"/>
                  </a:lnTo>
                  <a:lnTo>
                    <a:pt x="2159960" y="1663753"/>
                  </a:lnTo>
                  <a:lnTo>
                    <a:pt x="0" y="166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grpSp>
          <p:nvGrpSpPr>
            <p:cNvPr id="27" name="Group 27"/>
            <p:cNvGrpSpPr/>
            <p:nvPr/>
          </p:nvGrpSpPr>
          <p:grpSpPr>
            <a:xfrm>
              <a:off x="2862086" y="10101085"/>
              <a:ext cx="6558297" cy="3606135"/>
              <a:chOff x="0" y="0"/>
              <a:chExt cx="1295466" cy="71232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95466" cy="712323"/>
              </a:xfrm>
              <a:custGeom>
                <a:avLst/>
                <a:gdLst/>
                <a:ahLst/>
                <a:cxnLst/>
                <a:rect l="l" t="t" r="r" b="b"/>
                <a:pathLst>
                  <a:path w="1295466" h="712323">
                    <a:moveTo>
                      <a:pt x="17314" y="0"/>
                    </a:moveTo>
                    <a:lnTo>
                      <a:pt x="1278152" y="0"/>
                    </a:lnTo>
                    <a:cubicBezTo>
                      <a:pt x="1287715" y="0"/>
                      <a:pt x="1295466" y="7752"/>
                      <a:pt x="1295466" y="17314"/>
                    </a:cubicBezTo>
                    <a:lnTo>
                      <a:pt x="1295466" y="695009"/>
                    </a:lnTo>
                    <a:cubicBezTo>
                      <a:pt x="1295466" y="704571"/>
                      <a:pt x="1287715" y="712323"/>
                      <a:pt x="1278152" y="712323"/>
                    </a:cubicBezTo>
                    <a:lnTo>
                      <a:pt x="17314" y="712323"/>
                    </a:lnTo>
                    <a:cubicBezTo>
                      <a:pt x="7752" y="712323"/>
                      <a:pt x="0" y="704571"/>
                      <a:pt x="0" y="695009"/>
                    </a:cubicBezTo>
                    <a:lnTo>
                      <a:pt x="0" y="17314"/>
                    </a:lnTo>
                    <a:cubicBezTo>
                      <a:pt x="0" y="7752"/>
                      <a:pt x="7752" y="0"/>
                      <a:pt x="173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A44F30"/>
                </a:solidFill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1295466" cy="7408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10800000">
              <a:off x="2862086" y="8237557"/>
              <a:ext cx="6558297" cy="1964499"/>
              <a:chOff x="0" y="0"/>
              <a:chExt cx="1073340" cy="32151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73340" cy="321513"/>
              </a:xfrm>
              <a:custGeom>
                <a:avLst/>
                <a:gdLst/>
                <a:ahLst/>
                <a:cxnLst/>
                <a:rect l="l" t="t" r="r" b="b"/>
                <a:pathLst>
                  <a:path w="1073340" h="321513">
                    <a:moveTo>
                      <a:pt x="1073340" y="0"/>
                    </a:moveTo>
                    <a:lnTo>
                      <a:pt x="1073340" y="207213"/>
                    </a:lnTo>
                    <a:lnTo>
                      <a:pt x="536670" y="321513"/>
                    </a:lnTo>
                    <a:lnTo>
                      <a:pt x="0" y="207213"/>
                    </a:lnTo>
                    <a:lnTo>
                      <a:pt x="0" y="0"/>
                    </a:lnTo>
                    <a:lnTo>
                      <a:pt x="1073340" y="0"/>
                    </a:lnTo>
                    <a:close/>
                  </a:path>
                </a:pathLst>
              </a:custGeom>
              <a:solidFill>
                <a:srgbClr val="E0B15E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1073340" cy="2357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3088594" y="10367830"/>
              <a:ext cx="6695052" cy="409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19"/>
                </a:lnSpc>
              </a:pPr>
              <a:r>
                <a:rPr lang="en-US" sz="4013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2 </a:t>
              </a:r>
              <a:r>
                <a:rPr lang="en-US" sz="4013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освітні компоненти це -</a:t>
              </a:r>
            </a:p>
            <a:p>
              <a:pPr algn="l">
                <a:lnSpc>
                  <a:spcPts val="6019"/>
                </a:lnSpc>
              </a:pPr>
              <a:r>
                <a:rPr lang="en-US" sz="4013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практика </a:t>
              </a:r>
            </a:p>
            <a:p>
              <a:pPr algn="l">
                <a:lnSpc>
                  <a:spcPts val="601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3806" y="-449660"/>
            <a:ext cx="20196250" cy="10752557"/>
            <a:chOff x="0" y="0"/>
            <a:chExt cx="26928333" cy="14336742"/>
          </a:xfrm>
        </p:grpSpPr>
        <p:sp>
          <p:nvSpPr>
            <p:cNvPr id="3" name="Freeform 3"/>
            <p:cNvSpPr/>
            <p:nvPr/>
          </p:nvSpPr>
          <p:spPr>
            <a:xfrm>
              <a:off x="13279460" y="813358"/>
              <a:ext cx="13502188" cy="13502188"/>
            </a:xfrm>
            <a:custGeom>
              <a:avLst/>
              <a:gdLst/>
              <a:ahLst/>
              <a:cxnLst/>
              <a:rect l="l" t="t" r="r" b="b"/>
              <a:pathLst>
                <a:path w="13502188" h="13502188">
                  <a:moveTo>
                    <a:pt x="0" y="0"/>
                  </a:moveTo>
                  <a:lnTo>
                    <a:pt x="13502188" y="0"/>
                  </a:lnTo>
                  <a:lnTo>
                    <a:pt x="13502188" y="13502189"/>
                  </a:lnTo>
                  <a:lnTo>
                    <a:pt x="0" y="135021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2611289"/>
              <a:ext cx="2963342" cy="11725453"/>
            </a:xfrm>
            <a:custGeom>
              <a:avLst/>
              <a:gdLst/>
              <a:ahLst/>
              <a:cxnLst/>
              <a:rect l="l" t="t" r="r" b="b"/>
              <a:pathLst>
                <a:path w="2963342" h="11725453">
                  <a:moveTo>
                    <a:pt x="0" y="0"/>
                  </a:moveTo>
                  <a:lnTo>
                    <a:pt x="2963342" y="0"/>
                  </a:lnTo>
                  <a:lnTo>
                    <a:pt x="2963342" y="11725453"/>
                  </a:lnTo>
                  <a:lnTo>
                    <a:pt x="0" y="11725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2022018" y="756208"/>
              <a:ext cx="5704448" cy="1511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325"/>
                </a:lnSpc>
                <a:spcBef>
                  <a:spcPct val="0"/>
                </a:spcBef>
              </a:pPr>
              <a:r>
                <a:rPr lang="en-US" sz="6032" spc="301" dirty="0" err="1">
                  <a:solidFill>
                    <a:srgbClr val="6D1516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Критерії</a:t>
              </a:r>
              <a:endParaRPr lang="en-US" sz="6032" spc="301" dirty="0">
                <a:solidFill>
                  <a:srgbClr val="6D1516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94478" y="2831053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438845" y="2872869"/>
              <a:ext cx="8059645" cy="1145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6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Наявність ОК і </a:t>
              </a:r>
              <a:r>
                <a:rPr lang="en-US" sz="3000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доступність</a:t>
              </a:r>
              <a:r>
                <a:rPr lang="en-US" sz="3000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РПНД </a:t>
              </a:r>
              <a:r>
                <a:rPr lang="en-US" sz="3000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</a:t>
              </a:r>
              <a:r>
                <a:rPr lang="en-US" sz="3000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сайті</a:t>
              </a:r>
              <a:r>
                <a:rPr lang="en-US" sz="3000" dirty="0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кафедри</a:t>
              </a:r>
              <a:endParaRPr lang="en-US" sz="3000" dirty="0">
                <a:solidFill>
                  <a:srgbClr val="000000"/>
                </a:solidFill>
                <a:latin typeface="Evolventa Italics"/>
                <a:ea typeface="Evolventa Italics"/>
                <a:cs typeface="Evolventa Italics"/>
                <a:sym typeface="Evolventa Itali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994478" y="4154007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02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63342" y="5738779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994478" y="7179643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04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950102" y="8497714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05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45012" y="4227655"/>
              <a:ext cx="6126659" cy="1106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3000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Відповідність</a:t>
              </a:r>
              <a:r>
                <a:rPr lang="en-US" sz="3000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профілю</a:t>
              </a:r>
              <a:r>
                <a:rPr lang="en-US" sz="3000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підготовки</a:t>
              </a:r>
              <a:endParaRPr lang="en-US" sz="3000" dirty="0">
                <a:solidFill>
                  <a:srgbClr val="000000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345012" y="5629100"/>
              <a:ext cx="7157706" cy="126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0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Наявність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основних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елементів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структури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РПНД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345012" y="7164943"/>
              <a:ext cx="6126659" cy="1229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2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Інформаційність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змісту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РПНД (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чому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навчати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?)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345012" y="8860805"/>
              <a:ext cx="6962561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09"/>
                </a:lnSpc>
              </a:pP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Контроль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та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оцінювання</a:t>
              </a:r>
              <a:endParaRPr lang="en-US" sz="2999" dirty="0">
                <a:solidFill>
                  <a:srgbClr val="000000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950102" y="10121793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06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345012" y="9992787"/>
              <a:ext cx="6762908" cy="1691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1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Наявність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на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оформлення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літератури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відповідно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до</a:t>
              </a:r>
              <a:r>
                <a:rPr lang="en-US" sz="29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вимог</a:t>
              </a:r>
              <a:endParaRPr lang="en-US" sz="2999" dirty="0">
                <a:solidFill>
                  <a:srgbClr val="000000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94478" y="12397965"/>
              <a:ext cx="1166310" cy="1095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12"/>
                </a:lnSpc>
                <a:spcBef>
                  <a:spcPct val="0"/>
                </a:spcBef>
              </a:pPr>
              <a:r>
                <a:rPr lang="en-US" sz="45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07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213175" y="11643231"/>
              <a:ext cx="9093272" cy="2244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60"/>
                </a:lnSpc>
              </a:pP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Реалізація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принципу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студентоцентризму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,</a:t>
              </a:r>
            </a:p>
            <a:p>
              <a:pPr algn="l">
                <a:lnSpc>
                  <a:spcPts val="3160"/>
                </a:lnSpc>
              </a:pP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індивідуальної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траєкторії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студента</a:t>
              </a:r>
              <a:endParaRPr lang="en-US" sz="2899" dirty="0">
                <a:solidFill>
                  <a:srgbClr val="000000"/>
                </a:solidFill>
                <a:latin typeface="Evolventa Bold Italics"/>
                <a:ea typeface="Evolventa Bold Italics"/>
                <a:cs typeface="Evolventa Bold Italics"/>
                <a:sym typeface="Evolventa Bold Italics"/>
              </a:endParaRPr>
            </a:p>
            <a:p>
              <a:pPr algn="l">
                <a:lnSpc>
                  <a:spcPts val="3160"/>
                </a:lnSpc>
              </a:pP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(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вибір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завдань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,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самостіна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робота</a:t>
              </a:r>
              <a:r>
                <a:rPr lang="en-US" sz="289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)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8289236" y="3145753"/>
              <a:ext cx="1917584" cy="1917584"/>
              <a:chOff x="0" y="0"/>
              <a:chExt cx="1734904" cy="173490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734820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34820">
                    <a:moveTo>
                      <a:pt x="0" y="867410"/>
                    </a:moveTo>
                    <a:cubicBezTo>
                      <a:pt x="0" y="388366"/>
                      <a:pt x="388366" y="0"/>
                      <a:pt x="867410" y="0"/>
                    </a:cubicBezTo>
                    <a:cubicBezTo>
                      <a:pt x="1346454" y="0"/>
                      <a:pt x="1734820" y="388366"/>
                      <a:pt x="1734820" y="867410"/>
                    </a:cubicBezTo>
                    <a:cubicBezTo>
                      <a:pt x="1734820" y="1346454"/>
                      <a:pt x="1346454" y="1734820"/>
                      <a:pt x="867410" y="1734820"/>
                    </a:cubicBezTo>
                    <a:cubicBezTo>
                      <a:pt x="388366" y="1734820"/>
                      <a:pt x="0" y="1346581"/>
                      <a:pt x="0" y="867410"/>
                    </a:cubicBez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16695239" y="3884697"/>
              <a:ext cx="5107573" cy="877796"/>
              <a:chOff x="0" y="0"/>
              <a:chExt cx="4620996" cy="79417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620895" cy="794131"/>
              </a:xfrm>
              <a:custGeom>
                <a:avLst/>
                <a:gdLst/>
                <a:ahLst/>
                <a:cxnLst/>
                <a:rect l="l" t="t" r="r" b="b"/>
                <a:pathLst>
                  <a:path w="4620895" h="794131">
                    <a:moveTo>
                      <a:pt x="418211" y="794131"/>
                    </a:moveTo>
                    <a:cubicBezTo>
                      <a:pt x="982726" y="417957"/>
                      <a:pt x="1630934" y="229870"/>
                      <a:pt x="2320925" y="229870"/>
                    </a:cubicBezTo>
                    <a:cubicBezTo>
                      <a:pt x="2990088" y="229870"/>
                      <a:pt x="3638169" y="417957"/>
                      <a:pt x="4223639" y="794131"/>
                    </a:cubicBezTo>
                    <a:cubicBezTo>
                      <a:pt x="4620895" y="794131"/>
                      <a:pt x="4620895" y="794131"/>
                      <a:pt x="4620895" y="794131"/>
                    </a:cubicBezTo>
                    <a:cubicBezTo>
                      <a:pt x="4432681" y="647827"/>
                      <a:pt x="4432681" y="647827"/>
                      <a:pt x="4432681" y="647827"/>
                    </a:cubicBezTo>
                    <a:cubicBezTo>
                      <a:pt x="3805555" y="229870"/>
                      <a:pt x="3073654" y="0"/>
                      <a:pt x="2320925" y="0"/>
                    </a:cubicBezTo>
                    <a:cubicBezTo>
                      <a:pt x="1547241" y="0"/>
                      <a:pt x="815467" y="229870"/>
                      <a:pt x="188214" y="647827"/>
                    </a:cubicBezTo>
                    <a:cubicBezTo>
                      <a:pt x="0" y="794131"/>
                      <a:pt x="0" y="794131"/>
                      <a:pt x="0" y="794131"/>
                    </a:cubicBezTo>
                    <a:lnTo>
                      <a:pt x="418211" y="794131"/>
                    </a:ln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18289236" y="11026362"/>
              <a:ext cx="1917584" cy="1917584"/>
              <a:chOff x="0" y="0"/>
              <a:chExt cx="1734904" cy="173490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4820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34820">
                    <a:moveTo>
                      <a:pt x="0" y="867410"/>
                    </a:moveTo>
                    <a:cubicBezTo>
                      <a:pt x="0" y="388366"/>
                      <a:pt x="388366" y="0"/>
                      <a:pt x="867410" y="0"/>
                    </a:cubicBezTo>
                    <a:cubicBezTo>
                      <a:pt x="1346454" y="0"/>
                      <a:pt x="1734820" y="388366"/>
                      <a:pt x="1734820" y="867410"/>
                    </a:cubicBezTo>
                    <a:cubicBezTo>
                      <a:pt x="1734820" y="1346454"/>
                      <a:pt x="1346454" y="1734820"/>
                      <a:pt x="867410" y="1734820"/>
                    </a:cubicBezTo>
                    <a:cubicBezTo>
                      <a:pt x="388366" y="1734820"/>
                      <a:pt x="0" y="1346581"/>
                      <a:pt x="0" y="867410"/>
                    </a:cubicBez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16672098" y="11327207"/>
              <a:ext cx="5153458" cy="877796"/>
              <a:chOff x="0" y="0"/>
              <a:chExt cx="4662509" cy="79417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662551" cy="794131"/>
              </a:xfrm>
              <a:custGeom>
                <a:avLst/>
                <a:gdLst/>
                <a:ahLst/>
                <a:cxnLst/>
                <a:rect l="l" t="t" r="r" b="b"/>
                <a:pathLst>
                  <a:path w="4662551" h="794131">
                    <a:moveTo>
                      <a:pt x="4265295" y="0"/>
                    </a:moveTo>
                    <a:cubicBezTo>
                      <a:pt x="4244340" y="0"/>
                      <a:pt x="4244340" y="0"/>
                      <a:pt x="4244340" y="0"/>
                    </a:cubicBezTo>
                    <a:cubicBezTo>
                      <a:pt x="3679825" y="355346"/>
                      <a:pt x="3010789" y="564261"/>
                      <a:pt x="2341753" y="564261"/>
                    </a:cubicBezTo>
                    <a:cubicBezTo>
                      <a:pt x="1651762" y="564261"/>
                      <a:pt x="982726" y="355346"/>
                      <a:pt x="418211" y="0"/>
                    </a:cubicBezTo>
                    <a:cubicBezTo>
                      <a:pt x="397256" y="0"/>
                      <a:pt x="397256" y="0"/>
                      <a:pt x="3972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9042" y="146304"/>
                      <a:pt x="209042" y="146304"/>
                      <a:pt x="209042" y="146304"/>
                    </a:cubicBezTo>
                    <a:cubicBezTo>
                      <a:pt x="836295" y="564261"/>
                      <a:pt x="1568069" y="794131"/>
                      <a:pt x="2341753" y="794131"/>
                    </a:cubicBezTo>
                    <a:cubicBezTo>
                      <a:pt x="3094482" y="794131"/>
                      <a:pt x="3826256" y="564261"/>
                      <a:pt x="4453509" y="146304"/>
                    </a:cubicBezTo>
                    <a:cubicBezTo>
                      <a:pt x="4662551" y="0"/>
                      <a:pt x="4662551" y="0"/>
                      <a:pt x="4662551" y="0"/>
                    </a:cubicBezTo>
                    <a:lnTo>
                      <a:pt x="4265295" y="0"/>
                    </a:ln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4777655" y="5424994"/>
              <a:ext cx="1917584" cy="1894841"/>
              <a:chOff x="0" y="0"/>
              <a:chExt cx="1734904" cy="1714328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15100844" y="5480290"/>
              <a:ext cx="877796" cy="5128720"/>
              <a:chOff x="0" y="0"/>
              <a:chExt cx="794172" cy="464012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94131" cy="4640072"/>
              </a:xfrm>
              <a:custGeom>
                <a:avLst/>
                <a:gdLst/>
                <a:ahLst/>
                <a:cxnLst/>
                <a:rect l="l" t="t" r="r" b="b"/>
                <a:pathLst>
                  <a:path w="794131" h="4640072">
                    <a:moveTo>
                      <a:pt x="794131" y="4222115"/>
                    </a:moveTo>
                    <a:cubicBezTo>
                      <a:pt x="417957" y="3657727"/>
                      <a:pt x="229870" y="3009773"/>
                      <a:pt x="229870" y="2320036"/>
                    </a:cubicBezTo>
                    <a:cubicBezTo>
                      <a:pt x="229870" y="1630299"/>
                      <a:pt x="417957" y="982345"/>
                      <a:pt x="794131" y="418084"/>
                    </a:cubicBezTo>
                    <a:cubicBezTo>
                      <a:pt x="794131" y="0"/>
                      <a:pt x="794131" y="0"/>
                      <a:pt x="794131" y="0"/>
                    </a:cubicBezTo>
                    <a:cubicBezTo>
                      <a:pt x="647827" y="188087"/>
                      <a:pt x="647827" y="188087"/>
                      <a:pt x="647827" y="188087"/>
                    </a:cubicBezTo>
                    <a:cubicBezTo>
                      <a:pt x="209042" y="836041"/>
                      <a:pt x="0" y="1567561"/>
                      <a:pt x="0" y="2320036"/>
                    </a:cubicBezTo>
                    <a:cubicBezTo>
                      <a:pt x="0" y="3072511"/>
                      <a:pt x="209042" y="3804031"/>
                      <a:pt x="647827" y="4451985"/>
                    </a:cubicBezTo>
                    <a:cubicBezTo>
                      <a:pt x="794131" y="4640072"/>
                      <a:pt x="794131" y="4640072"/>
                      <a:pt x="794131" y="4640072"/>
                    </a:cubicBezTo>
                    <a:lnTo>
                      <a:pt x="794131" y="4222115"/>
                    </a:ln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22241311" y="7097429"/>
              <a:ext cx="1917584" cy="1894841"/>
              <a:chOff x="0" y="0"/>
              <a:chExt cx="1734904" cy="17143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22519014" y="5455951"/>
              <a:ext cx="877796" cy="5177797"/>
              <a:chOff x="0" y="0"/>
              <a:chExt cx="794172" cy="46845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94131" cy="4684522"/>
              </a:xfrm>
              <a:custGeom>
                <a:avLst/>
                <a:gdLst/>
                <a:ahLst/>
                <a:cxnLst/>
                <a:rect l="l" t="t" r="r" b="b"/>
                <a:pathLst>
                  <a:path w="794131" h="4684522">
                    <a:moveTo>
                      <a:pt x="146304" y="20916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18211"/>
                      <a:pt x="0" y="418211"/>
                      <a:pt x="0" y="418211"/>
                    </a:cubicBezTo>
                    <a:cubicBezTo>
                      <a:pt x="376174" y="982853"/>
                      <a:pt x="564261" y="1652143"/>
                      <a:pt x="564261" y="2342261"/>
                    </a:cubicBezTo>
                    <a:cubicBezTo>
                      <a:pt x="564261" y="3032379"/>
                      <a:pt x="376174" y="3701669"/>
                      <a:pt x="0" y="4266311"/>
                    </a:cubicBezTo>
                    <a:cubicBezTo>
                      <a:pt x="0" y="4684522"/>
                      <a:pt x="0" y="4684522"/>
                      <a:pt x="0" y="4684522"/>
                    </a:cubicBezTo>
                    <a:cubicBezTo>
                      <a:pt x="146304" y="4475353"/>
                      <a:pt x="146304" y="4475353"/>
                      <a:pt x="146304" y="4475353"/>
                    </a:cubicBezTo>
                    <a:cubicBezTo>
                      <a:pt x="585216" y="3827018"/>
                      <a:pt x="794131" y="3095117"/>
                      <a:pt x="794131" y="2342261"/>
                    </a:cubicBezTo>
                    <a:cubicBezTo>
                      <a:pt x="794131" y="1589405"/>
                      <a:pt x="585216" y="857377"/>
                      <a:pt x="146304" y="209169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21282519" y="3926874"/>
              <a:ext cx="1917584" cy="1917584"/>
              <a:chOff x="0" y="0"/>
              <a:chExt cx="1734904" cy="173490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734820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34820">
                    <a:moveTo>
                      <a:pt x="0" y="867410"/>
                    </a:moveTo>
                    <a:cubicBezTo>
                      <a:pt x="0" y="388366"/>
                      <a:pt x="388366" y="0"/>
                      <a:pt x="867410" y="0"/>
                    </a:cubicBezTo>
                    <a:cubicBezTo>
                      <a:pt x="1346454" y="0"/>
                      <a:pt x="1734820" y="388366"/>
                      <a:pt x="1734820" y="867410"/>
                    </a:cubicBezTo>
                    <a:cubicBezTo>
                      <a:pt x="1734820" y="1346454"/>
                      <a:pt x="1346454" y="1734820"/>
                      <a:pt x="867410" y="1734820"/>
                    </a:cubicBezTo>
                    <a:cubicBezTo>
                      <a:pt x="388366" y="1734820"/>
                      <a:pt x="0" y="1346581"/>
                      <a:pt x="0" y="867410"/>
                    </a:cubicBez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5100844" y="10040412"/>
              <a:ext cx="1917584" cy="1917584"/>
              <a:chOff x="0" y="0"/>
              <a:chExt cx="1734904" cy="1734904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734820" cy="1734820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34820">
                    <a:moveTo>
                      <a:pt x="0" y="867410"/>
                    </a:moveTo>
                    <a:cubicBezTo>
                      <a:pt x="0" y="388366"/>
                      <a:pt x="388366" y="0"/>
                      <a:pt x="867410" y="0"/>
                    </a:cubicBezTo>
                    <a:cubicBezTo>
                      <a:pt x="1346454" y="0"/>
                      <a:pt x="1734820" y="388366"/>
                      <a:pt x="1734820" y="867410"/>
                    </a:cubicBezTo>
                    <a:cubicBezTo>
                      <a:pt x="1734820" y="1346454"/>
                      <a:pt x="1346454" y="1734820"/>
                      <a:pt x="867410" y="1734820"/>
                    </a:cubicBezTo>
                    <a:cubicBezTo>
                      <a:pt x="388366" y="1734820"/>
                      <a:pt x="0" y="1346581"/>
                      <a:pt x="0" y="867410"/>
                    </a:cubicBezTo>
                    <a:close/>
                  </a:path>
                </a:pathLst>
              </a:custGeom>
              <a:solidFill>
                <a:srgbClr val="EF5241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21476821" y="10063155"/>
              <a:ext cx="1917584" cy="1894841"/>
              <a:chOff x="0" y="0"/>
              <a:chExt cx="1734904" cy="171432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734820" cy="1714246"/>
              </a:xfrm>
              <a:custGeom>
                <a:avLst/>
                <a:gdLst/>
                <a:ahLst/>
                <a:cxnLst/>
                <a:rect l="l" t="t" r="r" b="b"/>
                <a:pathLst>
                  <a:path w="1734820" h="1714246">
                    <a:moveTo>
                      <a:pt x="0" y="857123"/>
                    </a:moveTo>
                    <a:cubicBezTo>
                      <a:pt x="0" y="383794"/>
                      <a:pt x="388366" y="0"/>
                      <a:pt x="867410" y="0"/>
                    </a:cubicBezTo>
                    <a:cubicBezTo>
                      <a:pt x="1346454" y="0"/>
                      <a:pt x="1734820" y="383794"/>
                      <a:pt x="1734820" y="857123"/>
                    </a:cubicBezTo>
                    <a:cubicBezTo>
                      <a:pt x="1734820" y="1330452"/>
                      <a:pt x="1346454" y="1714246"/>
                      <a:pt x="867410" y="1714246"/>
                    </a:cubicBezTo>
                    <a:cubicBezTo>
                      <a:pt x="388366" y="1714246"/>
                      <a:pt x="0" y="1330579"/>
                      <a:pt x="0" y="857123"/>
                    </a:cubicBezTo>
                    <a:close/>
                  </a:path>
                </a:pathLst>
              </a:custGeom>
              <a:solidFill>
                <a:srgbClr val="A44F30"/>
              </a:solidFill>
            </p:spPr>
          </p:sp>
        </p:grpSp>
        <p:sp>
          <p:nvSpPr>
            <p:cNvPr id="42" name="TextBox 42"/>
            <p:cNvSpPr txBox="1"/>
            <p:nvPr/>
          </p:nvSpPr>
          <p:spPr>
            <a:xfrm>
              <a:off x="18664874" y="3532505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1658156" y="4313626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02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22616949" y="7472809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03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1852458" y="10466135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04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664469" y="11430195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05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5480388" y="10466135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06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5153292" y="5800374"/>
              <a:ext cx="1166310" cy="100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92"/>
                </a:lnSpc>
                <a:spcBef>
                  <a:spcPct val="0"/>
                </a:spcBef>
              </a:pPr>
              <a:r>
                <a:rPr lang="en-US" sz="4280">
                  <a:solidFill>
                    <a:srgbClr val="FFFFFF"/>
                  </a:solidFill>
                  <a:latin typeface="Codec Pro ExtraBold"/>
                  <a:ea typeface="Codec Pro ExtraBold"/>
                  <a:cs typeface="Codec Pro ExtraBold"/>
                  <a:sym typeface="Codec Pro ExtraBold"/>
                </a:rPr>
                <a:t>07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7403267" y="1902845"/>
              <a:ext cx="2507588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90%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1658156" y="0"/>
              <a:ext cx="2068188" cy="3049531"/>
            </a:xfrm>
            <a:custGeom>
              <a:avLst/>
              <a:gdLst/>
              <a:ahLst/>
              <a:cxnLst/>
              <a:rect l="l" t="t" r="r" b="b"/>
              <a:pathLst>
                <a:path w="2068188" h="3049531">
                  <a:moveTo>
                    <a:pt x="0" y="0"/>
                  </a:moveTo>
                  <a:lnTo>
                    <a:pt x="2068188" y="0"/>
                  </a:lnTo>
                  <a:lnTo>
                    <a:pt x="2068188" y="3049531"/>
                  </a:lnTo>
                  <a:lnTo>
                    <a:pt x="0" y="3049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print"/>
              <a:stretch>
                <a:fillRect l="-2144" r="-2144"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>
              <a:off x="23815782" y="704058"/>
              <a:ext cx="2159960" cy="1663753"/>
            </a:xfrm>
            <a:custGeom>
              <a:avLst/>
              <a:gdLst/>
              <a:ahLst/>
              <a:cxnLst/>
              <a:rect l="l" t="t" r="r" b="b"/>
              <a:pathLst>
                <a:path w="2159960" h="1663753">
                  <a:moveTo>
                    <a:pt x="0" y="0"/>
                  </a:moveTo>
                  <a:lnTo>
                    <a:pt x="2159960" y="0"/>
                  </a:lnTo>
                  <a:lnTo>
                    <a:pt x="2159960" y="1663753"/>
                  </a:lnTo>
                  <a:lnTo>
                    <a:pt x="0" y="166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52" name="TextBox 52"/>
            <p:cNvSpPr txBox="1"/>
            <p:nvPr/>
          </p:nvSpPr>
          <p:spPr>
            <a:xfrm>
              <a:off x="23394405" y="4246950"/>
              <a:ext cx="3248176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100%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24349396" y="7469204"/>
              <a:ext cx="2578937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95%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23726344" y="10570192"/>
              <a:ext cx="2725736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100%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8187088" y="12822051"/>
              <a:ext cx="5312221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100%</a:t>
              </a:r>
              <a:r>
                <a:rPr lang="en-US" sz="3949" dirty="0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|</a:t>
              </a: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90%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2640733" y="11825187"/>
              <a:ext cx="4459120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100%</a:t>
              </a:r>
              <a:r>
                <a:rPr lang="en-US" sz="3949" dirty="0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|</a:t>
              </a: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50%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2545483" y="4580714"/>
              <a:ext cx="4554371" cy="940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529"/>
                </a:lnSpc>
                <a:spcBef>
                  <a:spcPct val="0"/>
                </a:spcBef>
              </a:pP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100%</a:t>
              </a:r>
              <a:r>
                <a:rPr lang="en-US" sz="3949" dirty="0">
                  <a:solidFill>
                    <a:srgbClr val="000000"/>
                  </a:solidFill>
                  <a:latin typeface="Evolventa Italics"/>
                  <a:ea typeface="Evolventa Italics"/>
                  <a:cs typeface="Evolventa Italics"/>
                  <a:sym typeface="Evolventa Italics"/>
                </a:rPr>
                <a:t>|</a:t>
              </a:r>
              <a:r>
                <a:rPr lang="en-US" sz="3949" dirty="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95%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1504" y="-4136619"/>
            <a:ext cx="21260850" cy="12585119"/>
            <a:chOff x="0" y="0"/>
            <a:chExt cx="28347800" cy="16780158"/>
          </a:xfrm>
        </p:grpSpPr>
        <p:grpSp>
          <p:nvGrpSpPr>
            <p:cNvPr id="3" name="Group 3"/>
            <p:cNvGrpSpPr/>
            <p:nvPr/>
          </p:nvGrpSpPr>
          <p:grpSpPr>
            <a:xfrm>
              <a:off x="405024" y="9391140"/>
              <a:ext cx="1721012" cy="1721012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44F30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496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05024" y="14792740"/>
              <a:ext cx="1721012" cy="1721012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0B15E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ctr">
                  <a:lnSpc>
                    <a:spcPts val="524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6556317"/>
              <a:ext cx="7643821" cy="1691239"/>
              <a:chOff x="0" y="0"/>
              <a:chExt cx="1509891" cy="33407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509891" cy="334072"/>
              </a:xfrm>
              <a:custGeom>
                <a:avLst/>
                <a:gdLst/>
                <a:ahLst/>
                <a:cxnLst/>
                <a:rect l="l" t="t" r="r" b="b"/>
                <a:pathLst>
                  <a:path w="1509891" h="334072">
                    <a:moveTo>
                      <a:pt x="45915" y="0"/>
                    </a:moveTo>
                    <a:lnTo>
                      <a:pt x="1463975" y="0"/>
                    </a:lnTo>
                    <a:cubicBezTo>
                      <a:pt x="1476153" y="0"/>
                      <a:pt x="1487832" y="4837"/>
                      <a:pt x="1496442" y="13448"/>
                    </a:cubicBezTo>
                    <a:cubicBezTo>
                      <a:pt x="1505053" y="22059"/>
                      <a:pt x="1509891" y="33738"/>
                      <a:pt x="1509891" y="45915"/>
                    </a:cubicBezTo>
                    <a:lnTo>
                      <a:pt x="1509891" y="288157"/>
                    </a:lnTo>
                    <a:cubicBezTo>
                      <a:pt x="1509891" y="313515"/>
                      <a:pt x="1489334" y="334072"/>
                      <a:pt x="1463975" y="334072"/>
                    </a:cubicBezTo>
                    <a:lnTo>
                      <a:pt x="45915" y="334072"/>
                    </a:lnTo>
                    <a:cubicBezTo>
                      <a:pt x="20557" y="334072"/>
                      <a:pt x="0" y="313515"/>
                      <a:pt x="0" y="288157"/>
                    </a:cubicBezTo>
                    <a:lnTo>
                      <a:pt x="0" y="45915"/>
                    </a:lnTo>
                    <a:cubicBezTo>
                      <a:pt x="0" y="20557"/>
                      <a:pt x="20557" y="0"/>
                      <a:pt x="459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6D1516"/>
                </a:solidFill>
                <a:prstDash val="solid"/>
                <a:round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61925"/>
                <a:ext cx="1509891" cy="4959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5935"/>
                  </a:lnSpc>
                  <a:spcBef>
                    <a:spcPct val="0"/>
                  </a:spcBef>
                </a:pPr>
                <a:r>
                  <a:rPr lang="en-US" sz="4946">
                    <a:solidFill>
                      <a:srgbClr val="2B1511"/>
                    </a:solidFill>
                    <a:latin typeface="Evolventa Bold Italics"/>
                    <a:ea typeface="Evolventa Bold Italics"/>
                    <a:cs typeface="Evolventa Bold Italics"/>
                    <a:sym typeface="Evolventa Bold Italics"/>
                  </a:rPr>
                  <a:t>Ухвала: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8419140">
              <a:off x="21371454" y="103711"/>
              <a:ext cx="4104730" cy="10475779"/>
              <a:chOff x="0" y="0"/>
              <a:chExt cx="660400" cy="168542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60400" cy="1685423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685423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47885"/>
                    </a:cubicBezTo>
                    <a:lnTo>
                      <a:pt x="660400" y="1685423"/>
                    </a:lnTo>
                    <a:lnTo>
                      <a:pt x="0" y="1685423"/>
                    </a:lnTo>
                    <a:lnTo>
                      <a:pt x="0" y="348878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E0B15E">
                  <a:alpha val="43922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98425"/>
                <a:ext cx="660400" cy="15869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8422862">
              <a:off x="23936152" y="4994090"/>
              <a:ext cx="1784680" cy="7834134"/>
              <a:chOff x="0" y="0"/>
              <a:chExt cx="660400" cy="289893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60400" cy="289893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289893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74841"/>
                    </a:cubicBezTo>
                    <a:lnTo>
                      <a:pt x="660400" y="2898930"/>
                    </a:lnTo>
                    <a:lnTo>
                      <a:pt x="0" y="2898930"/>
                    </a:lnTo>
                    <a:lnTo>
                      <a:pt x="0" y="376714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E0B15E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98425"/>
                <a:ext cx="660400" cy="28005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90"/>
                  </a:lnSpc>
                </a:pPr>
                <a:endParaRPr/>
              </a:p>
            </p:txBody>
          </p:sp>
        </p:grpSp>
        <p:sp>
          <p:nvSpPr>
            <p:cNvPr id="18" name="AutoShape 18"/>
            <p:cNvSpPr/>
            <p:nvPr/>
          </p:nvSpPr>
          <p:spPr>
            <a:xfrm flipH="1">
              <a:off x="22301503" y="5148831"/>
              <a:ext cx="4253981" cy="5102815"/>
            </a:xfrm>
            <a:prstGeom prst="line">
              <a:avLst/>
            </a:prstGeom>
            <a:ln w="114300" cap="rnd">
              <a:solidFill>
                <a:srgbClr val="E0B15E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2629968" y="9219690"/>
              <a:ext cx="19913760" cy="4241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984"/>
                </a:lnSpc>
                <a:spcBef>
                  <a:spcPct val="0"/>
                </a:spcBef>
              </a:pPr>
              <a:r>
                <a:rPr lang="en-US" sz="35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Інформацію про результати внутрішнього моніторингу</a:t>
              </a:r>
            </a:p>
            <a:p>
              <a:pPr algn="l">
                <a:lnSpc>
                  <a:spcPts val="4984"/>
                </a:lnSpc>
                <a:spcBef>
                  <a:spcPct val="0"/>
                </a:spcBef>
              </a:pPr>
              <a:r>
                <a:rPr lang="en-US" sz="35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якості навчально-методичного забезпечення</a:t>
              </a:r>
            </a:p>
            <a:p>
              <a:pPr algn="l">
                <a:lnSpc>
                  <a:spcPts val="4984"/>
                </a:lnSpc>
                <a:spcBef>
                  <a:spcPct val="0"/>
                </a:spcBef>
              </a:pPr>
              <a:r>
                <a:rPr lang="en-US" sz="35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до освітніх компонентів освітньої програми «Логопедія»</a:t>
              </a:r>
            </a:p>
            <a:p>
              <a:pPr algn="l">
                <a:lnSpc>
                  <a:spcPts val="4984"/>
                </a:lnSpc>
                <a:spcBef>
                  <a:spcPct val="0"/>
                </a:spcBef>
              </a:pPr>
              <a:r>
                <a:rPr lang="en-US" sz="35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другого (магістерського) рівня вищої освіти</a:t>
              </a:r>
            </a:p>
            <a:p>
              <a:pPr algn="l">
                <a:lnSpc>
                  <a:spcPts val="4984"/>
                </a:lnSpc>
                <a:spcBef>
                  <a:spcPct val="0"/>
                </a:spcBef>
              </a:pPr>
              <a:r>
                <a:rPr lang="en-US" sz="35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взяти до відома та врахувати рекомендації при її удосконаленні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629968" y="14442644"/>
              <a:ext cx="21662262" cy="2337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4"/>
                </a:lnSpc>
              </a:pPr>
              <a:r>
                <a:rPr lang="en-US" sz="32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Відповідальні: </a:t>
              </a:r>
            </a:p>
            <a:p>
              <a:pPr algn="l">
                <a:lnSpc>
                  <a:spcPts val="4564"/>
                </a:lnSpc>
              </a:pPr>
              <a:r>
                <a:rPr lang="en-US" sz="32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заступник декана факультету з навчально-методичної роботи,</a:t>
              </a:r>
            </a:p>
            <a:p>
              <a:pPr algn="l">
                <a:lnSpc>
                  <a:spcPts val="4564"/>
                </a:lnSpc>
                <a:spcBef>
                  <a:spcPct val="0"/>
                </a:spcBef>
              </a:pPr>
              <a:r>
                <a:rPr lang="en-US" sz="3260">
                  <a:solidFill>
                    <a:srgbClr val="000000"/>
                  </a:solidFill>
                  <a:latin typeface="Evolventa Bold Italics"/>
                  <a:ea typeface="Evolventa Bold Italics"/>
                  <a:cs typeface="Evolventa Bold Italics"/>
                  <a:sym typeface="Evolventa Bold Italics"/>
                </a:rPr>
                <a:t>гарант ОП завідувач кафедри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9395560" y="5861627"/>
              <a:ext cx="2068188" cy="3049531"/>
            </a:xfrm>
            <a:custGeom>
              <a:avLst/>
              <a:gdLst/>
              <a:ahLst/>
              <a:cxnLst/>
              <a:rect l="l" t="t" r="r" b="b"/>
              <a:pathLst>
                <a:path w="2068188" h="3049531">
                  <a:moveTo>
                    <a:pt x="0" y="0"/>
                  </a:moveTo>
                  <a:lnTo>
                    <a:pt x="2068188" y="0"/>
                  </a:lnTo>
                  <a:lnTo>
                    <a:pt x="2068188" y="3049530"/>
                  </a:lnTo>
                  <a:lnTo>
                    <a:pt x="0" y="3049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/>
              <a:stretch>
                <a:fillRect l="-2144" r="-2144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21463748" y="6556317"/>
              <a:ext cx="2159960" cy="1663753"/>
            </a:xfrm>
            <a:custGeom>
              <a:avLst/>
              <a:gdLst/>
              <a:ahLst/>
              <a:cxnLst/>
              <a:rect l="l" t="t" r="r" b="b"/>
              <a:pathLst>
                <a:path w="2159960" h="1663753">
                  <a:moveTo>
                    <a:pt x="0" y="0"/>
                  </a:moveTo>
                  <a:lnTo>
                    <a:pt x="2159960" y="0"/>
                  </a:lnTo>
                  <a:lnTo>
                    <a:pt x="2159960" y="1663753"/>
                  </a:lnTo>
                  <a:lnTo>
                    <a:pt x="0" y="166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287</Words>
  <Application>Microsoft Office PowerPoint</Application>
  <PresentationFormat>Довільний</PresentationFormat>
  <Paragraphs>75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Evolventa Italics</vt:lpstr>
      <vt:lpstr>Codec Pro ExtraBold</vt:lpstr>
      <vt:lpstr>Calibri</vt:lpstr>
      <vt:lpstr>Evolventa Bold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project</dc:title>
  <cp:lastModifiedBy>Admin</cp:lastModifiedBy>
  <cp:revision>10</cp:revision>
  <dcterms:created xsi:type="dcterms:W3CDTF">2006-08-16T00:00:00Z</dcterms:created>
  <dcterms:modified xsi:type="dcterms:W3CDTF">2024-09-27T08:36:07Z</dcterms:modified>
  <dc:identifier>DAGPJ_DbaQk</dc:identifier>
</cp:coreProperties>
</file>