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86" r:id="rId4"/>
    <p:sldId id="260" r:id="rId5"/>
    <p:sldId id="287" r:id="rId6"/>
    <p:sldId id="288" r:id="rId7"/>
    <p:sldId id="285" r:id="rId8"/>
  </p:sldIdLst>
  <p:sldSz cx="9144000" cy="5143500" type="screen16x9"/>
  <p:notesSz cx="6858000" cy="9144000"/>
  <p:embeddedFontLst>
    <p:embeddedFont>
      <p:font typeface="Century Gothic" pitchFamily="34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Helvetica Neue" charset="0"/>
      <p:regular r:id="rId18"/>
      <p:bold r:id="rId19"/>
      <p:italic r:id="rId20"/>
      <p:boldItalic r:id="rId21"/>
    </p:embeddedFont>
    <p:embeddedFont>
      <p:font typeface="Helvetica Neue Light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iCWDIl75OigdZfzcuXDdMoa/Hx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>
        <p:scale>
          <a:sx n="100" d="100"/>
          <a:sy n="100" d="100"/>
        </p:scale>
        <p:origin x="-955" y="-18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49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48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RqjSIHmrEJg" TargetMode="External"/><Relationship Id="rId1" Type="http://schemas.openxmlformats.org/officeDocument/2006/relationships/hyperlink" Target="https://www.youtube.com/watch?v=Y7R5U0R4VL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hyperlink" Target="https://www.youtube.com/watch?v=Y7R5U0R4VLs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RqjSIHmrEJ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D01C3-6A00-4B1B-A0C7-9EBAD6C4A79E}" type="doc">
      <dgm:prSet loTypeId="urn:microsoft.com/office/officeart/2005/8/layout/vList4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44B83E7-442E-4577-A110-C064F8D46A63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r>
            <a:rPr lang="uk-UA" sz="1800" dirty="0" smtClean="0">
              <a:solidFill>
                <a:srgbClr val="00B050"/>
              </a:solidFill>
              <a:latin typeface="+mj-lt"/>
            </a:rPr>
            <a:t>Інформаційні матеріали для вступників з тимчасово окупованих територій (</a:t>
          </a:r>
          <a:r>
            <a:rPr lang="uk-UA" sz="1800" dirty="0" err="1" smtClean="0">
              <a:solidFill>
                <a:srgbClr val="00B050"/>
              </a:solidFill>
              <a:latin typeface="+mj-lt"/>
            </a:rPr>
            <a:t>аніма-</a:t>
          </a:r>
          <a:r>
            <a:rPr lang="uk-UA" sz="1800" dirty="0" smtClean="0">
              <a:solidFill>
                <a:srgbClr val="00B050"/>
              </a:solidFill>
              <a:latin typeface="+mj-lt"/>
            </a:rPr>
            <a:t> та відеоролики, покрокові інструкції, </a:t>
          </a:r>
          <a:r>
            <a:rPr lang="uk-UA" sz="1800" dirty="0" err="1" smtClean="0">
              <a:solidFill>
                <a:srgbClr val="00B050"/>
              </a:solidFill>
              <a:latin typeface="+mj-lt"/>
            </a:rPr>
            <a:t>онлайн-презентації</a:t>
          </a:r>
          <a:r>
            <a:rPr lang="uk-UA" sz="1800" dirty="0" smtClean="0">
              <a:solidFill>
                <a:srgbClr val="00B050"/>
              </a:solidFill>
              <a:latin typeface="+mj-lt"/>
            </a:rPr>
            <a:t>)</a:t>
          </a:r>
          <a:endParaRPr lang="ru-RU" sz="1800" dirty="0">
            <a:solidFill>
              <a:srgbClr val="00B050"/>
            </a:solidFill>
            <a:latin typeface="+mj-lt"/>
          </a:endParaRPr>
        </a:p>
      </dgm:t>
    </dgm:pt>
    <dgm:pt modelId="{4935DFAE-90C2-4F92-963B-EA8235766424}" type="parTrans" cxnId="{BED3F28F-1C29-41DF-B515-CC7416AC98A9}">
      <dgm:prSet/>
      <dgm:spPr/>
      <dgm:t>
        <a:bodyPr/>
        <a:lstStyle/>
        <a:p>
          <a:endParaRPr lang="ru-RU"/>
        </a:p>
      </dgm:t>
    </dgm:pt>
    <dgm:pt modelId="{61F2FD31-4F83-4AA3-A6D9-6805FA82E675}" type="sibTrans" cxnId="{BED3F28F-1C29-41DF-B515-CC7416AC98A9}">
      <dgm:prSet/>
      <dgm:spPr/>
      <dgm:t>
        <a:bodyPr/>
        <a:lstStyle/>
        <a:p>
          <a:endParaRPr lang="ru-RU"/>
        </a:p>
      </dgm:t>
    </dgm:pt>
    <dgm:pt modelId="{96AA27AA-DD9E-43A8-86FC-B8A9F0CFBE92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endParaRPr lang="ru-RU" sz="1500" dirty="0"/>
        </a:p>
      </dgm:t>
    </dgm:pt>
    <dgm:pt modelId="{7964682A-1CB7-46B7-9423-461F0C89D884}" type="parTrans" cxnId="{1FCB8867-EA9B-4FBF-8631-104877D3B2FA}">
      <dgm:prSet/>
      <dgm:spPr/>
      <dgm:t>
        <a:bodyPr/>
        <a:lstStyle/>
        <a:p>
          <a:endParaRPr lang="ru-RU"/>
        </a:p>
      </dgm:t>
    </dgm:pt>
    <dgm:pt modelId="{53E81EE8-ED34-4E92-B993-459CA2FA1AA8}" type="sibTrans" cxnId="{1FCB8867-EA9B-4FBF-8631-104877D3B2FA}">
      <dgm:prSet/>
      <dgm:spPr/>
      <dgm:t>
        <a:bodyPr/>
        <a:lstStyle/>
        <a:p>
          <a:endParaRPr lang="ru-RU"/>
        </a:p>
      </dgm:t>
    </dgm:pt>
    <dgm:pt modelId="{4F106785-12BE-48EF-8D8E-64EDED66C743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uk-UA" sz="1500" dirty="0" smtClean="0"/>
            <a:t>Розповсюджуються на </a:t>
          </a:r>
          <a:r>
            <a:rPr lang="uk-UA" sz="1500" dirty="0" err="1" smtClean="0"/>
            <a:t>Інтернет-ресурсах</a:t>
          </a:r>
          <a:r>
            <a:rPr lang="uk-UA" sz="1500" dirty="0" smtClean="0"/>
            <a:t> ЗВО, Освітніх центрів, шкіл, громад, органів місцевої влади. </a:t>
          </a:r>
          <a:endParaRPr lang="ru-RU" sz="1500" dirty="0"/>
        </a:p>
      </dgm:t>
    </dgm:pt>
    <dgm:pt modelId="{F0C7F04C-DF7D-4EDA-9C03-C6B679D5C60E}" type="parTrans" cxnId="{67E93E18-363A-46F8-B445-96C1B981D917}">
      <dgm:prSet/>
      <dgm:spPr/>
      <dgm:t>
        <a:bodyPr/>
        <a:lstStyle/>
        <a:p>
          <a:endParaRPr lang="ru-RU"/>
        </a:p>
      </dgm:t>
    </dgm:pt>
    <dgm:pt modelId="{9AF44A34-4636-4B8B-A46D-D3E82CC6C13D}" type="sibTrans" cxnId="{67E93E18-363A-46F8-B445-96C1B981D917}">
      <dgm:prSet/>
      <dgm:spPr/>
      <dgm:t>
        <a:bodyPr/>
        <a:lstStyle/>
        <a:p>
          <a:endParaRPr lang="ru-RU"/>
        </a:p>
      </dgm:t>
    </dgm:pt>
    <dgm:pt modelId="{30C8EB97-D87E-47E6-A4F2-385513C756BD}">
      <dgm:prSet phldrT="[Текст]" custT="1"/>
      <dgm:spPr>
        <a:ln>
          <a:solidFill>
            <a:srgbClr val="92D050"/>
          </a:solidFill>
        </a:ln>
      </dgm:spPr>
      <dgm:t>
        <a:bodyPr/>
        <a:lstStyle/>
        <a:p>
          <a:r>
            <a:rPr lang="uk-UA" sz="1800" dirty="0" smtClean="0">
              <a:solidFill>
                <a:srgbClr val="00B050"/>
              </a:solidFill>
            </a:rPr>
            <a:t>Друковані інформаційні продукти для вступників з тимчасово окупованих територій  (банери, </a:t>
          </a:r>
          <a:r>
            <a:rPr lang="uk-UA" sz="1800" dirty="0" err="1" smtClean="0">
              <a:solidFill>
                <a:srgbClr val="00B050"/>
              </a:solidFill>
            </a:rPr>
            <a:t>постери</a:t>
          </a:r>
          <a:r>
            <a:rPr lang="uk-UA" sz="1800" dirty="0" smtClean="0">
              <a:solidFill>
                <a:srgbClr val="00B050"/>
              </a:solidFill>
            </a:rPr>
            <a:t>, плакати)</a:t>
          </a:r>
        </a:p>
      </dgm:t>
    </dgm:pt>
    <dgm:pt modelId="{24717677-159F-4E33-952F-3023CFF47A9E}" type="parTrans" cxnId="{3A109B66-C538-4092-B5FE-03DC9B8FF035}">
      <dgm:prSet/>
      <dgm:spPr/>
      <dgm:t>
        <a:bodyPr/>
        <a:lstStyle/>
        <a:p>
          <a:endParaRPr lang="ru-RU"/>
        </a:p>
      </dgm:t>
    </dgm:pt>
    <dgm:pt modelId="{FF78CD44-446B-4938-96A7-0B2389CF3329}" type="sibTrans" cxnId="{3A109B66-C538-4092-B5FE-03DC9B8FF035}">
      <dgm:prSet/>
      <dgm:spPr/>
      <dgm:t>
        <a:bodyPr/>
        <a:lstStyle/>
        <a:p>
          <a:endParaRPr lang="ru-RU"/>
        </a:p>
      </dgm:t>
    </dgm:pt>
    <dgm:pt modelId="{19805D3D-0F9E-4AF5-A334-0A3F0ABD979D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uk-UA" sz="1600" dirty="0" smtClean="0"/>
            <a:t>Розповсюджуються у приміщеннях ЗВО, Освітніх центрів, закладів середньої освіти, у </a:t>
          </a:r>
          <a:r>
            <a:rPr lang="uk-UA" sz="1600" dirty="0" err="1" smtClean="0"/>
            <a:t>ЦНАПах</a:t>
          </a:r>
          <a:r>
            <a:rPr lang="uk-UA" sz="1600" dirty="0" smtClean="0"/>
            <a:t>, у міському транспорті, на вокзалах, на КПВВ. </a:t>
          </a:r>
          <a:endParaRPr lang="ru-RU" sz="1600" dirty="0"/>
        </a:p>
      </dgm:t>
    </dgm:pt>
    <dgm:pt modelId="{9B8522C2-B2CA-4486-8E3D-EC54D98BBD95}" type="parTrans" cxnId="{00CB451A-CE1B-436C-A9D8-D16D5DC33873}">
      <dgm:prSet/>
      <dgm:spPr/>
      <dgm:t>
        <a:bodyPr/>
        <a:lstStyle/>
        <a:p>
          <a:endParaRPr lang="ru-RU"/>
        </a:p>
      </dgm:t>
    </dgm:pt>
    <dgm:pt modelId="{1F4A226F-4643-45F3-A0A0-BC4B26A64D5D}" type="sibTrans" cxnId="{00CB451A-CE1B-436C-A9D8-D16D5DC33873}">
      <dgm:prSet/>
      <dgm:spPr/>
      <dgm:t>
        <a:bodyPr/>
        <a:lstStyle/>
        <a:p>
          <a:endParaRPr lang="ru-RU"/>
        </a:p>
      </dgm:t>
    </dgm:pt>
    <dgm:pt modelId="{3961267A-2FAD-4325-AB8E-E7DBE2FB8C2A}" type="pres">
      <dgm:prSet presAssocID="{E5BD01C3-6A00-4B1B-A0C7-9EBAD6C4A79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88C611-4B50-4E40-923F-E7A397EC947E}" type="pres">
      <dgm:prSet presAssocID="{144B83E7-442E-4577-A110-C064F8D46A63}" presName="comp" presStyleCnt="0"/>
      <dgm:spPr/>
    </dgm:pt>
    <dgm:pt modelId="{A38D25B4-230E-4E9C-8124-770D6F62020E}" type="pres">
      <dgm:prSet presAssocID="{144B83E7-442E-4577-A110-C064F8D46A63}" presName="box" presStyleLbl="node1" presStyleIdx="0" presStyleCnt="2"/>
      <dgm:spPr/>
      <dgm:t>
        <a:bodyPr/>
        <a:lstStyle/>
        <a:p>
          <a:endParaRPr lang="ru-RU"/>
        </a:p>
      </dgm:t>
    </dgm:pt>
    <dgm:pt modelId="{9CDB3930-BF5D-4F07-A854-9A4BF140A45B}" type="pres">
      <dgm:prSet presAssocID="{144B83E7-442E-4577-A110-C064F8D46A63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3FB92B-DC05-4E06-8DF5-E3D9C85727E4}" type="pres">
      <dgm:prSet presAssocID="{144B83E7-442E-4577-A110-C064F8D46A6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25027-F6B3-4EDF-8098-C99748715955}" type="pres">
      <dgm:prSet presAssocID="{61F2FD31-4F83-4AA3-A6D9-6805FA82E675}" presName="spacer" presStyleCnt="0"/>
      <dgm:spPr/>
    </dgm:pt>
    <dgm:pt modelId="{D24254CF-328A-4B50-BB74-A5DB6D2A5FA9}" type="pres">
      <dgm:prSet presAssocID="{30C8EB97-D87E-47E6-A4F2-385513C756BD}" presName="comp" presStyleCnt="0"/>
      <dgm:spPr/>
    </dgm:pt>
    <dgm:pt modelId="{468D382F-89F0-49AD-A6DF-1A83299EB5EB}" type="pres">
      <dgm:prSet presAssocID="{30C8EB97-D87E-47E6-A4F2-385513C756BD}" presName="box" presStyleLbl="node1" presStyleIdx="1" presStyleCnt="2"/>
      <dgm:spPr/>
      <dgm:t>
        <a:bodyPr/>
        <a:lstStyle/>
        <a:p>
          <a:endParaRPr lang="ru-RU"/>
        </a:p>
      </dgm:t>
    </dgm:pt>
    <dgm:pt modelId="{A49A16CC-075A-4B6B-B337-5C7D404854E4}" type="pres">
      <dgm:prSet presAssocID="{30C8EB97-D87E-47E6-A4F2-385513C756BD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39D3978-3622-42C5-ACAD-F418E25317F4}" type="pres">
      <dgm:prSet presAssocID="{30C8EB97-D87E-47E6-A4F2-385513C756BD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09B66-C538-4092-B5FE-03DC9B8FF035}" srcId="{E5BD01C3-6A00-4B1B-A0C7-9EBAD6C4A79E}" destId="{30C8EB97-D87E-47E6-A4F2-385513C756BD}" srcOrd="1" destOrd="0" parTransId="{24717677-159F-4E33-952F-3023CFF47A9E}" sibTransId="{FF78CD44-446B-4938-96A7-0B2389CF3329}"/>
    <dgm:cxn modelId="{1FCB8867-EA9B-4FBF-8631-104877D3B2FA}" srcId="{144B83E7-442E-4577-A110-C064F8D46A63}" destId="{96AA27AA-DD9E-43A8-86FC-B8A9F0CFBE92}" srcOrd="0" destOrd="0" parTransId="{7964682A-1CB7-46B7-9423-461F0C89D884}" sibTransId="{53E81EE8-ED34-4E92-B993-459CA2FA1AA8}"/>
    <dgm:cxn modelId="{55FAE11B-A395-4FC0-AC11-F7165CC86B4D}" type="presOf" srcId="{19805D3D-0F9E-4AF5-A334-0A3F0ABD979D}" destId="{239D3978-3622-42C5-ACAD-F418E25317F4}" srcOrd="1" destOrd="1" presId="urn:microsoft.com/office/officeart/2005/8/layout/vList4"/>
    <dgm:cxn modelId="{ACE73CA2-0838-4B75-8248-BA98B4C7AC27}" type="presOf" srcId="{96AA27AA-DD9E-43A8-86FC-B8A9F0CFBE92}" destId="{C73FB92B-DC05-4E06-8DF5-E3D9C85727E4}" srcOrd="1" destOrd="1" presId="urn:microsoft.com/office/officeart/2005/8/layout/vList4"/>
    <dgm:cxn modelId="{67E93E18-363A-46F8-B445-96C1B981D917}" srcId="{144B83E7-442E-4577-A110-C064F8D46A63}" destId="{4F106785-12BE-48EF-8D8E-64EDED66C743}" srcOrd="1" destOrd="0" parTransId="{F0C7F04C-DF7D-4EDA-9C03-C6B679D5C60E}" sibTransId="{9AF44A34-4636-4B8B-A46D-D3E82CC6C13D}"/>
    <dgm:cxn modelId="{F8626358-A419-47D4-AFEA-D4B03D17B10B}" type="presOf" srcId="{30C8EB97-D87E-47E6-A4F2-385513C756BD}" destId="{468D382F-89F0-49AD-A6DF-1A83299EB5EB}" srcOrd="0" destOrd="0" presId="urn:microsoft.com/office/officeart/2005/8/layout/vList4"/>
    <dgm:cxn modelId="{CCAF472F-1F7F-4469-A41D-87A7809BAF3F}" type="presOf" srcId="{144B83E7-442E-4577-A110-C064F8D46A63}" destId="{C73FB92B-DC05-4E06-8DF5-E3D9C85727E4}" srcOrd="1" destOrd="0" presId="urn:microsoft.com/office/officeart/2005/8/layout/vList4"/>
    <dgm:cxn modelId="{D73FC5F3-0E37-4FAC-BB7A-95382D95909B}" type="presOf" srcId="{4F106785-12BE-48EF-8D8E-64EDED66C743}" destId="{C73FB92B-DC05-4E06-8DF5-E3D9C85727E4}" srcOrd="1" destOrd="2" presId="urn:microsoft.com/office/officeart/2005/8/layout/vList4"/>
    <dgm:cxn modelId="{BED3F28F-1C29-41DF-B515-CC7416AC98A9}" srcId="{E5BD01C3-6A00-4B1B-A0C7-9EBAD6C4A79E}" destId="{144B83E7-442E-4577-A110-C064F8D46A63}" srcOrd="0" destOrd="0" parTransId="{4935DFAE-90C2-4F92-963B-EA8235766424}" sibTransId="{61F2FD31-4F83-4AA3-A6D9-6805FA82E675}"/>
    <dgm:cxn modelId="{FD18D859-FA83-4FD5-A344-BE2245E39E36}" type="presOf" srcId="{96AA27AA-DD9E-43A8-86FC-B8A9F0CFBE92}" destId="{A38D25B4-230E-4E9C-8124-770D6F62020E}" srcOrd="0" destOrd="1" presId="urn:microsoft.com/office/officeart/2005/8/layout/vList4"/>
    <dgm:cxn modelId="{79FB4F59-82CC-49F6-88C8-8496EA966F0D}" type="presOf" srcId="{30C8EB97-D87E-47E6-A4F2-385513C756BD}" destId="{239D3978-3622-42C5-ACAD-F418E25317F4}" srcOrd="1" destOrd="0" presId="urn:microsoft.com/office/officeart/2005/8/layout/vList4"/>
    <dgm:cxn modelId="{A69951D4-D135-47A9-A26C-22703D9970DD}" type="presOf" srcId="{4F106785-12BE-48EF-8D8E-64EDED66C743}" destId="{A38D25B4-230E-4E9C-8124-770D6F62020E}" srcOrd="0" destOrd="2" presId="urn:microsoft.com/office/officeart/2005/8/layout/vList4"/>
    <dgm:cxn modelId="{00CB451A-CE1B-436C-A9D8-D16D5DC33873}" srcId="{30C8EB97-D87E-47E6-A4F2-385513C756BD}" destId="{19805D3D-0F9E-4AF5-A334-0A3F0ABD979D}" srcOrd="0" destOrd="0" parTransId="{9B8522C2-B2CA-4486-8E3D-EC54D98BBD95}" sibTransId="{1F4A226F-4643-45F3-A0A0-BC4B26A64D5D}"/>
    <dgm:cxn modelId="{3339979A-3443-47E5-A608-78F98D51B683}" type="presOf" srcId="{E5BD01C3-6A00-4B1B-A0C7-9EBAD6C4A79E}" destId="{3961267A-2FAD-4325-AB8E-E7DBE2FB8C2A}" srcOrd="0" destOrd="0" presId="urn:microsoft.com/office/officeart/2005/8/layout/vList4"/>
    <dgm:cxn modelId="{FDA03335-A238-4AA7-9258-4D27C0983553}" type="presOf" srcId="{19805D3D-0F9E-4AF5-A334-0A3F0ABD979D}" destId="{468D382F-89F0-49AD-A6DF-1A83299EB5EB}" srcOrd="0" destOrd="1" presId="urn:microsoft.com/office/officeart/2005/8/layout/vList4"/>
    <dgm:cxn modelId="{1C4B819B-D1E9-4E66-B8ED-B42CC1FED46E}" type="presOf" srcId="{144B83E7-442E-4577-A110-C064F8D46A63}" destId="{A38D25B4-230E-4E9C-8124-770D6F62020E}" srcOrd="0" destOrd="0" presId="urn:microsoft.com/office/officeart/2005/8/layout/vList4"/>
    <dgm:cxn modelId="{1291A149-A03C-4115-8A9E-1A7462375D5C}" type="presParOf" srcId="{3961267A-2FAD-4325-AB8E-E7DBE2FB8C2A}" destId="{C988C611-4B50-4E40-923F-E7A397EC947E}" srcOrd="0" destOrd="0" presId="urn:microsoft.com/office/officeart/2005/8/layout/vList4"/>
    <dgm:cxn modelId="{A50C6DA1-5B7B-40B1-A653-01339B259924}" type="presParOf" srcId="{C988C611-4B50-4E40-923F-E7A397EC947E}" destId="{A38D25B4-230E-4E9C-8124-770D6F62020E}" srcOrd="0" destOrd="0" presId="urn:microsoft.com/office/officeart/2005/8/layout/vList4"/>
    <dgm:cxn modelId="{E6997705-E144-4336-A50B-A394FA8E6196}" type="presParOf" srcId="{C988C611-4B50-4E40-923F-E7A397EC947E}" destId="{9CDB3930-BF5D-4F07-A854-9A4BF140A45B}" srcOrd="1" destOrd="0" presId="urn:microsoft.com/office/officeart/2005/8/layout/vList4"/>
    <dgm:cxn modelId="{A97AAC47-CAF7-44E4-B74B-6551C51E2C7D}" type="presParOf" srcId="{C988C611-4B50-4E40-923F-E7A397EC947E}" destId="{C73FB92B-DC05-4E06-8DF5-E3D9C85727E4}" srcOrd="2" destOrd="0" presId="urn:microsoft.com/office/officeart/2005/8/layout/vList4"/>
    <dgm:cxn modelId="{76BFF987-4FCC-4FBD-8F56-C2729C5658CB}" type="presParOf" srcId="{3961267A-2FAD-4325-AB8E-E7DBE2FB8C2A}" destId="{F9225027-F6B3-4EDF-8098-C99748715955}" srcOrd="1" destOrd="0" presId="urn:microsoft.com/office/officeart/2005/8/layout/vList4"/>
    <dgm:cxn modelId="{DEAE0B6B-CE75-42BC-A2A6-DE913014748D}" type="presParOf" srcId="{3961267A-2FAD-4325-AB8E-E7DBE2FB8C2A}" destId="{D24254CF-328A-4B50-BB74-A5DB6D2A5FA9}" srcOrd="2" destOrd="0" presId="urn:microsoft.com/office/officeart/2005/8/layout/vList4"/>
    <dgm:cxn modelId="{EAE7245E-F0BF-4823-8D77-FF02B8B08F22}" type="presParOf" srcId="{D24254CF-328A-4B50-BB74-A5DB6D2A5FA9}" destId="{468D382F-89F0-49AD-A6DF-1A83299EB5EB}" srcOrd="0" destOrd="0" presId="urn:microsoft.com/office/officeart/2005/8/layout/vList4"/>
    <dgm:cxn modelId="{A27CFBA3-CF61-4282-BA41-3EE5343F8D87}" type="presParOf" srcId="{D24254CF-328A-4B50-BB74-A5DB6D2A5FA9}" destId="{A49A16CC-075A-4B6B-B337-5C7D404854E4}" srcOrd="1" destOrd="0" presId="urn:microsoft.com/office/officeart/2005/8/layout/vList4"/>
    <dgm:cxn modelId="{4246D5A3-6012-4E26-A498-2A3E24DFD896}" type="presParOf" srcId="{D24254CF-328A-4B50-BB74-A5DB6D2A5FA9}" destId="{239D3978-3622-42C5-ACAD-F418E25317F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ED347-684C-40F3-8C16-B37BC858A9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7B2BD8-26EA-4C5E-97B7-247419E5A96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uk-UA" b="1" dirty="0" smtClean="0"/>
            <a:t>Спрощений вступ до вишів через Освітні центри: дорожня карта від Світлани </a:t>
          </a:r>
          <a:r>
            <a:rPr lang="uk-UA" b="1" dirty="0" err="1" smtClean="0"/>
            <a:t>Кретович</a:t>
          </a:r>
          <a:r>
            <a:rPr lang="uk-UA" b="1" dirty="0" smtClean="0"/>
            <a:t>:</a:t>
          </a:r>
          <a:endParaRPr lang="ru-RU" b="1" dirty="0"/>
        </a:p>
      </dgm:t>
    </dgm:pt>
    <dgm:pt modelId="{6D65BB7C-C01E-4363-B4AD-E6FDFD69940E}" type="parTrans" cxnId="{4E10B15F-12F2-4A85-92B3-DD6655040B86}">
      <dgm:prSet/>
      <dgm:spPr/>
      <dgm:t>
        <a:bodyPr/>
        <a:lstStyle/>
        <a:p>
          <a:endParaRPr lang="ru-RU"/>
        </a:p>
      </dgm:t>
    </dgm:pt>
    <dgm:pt modelId="{3D1FA4B4-A708-47E5-8699-4952D77EF537}" type="sibTrans" cxnId="{4E10B15F-12F2-4A85-92B3-DD6655040B86}">
      <dgm:prSet/>
      <dgm:spPr/>
      <dgm:t>
        <a:bodyPr/>
        <a:lstStyle/>
        <a:p>
          <a:endParaRPr lang="ru-RU"/>
        </a:p>
      </dgm:t>
    </dgm:pt>
    <dgm:pt modelId="{C657566A-073C-408A-8CA6-9FBAFB1F071B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https://www.youtube.com/watch?v=Y7R5U0R4VLs</a:t>
          </a:r>
          <a:r>
            <a:rPr lang="uk-UA" dirty="0" smtClean="0"/>
            <a:t> </a:t>
          </a:r>
          <a:endParaRPr lang="ru-RU" dirty="0"/>
        </a:p>
      </dgm:t>
    </dgm:pt>
    <dgm:pt modelId="{3B77B9E6-29B9-48A3-A12C-41A75F3F8745}" type="parTrans" cxnId="{60573D7C-3E54-4F55-8933-67F19A0BF371}">
      <dgm:prSet/>
      <dgm:spPr/>
      <dgm:t>
        <a:bodyPr/>
        <a:lstStyle/>
        <a:p>
          <a:endParaRPr lang="ru-RU"/>
        </a:p>
      </dgm:t>
    </dgm:pt>
    <dgm:pt modelId="{CF0625CA-4ACD-4433-974E-9ABF91F4DBC3}" type="sibTrans" cxnId="{60573D7C-3E54-4F55-8933-67F19A0BF371}">
      <dgm:prSet/>
      <dgm:spPr/>
      <dgm:t>
        <a:bodyPr/>
        <a:lstStyle/>
        <a:p>
          <a:endParaRPr lang="ru-RU"/>
        </a:p>
      </dgm:t>
    </dgm:pt>
    <dgm:pt modelId="{5D18D00F-175D-480D-B2AB-A5FB1289D8A6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uk-UA" b="1" noProof="0" dirty="0" smtClean="0"/>
            <a:t>8225 мешканців тимчасово окупованих територій вже стали студентами українських вишів:</a:t>
          </a:r>
          <a:endParaRPr lang="uk-UA" b="1" noProof="0" dirty="0"/>
        </a:p>
      </dgm:t>
    </dgm:pt>
    <dgm:pt modelId="{6BF6B45A-860B-4AA8-844F-77876A301014}" type="parTrans" cxnId="{CFC373D6-A50F-4E16-A0E1-6963F8E097DB}">
      <dgm:prSet/>
      <dgm:spPr/>
      <dgm:t>
        <a:bodyPr/>
        <a:lstStyle/>
        <a:p>
          <a:endParaRPr lang="ru-RU"/>
        </a:p>
      </dgm:t>
    </dgm:pt>
    <dgm:pt modelId="{0CD0EB15-BC63-4427-8919-C08AA24A899B}" type="sibTrans" cxnId="{CFC373D6-A50F-4E16-A0E1-6963F8E097DB}">
      <dgm:prSet/>
      <dgm:spPr/>
      <dgm:t>
        <a:bodyPr/>
        <a:lstStyle/>
        <a:p>
          <a:endParaRPr lang="ru-RU"/>
        </a:p>
      </dgm:t>
    </dgm:pt>
    <dgm:pt modelId="{21912709-B639-4B53-BBA3-60F6CAB7D2F2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https</a:t>
          </a:r>
          <a:r>
            <a:rPr lang="ru-RU" dirty="0" smtClean="0">
              <a:hlinkClick xmlns:r="http://schemas.openxmlformats.org/officeDocument/2006/relationships" r:id="rId1"/>
            </a:rPr>
            <a:t>://</a:t>
          </a:r>
          <a:r>
            <a:rPr lang="en-US" dirty="0" smtClean="0">
              <a:hlinkClick xmlns:r="http://schemas.openxmlformats.org/officeDocument/2006/relationships" r:id="rId1"/>
            </a:rPr>
            <a:t>www</a:t>
          </a:r>
          <a:r>
            <a:rPr lang="ru-RU" dirty="0" smtClean="0">
              <a:hlinkClick xmlns:r="http://schemas.openxmlformats.org/officeDocument/2006/relationships" r:id="rId1"/>
            </a:rPr>
            <a:t>.</a:t>
          </a:r>
          <a:r>
            <a:rPr lang="en-US" dirty="0" err="1" smtClean="0">
              <a:hlinkClick xmlns:r="http://schemas.openxmlformats.org/officeDocument/2006/relationships" r:id="rId1"/>
            </a:rPr>
            <a:t>youtube</a:t>
          </a:r>
          <a:r>
            <a:rPr lang="ru-RU" dirty="0" smtClean="0">
              <a:hlinkClick xmlns:r="http://schemas.openxmlformats.org/officeDocument/2006/relationships" r:id="rId1"/>
            </a:rPr>
            <a:t>.</a:t>
          </a:r>
          <a:r>
            <a:rPr lang="en-US" dirty="0" smtClean="0">
              <a:hlinkClick xmlns:r="http://schemas.openxmlformats.org/officeDocument/2006/relationships" r:id="rId1"/>
            </a:rPr>
            <a:t>com</a:t>
          </a:r>
          <a:r>
            <a:rPr lang="ru-RU" dirty="0" smtClean="0">
              <a:hlinkClick xmlns:r="http://schemas.openxmlformats.org/officeDocument/2006/relationships" r:id="rId1"/>
            </a:rPr>
            <a:t>/</a:t>
          </a:r>
          <a:r>
            <a:rPr lang="en-US" dirty="0" smtClean="0">
              <a:hlinkClick xmlns:r="http://schemas.openxmlformats.org/officeDocument/2006/relationships" r:id="rId1"/>
            </a:rPr>
            <a:t>watch</a:t>
          </a:r>
          <a:r>
            <a:rPr lang="ru-RU" dirty="0" smtClean="0">
              <a:hlinkClick xmlns:r="http://schemas.openxmlformats.org/officeDocument/2006/relationships" r:id="rId1"/>
            </a:rPr>
            <a:t>?</a:t>
          </a:r>
          <a:r>
            <a:rPr lang="en-US" dirty="0" smtClean="0">
              <a:hlinkClick xmlns:r="http://schemas.openxmlformats.org/officeDocument/2006/relationships" r:id="rId1"/>
            </a:rPr>
            <a:t>v</a:t>
          </a:r>
          <a:r>
            <a:rPr lang="ru-RU" dirty="0" smtClean="0">
              <a:hlinkClick xmlns:r="http://schemas.openxmlformats.org/officeDocument/2006/relationships" r:id="rId1"/>
            </a:rPr>
            <a:t>=</a:t>
          </a:r>
          <a:r>
            <a:rPr lang="en-US" dirty="0" smtClean="0">
              <a:hlinkClick xmlns:r="http://schemas.openxmlformats.org/officeDocument/2006/relationships" r:id="rId1"/>
            </a:rPr>
            <a:t>Y</a:t>
          </a:r>
          <a:r>
            <a:rPr lang="ru-RU" dirty="0" smtClean="0">
              <a:hlinkClick xmlns:r="http://schemas.openxmlformats.org/officeDocument/2006/relationships" r:id="rId1"/>
            </a:rPr>
            <a:t>7</a:t>
          </a:r>
          <a:r>
            <a:rPr lang="en-US" dirty="0" smtClean="0">
              <a:hlinkClick xmlns:r="http://schemas.openxmlformats.org/officeDocument/2006/relationships" r:id="rId1"/>
            </a:rPr>
            <a:t>R</a:t>
          </a:r>
          <a:r>
            <a:rPr lang="ru-RU" dirty="0" smtClean="0">
              <a:hlinkClick xmlns:r="http://schemas.openxmlformats.org/officeDocument/2006/relationships" r:id="rId1"/>
            </a:rPr>
            <a:t>5</a:t>
          </a:r>
          <a:r>
            <a:rPr lang="en-US" dirty="0" smtClean="0">
              <a:hlinkClick xmlns:r="http://schemas.openxmlformats.org/officeDocument/2006/relationships" r:id="rId1"/>
            </a:rPr>
            <a:t>U</a:t>
          </a:r>
          <a:r>
            <a:rPr lang="ru-RU" dirty="0" smtClean="0">
              <a:hlinkClick xmlns:r="http://schemas.openxmlformats.org/officeDocument/2006/relationships" r:id="rId1"/>
            </a:rPr>
            <a:t>0</a:t>
          </a:r>
          <a:r>
            <a:rPr lang="en-US" dirty="0" smtClean="0">
              <a:hlinkClick xmlns:r="http://schemas.openxmlformats.org/officeDocument/2006/relationships" r:id="rId1"/>
            </a:rPr>
            <a:t>R</a:t>
          </a:r>
          <a:r>
            <a:rPr lang="ru-RU" dirty="0" smtClean="0">
              <a:hlinkClick xmlns:r="http://schemas.openxmlformats.org/officeDocument/2006/relationships" r:id="rId1"/>
            </a:rPr>
            <a:t>4</a:t>
          </a:r>
          <a:r>
            <a:rPr lang="en-US" dirty="0" smtClean="0">
              <a:hlinkClick xmlns:r="http://schemas.openxmlformats.org/officeDocument/2006/relationships" r:id="rId1"/>
            </a:rPr>
            <a:t>VLs</a:t>
          </a:r>
          <a:endParaRPr lang="ru-RU" dirty="0"/>
        </a:p>
      </dgm:t>
    </dgm:pt>
    <dgm:pt modelId="{0106EB8D-801F-4381-BF04-203987FA717D}" type="parTrans" cxnId="{2B0BE306-4D71-457A-9EC6-8DA8FFD0DD7A}">
      <dgm:prSet/>
      <dgm:spPr/>
      <dgm:t>
        <a:bodyPr/>
        <a:lstStyle/>
        <a:p>
          <a:endParaRPr lang="ru-RU"/>
        </a:p>
      </dgm:t>
    </dgm:pt>
    <dgm:pt modelId="{6659772A-E09F-4643-BB05-C2FD03030325}" type="sibTrans" cxnId="{2B0BE306-4D71-457A-9EC6-8DA8FFD0DD7A}">
      <dgm:prSet/>
      <dgm:spPr/>
      <dgm:t>
        <a:bodyPr/>
        <a:lstStyle/>
        <a:p>
          <a:endParaRPr lang="ru-RU"/>
        </a:p>
      </dgm:t>
    </dgm:pt>
    <dgm:pt modelId="{7F4645C0-3398-4D26-86A5-144137415C30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uk-UA" b="1" dirty="0" smtClean="0"/>
            <a:t>Історія успіху студента Маріупольського державного університету Івана Шевчука:</a:t>
          </a:r>
          <a:endParaRPr lang="ru-RU" b="1" dirty="0"/>
        </a:p>
      </dgm:t>
    </dgm:pt>
    <dgm:pt modelId="{4753D31F-D2F8-4F08-A1F6-59C9C844465A}" type="parTrans" cxnId="{0E6879FE-428D-4C4B-A3AE-9B7E854765A9}">
      <dgm:prSet/>
      <dgm:spPr/>
      <dgm:t>
        <a:bodyPr/>
        <a:lstStyle/>
        <a:p>
          <a:endParaRPr lang="ru-RU"/>
        </a:p>
      </dgm:t>
    </dgm:pt>
    <dgm:pt modelId="{6099C8AE-2C20-4B83-ACB7-1945AC2D6FE6}" type="sibTrans" cxnId="{0E6879FE-428D-4C4B-A3AE-9B7E854765A9}">
      <dgm:prSet/>
      <dgm:spPr/>
      <dgm:t>
        <a:bodyPr/>
        <a:lstStyle/>
        <a:p>
          <a:endParaRPr lang="ru-RU"/>
        </a:p>
      </dgm:t>
    </dgm:pt>
    <dgm:pt modelId="{06889CA2-7110-4E42-9AB6-4ED0CAC71F72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https</a:t>
          </a:r>
          <a:r>
            <a:rPr lang="ru-RU" dirty="0" smtClean="0">
              <a:hlinkClick xmlns:r="http://schemas.openxmlformats.org/officeDocument/2006/relationships" r:id="rId2"/>
            </a:rPr>
            <a:t>://</a:t>
          </a:r>
          <a:r>
            <a:rPr lang="en-US" dirty="0" smtClean="0">
              <a:hlinkClick xmlns:r="http://schemas.openxmlformats.org/officeDocument/2006/relationships" r:id="rId2"/>
            </a:rPr>
            <a:t>www</a:t>
          </a:r>
          <a:r>
            <a:rPr lang="ru-RU" dirty="0" smtClean="0">
              <a:hlinkClick xmlns:r="http://schemas.openxmlformats.org/officeDocument/2006/relationships" r:id="rId2"/>
            </a:rPr>
            <a:t>.</a:t>
          </a:r>
          <a:r>
            <a:rPr lang="en-US" dirty="0" err="1" smtClean="0">
              <a:hlinkClick xmlns:r="http://schemas.openxmlformats.org/officeDocument/2006/relationships" r:id="rId2"/>
            </a:rPr>
            <a:t>youtube</a:t>
          </a:r>
          <a:r>
            <a:rPr lang="ru-RU" dirty="0" smtClean="0">
              <a:hlinkClick xmlns:r="http://schemas.openxmlformats.org/officeDocument/2006/relationships" r:id="rId2"/>
            </a:rPr>
            <a:t>.</a:t>
          </a:r>
          <a:r>
            <a:rPr lang="en-US" dirty="0" smtClean="0">
              <a:hlinkClick xmlns:r="http://schemas.openxmlformats.org/officeDocument/2006/relationships" r:id="rId2"/>
            </a:rPr>
            <a:t>com</a:t>
          </a:r>
          <a:r>
            <a:rPr lang="ru-RU" dirty="0" smtClean="0">
              <a:hlinkClick xmlns:r="http://schemas.openxmlformats.org/officeDocument/2006/relationships" r:id="rId2"/>
            </a:rPr>
            <a:t>/</a:t>
          </a:r>
          <a:r>
            <a:rPr lang="en-US" dirty="0" smtClean="0">
              <a:hlinkClick xmlns:r="http://schemas.openxmlformats.org/officeDocument/2006/relationships" r:id="rId2"/>
            </a:rPr>
            <a:t>watch</a:t>
          </a:r>
          <a:r>
            <a:rPr lang="ru-RU" dirty="0" smtClean="0">
              <a:hlinkClick xmlns:r="http://schemas.openxmlformats.org/officeDocument/2006/relationships" r:id="rId2"/>
            </a:rPr>
            <a:t>?</a:t>
          </a:r>
          <a:r>
            <a:rPr lang="en-US" dirty="0" smtClean="0">
              <a:hlinkClick xmlns:r="http://schemas.openxmlformats.org/officeDocument/2006/relationships" r:id="rId2"/>
            </a:rPr>
            <a:t>v</a:t>
          </a:r>
          <a:r>
            <a:rPr lang="ru-RU" dirty="0" smtClean="0">
              <a:hlinkClick xmlns:r="http://schemas.openxmlformats.org/officeDocument/2006/relationships" r:id="rId2"/>
            </a:rPr>
            <a:t>=</a:t>
          </a:r>
          <a:r>
            <a:rPr lang="en-US" dirty="0" err="1" smtClean="0">
              <a:hlinkClick xmlns:r="http://schemas.openxmlformats.org/officeDocument/2006/relationships" r:id="rId2"/>
            </a:rPr>
            <a:t>RqjSIHmrEJg</a:t>
          </a:r>
          <a:r>
            <a:rPr lang="uk-UA" dirty="0" smtClean="0"/>
            <a:t> </a:t>
          </a:r>
          <a:endParaRPr lang="ru-RU" dirty="0"/>
        </a:p>
      </dgm:t>
    </dgm:pt>
    <dgm:pt modelId="{0CD021B8-1C79-4CBB-8BF2-93E6AD56C72B}" type="parTrans" cxnId="{3F46C891-04B0-4936-8184-1226EFDDFB16}">
      <dgm:prSet/>
      <dgm:spPr/>
      <dgm:t>
        <a:bodyPr/>
        <a:lstStyle/>
        <a:p>
          <a:endParaRPr lang="ru-RU"/>
        </a:p>
      </dgm:t>
    </dgm:pt>
    <dgm:pt modelId="{DABF6B33-47DB-4A83-AD7C-B5D436001927}" type="sibTrans" cxnId="{3F46C891-04B0-4936-8184-1226EFDDFB16}">
      <dgm:prSet/>
      <dgm:spPr/>
      <dgm:t>
        <a:bodyPr/>
        <a:lstStyle/>
        <a:p>
          <a:endParaRPr lang="ru-RU"/>
        </a:p>
      </dgm:t>
    </dgm:pt>
    <dgm:pt modelId="{025A5E6A-801D-417E-BC54-F1D78CCDD25E}" type="pres">
      <dgm:prSet presAssocID="{69FED347-684C-40F3-8C16-B37BC858A95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5A31B-E7C3-424B-8191-5377502548BE}" type="pres">
      <dgm:prSet presAssocID="{3B7B2BD8-26EA-4C5E-97B7-247419E5A965}" presName="comp" presStyleCnt="0"/>
      <dgm:spPr/>
    </dgm:pt>
    <dgm:pt modelId="{74FB2533-60EC-4068-88E1-ACA864DE0B71}" type="pres">
      <dgm:prSet presAssocID="{3B7B2BD8-26EA-4C5E-97B7-247419E5A965}" presName="box" presStyleLbl="node1" presStyleIdx="0" presStyleCnt="3"/>
      <dgm:spPr/>
      <dgm:t>
        <a:bodyPr/>
        <a:lstStyle/>
        <a:p>
          <a:endParaRPr lang="ru-RU"/>
        </a:p>
      </dgm:t>
    </dgm:pt>
    <dgm:pt modelId="{8354B8C3-7A47-4852-B2D5-C9DF8CF2BAF8}" type="pres">
      <dgm:prSet presAssocID="{3B7B2BD8-26EA-4C5E-97B7-247419E5A965}" presName="img" presStyleLbl="fgImgPlace1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38A719-1594-4E37-8816-4D4B8508CC8F}" type="pres">
      <dgm:prSet presAssocID="{3B7B2BD8-26EA-4C5E-97B7-247419E5A96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DC06F-768D-4DA3-8D61-1D84BC7316C3}" type="pres">
      <dgm:prSet presAssocID="{3D1FA4B4-A708-47E5-8699-4952D77EF537}" presName="spacer" presStyleCnt="0"/>
      <dgm:spPr/>
    </dgm:pt>
    <dgm:pt modelId="{E1025C64-5183-41BF-AD0C-1CFD1C6A057A}" type="pres">
      <dgm:prSet presAssocID="{5D18D00F-175D-480D-B2AB-A5FB1289D8A6}" presName="comp" presStyleCnt="0"/>
      <dgm:spPr/>
    </dgm:pt>
    <dgm:pt modelId="{70EEA3C5-5374-4CF4-92F6-31A14FC47994}" type="pres">
      <dgm:prSet presAssocID="{5D18D00F-175D-480D-B2AB-A5FB1289D8A6}" presName="box" presStyleLbl="node1" presStyleIdx="1" presStyleCnt="3"/>
      <dgm:spPr/>
      <dgm:t>
        <a:bodyPr/>
        <a:lstStyle/>
        <a:p>
          <a:endParaRPr lang="ru-RU"/>
        </a:p>
      </dgm:t>
    </dgm:pt>
    <dgm:pt modelId="{B7BBD98A-8C91-401F-A99D-0FA630807ADA}" type="pres">
      <dgm:prSet presAssocID="{5D18D00F-175D-480D-B2AB-A5FB1289D8A6}" presName="img" presStyleLbl="fgImgPlac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CF77A47-7B2E-4150-AD60-4DA96B1BEDCB}" type="pres">
      <dgm:prSet presAssocID="{5D18D00F-175D-480D-B2AB-A5FB1289D8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79141-3BE3-442D-835D-50BF4F2A6B23}" type="pres">
      <dgm:prSet presAssocID="{0CD0EB15-BC63-4427-8919-C08AA24A899B}" presName="spacer" presStyleCnt="0"/>
      <dgm:spPr/>
    </dgm:pt>
    <dgm:pt modelId="{32663B4F-3D46-492A-9946-74489E1A3498}" type="pres">
      <dgm:prSet presAssocID="{7F4645C0-3398-4D26-86A5-144137415C30}" presName="comp" presStyleCnt="0"/>
      <dgm:spPr/>
    </dgm:pt>
    <dgm:pt modelId="{BB809CA0-49BC-416F-8908-CE3B136A18E9}" type="pres">
      <dgm:prSet presAssocID="{7F4645C0-3398-4D26-86A5-144137415C30}" presName="box" presStyleLbl="node1" presStyleIdx="2" presStyleCnt="3"/>
      <dgm:spPr/>
      <dgm:t>
        <a:bodyPr/>
        <a:lstStyle/>
        <a:p>
          <a:endParaRPr lang="ru-RU"/>
        </a:p>
      </dgm:t>
    </dgm:pt>
    <dgm:pt modelId="{3E8E149E-A098-4CA9-B274-47FFA3B65D59}" type="pres">
      <dgm:prSet presAssocID="{7F4645C0-3398-4D26-86A5-144137415C30}" presName="img" presStyleLbl="fgImgPlace1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0A68D63-4041-44BB-BACE-7D6A68E917F7}" type="pres">
      <dgm:prSet presAssocID="{7F4645C0-3398-4D26-86A5-144137415C3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68D43-8444-439D-BD58-CB81EE585BA5}" type="presOf" srcId="{3B7B2BD8-26EA-4C5E-97B7-247419E5A965}" destId="{5838A719-1594-4E37-8816-4D4B8508CC8F}" srcOrd="1" destOrd="0" presId="urn:microsoft.com/office/officeart/2005/8/layout/vList4"/>
    <dgm:cxn modelId="{B91EB473-BFED-456E-9458-7DF42AA3548E}" type="presOf" srcId="{21912709-B639-4B53-BBA3-60F6CAB7D2F2}" destId="{DCF77A47-7B2E-4150-AD60-4DA96B1BEDCB}" srcOrd="1" destOrd="1" presId="urn:microsoft.com/office/officeart/2005/8/layout/vList4"/>
    <dgm:cxn modelId="{1CDF112F-676C-4B6D-A175-1918B3D56E24}" type="presOf" srcId="{C657566A-073C-408A-8CA6-9FBAFB1F071B}" destId="{74FB2533-60EC-4068-88E1-ACA864DE0B71}" srcOrd="0" destOrd="1" presId="urn:microsoft.com/office/officeart/2005/8/layout/vList4"/>
    <dgm:cxn modelId="{2B0BE306-4D71-457A-9EC6-8DA8FFD0DD7A}" srcId="{5D18D00F-175D-480D-B2AB-A5FB1289D8A6}" destId="{21912709-B639-4B53-BBA3-60F6CAB7D2F2}" srcOrd="0" destOrd="0" parTransId="{0106EB8D-801F-4381-BF04-203987FA717D}" sibTransId="{6659772A-E09F-4643-BB05-C2FD03030325}"/>
    <dgm:cxn modelId="{25F151AA-5B84-48BA-B4A9-754858222571}" type="presOf" srcId="{7F4645C0-3398-4D26-86A5-144137415C30}" destId="{E0A68D63-4041-44BB-BACE-7D6A68E917F7}" srcOrd="1" destOrd="0" presId="urn:microsoft.com/office/officeart/2005/8/layout/vList4"/>
    <dgm:cxn modelId="{60A2C0EC-4F31-4A82-A816-E315E9214073}" type="presOf" srcId="{69FED347-684C-40F3-8C16-B37BC858A95C}" destId="{025A5E6A-801D-417E-BC54-F1D78CCDD25E}" srcOrd="0" destOrd="0" presId="urn:microsoft.com/office/officeart/2005/8/layout/vList4"/>
    <dgm:cxn modelId="{CF45140B-B53B-4D55-A88B-F45B781F6F6D}" type="presOf" srcId="{7F4645C0-3398-4D26-86A5-144137415C30}" destId="{BB809CA0-49BC-416F-8908-CE3B136A18E9}" srcOrd="0" destOrd="0" presId="urn:microsoft.com/office/officeart/2005/8/layout/vList4"/>
    <dgm:cxn modelId="{DDCF30B4-AF0F-4342-94F4-92973267A508}" type="presOf" srcId="{06889CA2-7110-4E42-9AB6-4ED0CAC71F72}" destId="{BB809CA0-49BC-416F-8908-CE3B136A18E9}" srcOrd="0" destOrd="1" presId="urn:microsoft.com/office/officeart/2005/8/layout/vList4"/>
    <dgm:cxn modelId="{AD0570AD-10DF-42C2-AA4A-433BA8D24F3E}" type="presOf" srcId="{5D18D00F-175D-480D-B2AB-A5FB1289D8A6}" destId="{DCF77A47-7B2E-4150-AD60-4DA96B1BEDCB}" srcOrd="1" destOrd="0" presId="urn:microsoft.com/office/officeart/2005/8/layout/vList4"/>
    <dgm:cxn modelId="{854D7529-2672-4A4B-AF9B-49802BA83A80}" type="presOf" srcId="{5D18D00F-175D-480D-B2AB-A5FB1289D8A6}" destId="{70EEA3C5-5374-4CF4-92F6-31A14FC47994}" srcOrd="0" destOrd="0" presId="urn:microsoft.com/office/officeart/2005/8/layout/vList4"/>
    <dgm:cxn modelId="{B9A882E8-1F88-4B67-8BF1-FD3FEDFA44B0}" type="presOf" srcId="{06889CA2-7110-4E42-9AB6-4ED0CAC71F72}" destId="{E0A68D63-4041-44BB-BACE-7D6A68E917F7}" srcOrd="1" destOrd="1" presId="urn:microsoft.com/office/officeart/2005/8/layout/vList4"/>
    <dgm:cxn modelId="{DDF830E3-ADF4-407F-B966-882997AC04E9}" type="presOf" srcId="{21912709-B639-4B53-BBA3-60F6CAB7D2F2}" destId="{70EEA3C5-5374-4CF4-92F6-31A14FC47994}" srcOrd="0" destOrd="1" presId="urn:microsoft.com/office/officeart/2005/8/layout/vList4"/>
    <dgm:cxn modelId="{60573D7C-3E54-4F55-8933-67F19A0BF371}" srcId="{3B7B2BD8-26EA-4C5E-97B7-247419E5A965}" destId="{C657566A-073C-408A-8CA6-9FBAFB1F071B}" srcOrd="0" destOrd="0" parTransId="{3B77B9E6-29B9-48A3-A12C-41A75F3F8745}" sibTransId="{CF0625CA-4ACD-4433-974E-9ABF91F4DBC3}"/>
    <dgm:cxn modelId="{3F46C891-04B0-4936-8184-1226EFDDFB16}" srcId="{7F4645C0-3398-4D26-86A5-144137415C30}" destId="{06889CA2-7110-4E42-9AB6-4ED0CAC71F72}" srcOrd="0" destOrd="0" parTransId="{0CD021B8-1C79-4CBB-8BF2-93E6AD56C72B}" sibTransId="{DABF6B33-47DB-4A83-AD7C-B5D436001927}"/>
    <dgm:cxn modelId="{CFC373D6-A50F-4E16-A0E1-6963F8E097DB}" srcId="{69FED347-684C-40F3-8C16-B37BC858A95C}" destId="{5D18D00F-175D-480D-B2AB-A5FB1289D8A6}" srcOrd="1" destOrd="0" parTransId="{6BF6B45A-860B-4AA8-844F-77876A301014}" sibTransId="{0CD0EB15-BC63-4427-8919-C08AA24A899B}"/>
    <dgm:cxn modelId="{C012588C-CCE0-4770-922E-90A53F5A08C1}" type="presOf" srcId="{3B7B2BD8-26EA-4C5E-97B7-247419E5A965}" destId="{74FB2533-60EC-4068-88E1-ACA864DE0B71}" srcOrd="0" destOrd="0" presId="urn:microsoft.com/office/officeart/2005/8/layout/vList4"/>
    <dgm:cxn modelId="{FBE6B5C3-2D0B-4E19-B443-0ACE325A56E1}" type="presOf" srcId="{C657566A-073C-408A-8CA6-9FBAFB1F071B}" destId="{5838A719-1594-4E37-8816-4D4B8508CC8F}" srcOrd="1" destOrd="1" presId="urn:microsoft.com/office/officeart/2005/8/layout/vList4"/>
    <dgm:cxn modelId="{0E6879FE-428D-4C4B-A3AE-9B7E854765A9}" srcId="{69FED347-684C-40F3-8C16-B37BC858A95C}" destId="{7F4645C0-3398-4D26-86A5-144137415C30}" srcOrd="2" destOrd="0" parTransId="{4753D31F-D2F8-4F08-A1F6-59C9C844465A}" sibTransId="{6099C8AE-2C20-4B83-ACB7-1945AC2D6FE6}"/>
    <dgm:cxn modelId="{4E10B15F-12F2-4A85-92B3-DD6655040B86}" srcId="{69FED347-684C-40F3-8C16-B37BC858A95C}" destId="{3B7B2BD8-26EA-4C5E-97B7-247419E5A965}" srcOrd="0" destOrd="0" parTransId="{6D65BB7C-C01E-4363-B4AD-E6FDFD69940E}" sibTransId="{3D1FA4B4-A708-47E5-8699-4952D77EF537}"/>
    <dgm:cxn modelId="{86980454-B12A-4DC9-B199-1233A939DD4F}" type="presParOf" srcId="{025A5E6A-801D-417E-BC54-F1D78CCDD25E}" destId="{9A45A31B-E7C3-424B-8191-5377502548BE}" srcOrd="0" destOrd="0" presId="urn:microsoft.com/office/officeart/2005/8/layout/vList4"/>
    <dgm:cxn modelId="{2CE0A1D1-3470-4A42-9FC5-E8735C0F7967}" type="presParOf" srcId="{9A45A31B-E7C3-424B-8191-5377502548BE}" destId="{74FB2533-60EC-4068-88E1-ACA864DE0B71}" srcOrd="0" destOrd="0" presId="urn:microsoft.com/office/officeart/2005/8/layout/vList4"/>
    <dgm:cxn modelId="{C566F0A0-BE2D-4ABB-A909-F78905F1C5AD}" type="presParOf" srcId="{9A45A31B-E7C3-424B-8191-5377502548BE}" destId="{8354B8C3-7A47-4852-B2D5-C9DF8CF2BAF8}" srcOrd="1" destOrd="0" presId="urn:microsoft.com/office/officeart/2005/8/layout/vList4"/>
    <dgm:cxn modelId="{F036EF89-ED81-425E-A608-9FC051DF9AEC}" type="presParOf" srcId="{9A45A31B-E7C3-424B-8191-5377502548BE}" destId="{5838A719-1594-4E37-8816-4D4B8508CC8F}" srcOrd="2" destOrd="0" presId="urn:microsoft.com/office/officeart/2005/8/layout/vList4"/>
    <dgm:cxn modelId="{570CC7EB-647D-438B-9DBA-B28546B4E469}" type="presParOf" srcId="{025A5E6A-801D-417E-BC54-F1D78CCDD25E}" destId="{9A6DC06F-768D-4DA3-8D61-1D84BC7316C3}" srcOrd="1" destOrd="0" presId="urn:microsoft.com/office/officeart/2005/8/layout/vList4"/>
    <dgm:cxn modelId="{6451576D-FD79-425F-8A4A-3945E1056686}" type="presParOf" srcId="{025A5E6A-801D-417E-BC54-F1D78CCDD25E}" destId="{E1025C64-5183-41BF-AD0C-1CFD1C6A057A}" srcOrd="2" destOrd="0" presId="urn:microsoft.com/office/officeart/2005/8/layout/vList4"/>
    <dgm:cxn modelId="{0982A306-8436-4CA0-9A49-5C39B0AC0314}" type="presParOf" srcId="{E1025C64-5183-41BF-AD0C-1CFD1C6A057A}" destId="{70EEA3C5-5374-4CF4-92F6-31A14FC47994}" srcOrd="0" destOrd="0" presId="urn:microsoft.com/office/officeart/2005/8/layout/vList4"/>
    <dgm:cxn modelId="{CC507C95-AA09-4A46-991A-1D1F32CC0D9A}" type="presParOf" srcId="{E1025C64-5183-41BF-AD0C-1CFD1C6A057A}" destId="{B7BBD98A-8C91-401F-A99D-0FA630807ADA}" srcOrd="1" destOrd="0" presId="urn:microsoft.com/office/officeart/2005/8/layout/vList4"/>
    <dgm:cxn modelId="{FCF8D980-3FCF-40CD-BDE7-165A886CF7DA}" type="presParOf" srcId="{E1025C64-5183-41BF-AD0C-1CFD1C6A057A}" destId="{DCF77A47-7B2E-4150-AD60-4DA96B1BEDCB}" srcOrd="2" destOrd="0" presId="urn:microsoft.com/office/officeart/2005/8/layout/vList4"/>
    <dgm:cxn modelId="{34E58FFA-7567-4973-88B5-7A10B2964EE2}" type="presParOf" srcId="{025A5E6A-801D-417E-BC54-F1D78CCDD25E}" destId="{19E79141-3BE3-442D-835D-50BF4F2A6B23}" srcOrd="3" destOrd="0" presId="urn:microsoft.com/office/officeart/2005/8/layout/vList4"/>
    <dgm:cxn modelId="{EA03E679-E933-4855-A9EC-873DB43AC0F7}" type="presParOf" srcId="{025A5E6A-801D-417E-BC54-F1D78CCDD25E}" destId="{32663B4F-3D46-492A-9946-74489E1A3498}" srcOrd="4" destOrd="0" presId="urn:microsoft.com/office/officeart/2005/8/layout/vList4"/>
    <dgm:cxn modelId="{52FE42F5-1F53-4959-8F15-CA9A27D6A7D1}" type="presParOf" srcId="{32663B4F-3D46-492A-9946-74489E1A3498}" destId="{BB809CA0-49BC-416F-8908-CE3B136A18E9}" srcOrd="0" destOrd="0" presId="urn:microsoft.com/office/officeart/2005/8/layout/vList4"/>
    <dgm:cxn modelId="{F4DF3821-217B-4184-97A0-97E60EDA897B}" type="presParOf" srcId="{32663B4F-3D46-492A-9946-74489E1A3498}" destId="{3E8E149E-A098-4CA9-B274-47FFA3B65D59}" srcOrd="1" destOrd="0" presId="urn:microsoft.com/office/officeart/2005/8/layout/vList4"/>
    <dgm:cxn modelId="{FF86541D-BCF0-4189-BE70-399CFDE649AE}" type="presParOf" srcId="{32663B4F-3D46-492A-9946-74489E1A3498}" destId="{E0A68D63-4041-44BB-BACE-7D6A68E917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D25B4-230E-4E9C-8124-770D6F62020E}">
      <dsp:nvSpPr>
        <dsp:cNvPr id="0" name=""/>
        <dsp:cNvSpPr/>
      </dsp:nvSpPr>
      <dsp:spPr>
        <a:xfrm>
          <a:off x="0" y="0"/>
          <a:ext cx="8046720" cy="1679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B050"/>
              </a:solidFill>
              <a:latin typeface="+mj-lt"/>
            </a:rPr>
            <a:t>Інформаційні матеріали для вступників з тимчасово окупованих територій (</a:t>
          </a:r>
          <a:r>
            <a:rPr lang="uk-UA" sz="1800" kern="1200" dirty="0" err="1" smtClean="0">
              <a:solidFill>
                <a:srgbClr val="00B050"/>
              </a:solidFill>
              <a:latin typeface="+mj-lt"/>
            </a:rPr>
            <a:t>аніма-</a:t>
          </a:r>
          <a:r>
            <a:rPr lang="uk-UA" sz="1800" kern="1200" dirty="0" smtClean="0">
              <a:solidFill>
                <a:srgbClr val="00B050"/>
              </a:solidFill>
              <a:latin typeface="+mj-lt"/>
            </a:rPr>
            <a:t> та відеоролики, покрокові інструкції, </a:t>
          </a:r>
          <a:r>
            <a:rPr lang="uk-UA" sz="1800" kern="1200" dirty="0" err="1" smtClean="0">
              <a:solidFill>
                <a:srgbClr val="00B050"/>
              </a:solidFill>
              <a:latin typeface="+mj-lt"/>
            </a:rPr>
            <a:t>онлайн-презентації</a:t>
          </a:r>
          <a:r>
            <a:rPr lang="uk-UA" sz="1800" kern="1200" dirty="0" smtClean="0">
              <a:solidFill>
                <a:srgbClr val="00B050"/>
              </a:solidFill>
              <a:latin typeface="+mj-lt"/>
            </a:rPr>
            <a:t>)</a:t>
          </a:r>
          <a:endParaRPr lang="ru-RU" sz="1800" kern="1200" dirty="0">
            <a:solidFill>
              <a:srgbClr val="00B050"/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500" kern="1200" dirty="0" smtClean="0"/>
            <a:t>Розповсюджуються на </a:t>
          </a:r>
          <a:r>
            <a:rPr lang="uk-UA" sz="1500" kern="1200" dirty="0" err="1" smtClean="0"/>
            <a:t>Інтернет-ресурсах</a:t>
          </a:r>
          <a:r>
            <a:rPr lang="uk-UA" sz="1500" kern="1200" dirty="0" smtClean="0"/>
            <a:t> ЗВО, Освітніх центрів, шкіл, громад, органів місцевої влади. </a:t>
          </a:r>
          <a:endParaRPr lang="ru-RU" sz="1500" kern="1200" dirty="0"/>
        </a:p>
      </dsp:txBody>
      <dsp:txXfrm>
        <a:off x="1777305" y="0"/>
        <a:ext cx="6269414" cy="1679618"/>
      </dsp:txXfrm>
    </dsp:sp>
    <dsp:sp modelId="{9CDB3930-BF5D-4F07-A854-9A4BF140A45B}">
      <dsp:nvSpPr>
        <dsp:cNvPr id="0" name=""/>
        <dsp:cNvSpPr/>
      </dsp:nvSpPr>
      <dsp:spPr>
        <a:xfrm>
          <a:off x="167961" y="167961"/>
          <a:ext cx="1609344" cy="1343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8D382F-89F0-49AD-A6DF-1A83299EB5EB}">
      <dsp:nvSpPr>
        <dsp:cNvPr id="0" name=""/>
        <dsp:cNvSpPr/>
      </dsp:nvSpPr>
      <dsp:spPr>
        <a:xfrm>
          <a:off x="0" y="1847580"/>
          <a:ext cx="8046720" cy="16796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B050"/>
              </a:solidFill>
            </a:rPr>
            <a:t>Друковані інформаційні продукти для вступників з тимчасово окупованих територій  (банери, </a:t>
          </a:r>
          <a:r>
            <a:rPr lang="uk-UA" sz="1800" kern="1200" dirty="0" err="1" smtClean="0">
              <a:solidFill>
                <a:srgbClr val="00B050"/>
              </a:solidFill>
            </a:rPr>
            <a:t>постери</a:t>
          </a:r>
          <a:r>
            <a:rPr lang="uk-UA" sz="1800" kern="1200" dirty="0" smtClean="0">
              <a:solidFill>
                <a:srgbClr val="00B050"/>
              </a:solidFill>
            </a:rPr>
            <a:t>, плакати)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Розповсюджуються у приміщеннях ЗВО, Освітніх центрів, закладів середньої освіти, у </a:t>
          </a:r>
          <a:r>
            <a:rPr lang="uk-UA" sz="1600" kern="1200" dirty="0" err="1" smtClean="0"/>
            <a:t>ЦНАПах</a:t>
          </a:r>
          <a:r>
            <a:rPr lang="uk-UA" sz="1600" kern="1200" dirty="0" smtClean="0"/>
            <a:t>, у міському транспорті, на вокзалах, на КПВВ. </a:t>
          </a:r>
          <a:endParaRPr lang="ru-RU" sz="1600" kern="1200" dirty="0"/>
        </a:p>
      </dsp:txBody>
      <dsp:txXfrm>
        <a:off x="1777305" y="1847580"/>
        <a:ext cx="6269414" cy="1679618"/>
      </dsp:txXfrm>
    </dsp:sp>
    <dsp:sp modelId="{A49A16CC-075A-4B6B-B337-5C7D404854E4}">
      <dsp:nvSpPr>
        <dsp:cNvPr id="0" name=""/>
        <dsp:cNvSpPr/>
      </dsp:nvSpPr>
      <dsp:spPr>
        <a:xfrm>
          <a:off x="167961" y="2015542"/>
          <a:ext cx="1609344" cy="13436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FB2533-60EC-4068-88E1-ACA864DE0B71}">
      <dsp:nvSpPr>
        <dsp:cNvPr id="0" name=""/>
        <dsp:cNvSpPr/>
      </dsp:nvSpPr>
      <dsp:spPr>
        <a:xfrm>
          <a:off x="0" y="0"/>
          <a:ext cx="7444740" cy="99337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Спрощений вступ до вишів через Освітні центри: дорожня карта від Світлани </a:t>
          </a:r>
          <a:r>
            <a:rPr lang="uk-UA" sz="1800" b="1" kern="1200" dirty="0" err="1" smtClean="0"/>
            <a:t>Кретович</a:t>
          </a:r>
          <a:r>
            <a:rPr lang="uk-UA" sz="1800" b="1" kern="1200" dirty="0" smtClean="0"/>
            <a:t>: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hlinkClick xmlns:r="http://schemas.openxmlformats.org/officeDocument/2006/relationships" r:id="rId1"/>
            </a:rPr>
            <a:t>https://www.youtube.com/watch?v=Y7R5U0R4VLs</a:t>
          </a:r>
          <a:r>
            <a:rPr lang="uk-UA" sz="1400" kern="1200" dirty="0" smtClean="0"/>
            <a:t> </a:t>
          </a:r>
          <a:endParaRPr lang="ru-RU" sz="1400" kern="1200" dirty="0"/>
        </a:p>
      </dsp:txBody>
      <dsp:txXfrm>
        <a:off x="1588285" y="0"/>
        <a:ext cx="5856454" cy="993378"/>
      </dsp:txXfrm>
    </dsp:sp>
    <dsp:sp modelId="{8354B8C3-7A47-4852-B2D5-C9DF8CF2BAF8}">
      <dsp:nvSpPr>
        <dsp:cNvPr id="0" name=""/>
        <dsp:cNvSpPr/>
      </dsp:nvSpPr>
      <dsp:spPr>
        <a:xfrm>
          <a:off x="99337" y="99337"/>
          <a:ext cx="1488948" cy="794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EA3C5-5374-4CF4-92F6-31A14FC47994}">
      <dsp:nvSpPr>
        <dsp:cNvPr id="0" name=""/>
        <dsp:cNvSpPr/>
      </dsp:nvSpPr>
      <dsp:spPr>
        <a:xfrm>
          <a:off x="0" y="1092715"/>
          <a:ext cx="7444740" cy="99337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8225 мешканців тимчасово окупованих територій вже стали студентами українських вишів:</a:t>
          </a:r>
          <a:endParaRPr lang="uk-UA" sz="18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hlinkClick xmlns:r="http://schemas.openxmlformats.org/officeDocument/2006/relationships" r:id="rId1"/>
            </a:rPr>
            <a:t>https</a:t>
          </a:r>
          <a:r>
            <a:rPr lang="ru-RU" sz="1400" kern="1200" dirty="0" smtClean="0">
              <a:hlinkClick xmlns:r="http://schemas.openxmlformats.org/officeDocument/2006/relationships" r:id="rId1"/>
            </a:rPr>
            <a:t>://</a:t>
          </a:r>
          <a:r>
            <a:rPr lang="en-US" sz="1400" kern="1200" dirty="0" smtClean="0">
              <a:hlinkClick xmlns:r="http://schemas.openxmlformats.org/officeDocument/2006/relationships" r:id="rId1"/>
            </a:rPr>
            <a:t>www</a:t>
          </a:r>
          <a:r>
            <a:rPr lang="ru-RU" sz="1400" kern="1200" dirty="0" smtClean="0">
              <a:hlinkClick xmlns:r="http://schemas.openxmlformats.org/officeDocument/2006/relationships" r:id="rId1"/>
            </a:rPr>
            <a:t>.</a:t>
          </a:r>
          <a:r>
            <a:rPr lang="en-US" sz="1400" kern="1200" dirty="0" err="1" smtClean="0">
              <a:hlinkClick xmlns:r="http://schemas.openxmlformats.org/officeDocument/2006/relationships" r:id="rId1"/>
            </a:rPr>
            <a:t>youtube</a:t>
          </a:r>
          <a:r>
            <a:rPr lang="ru-RU" sz="1400" kern="1200" dirty="0" smtClean="0">
              <a:hlinkClick xmlns:r="http://schemas.openxmlformats.org/officeDocument/2006/relationships" r:id="rId1"/>
            </a:rPr>
            <a:t>.</a:t>
          </a:r>
          <a:r>
            <a:rPr lang="en-US" sz="1400" kern="1200" dirty="0" smtClean="0">
              <a:hlinkClick xmlns:r="http://schemas.openxmlformats.org/officeDocument/2006/relationships" r:id="rId1"/>
            </a:rPr>
            <a:t>com</a:t>
          </a:r>
          <a:r>
            <a:rPr lang="ru-RU" sz="1400" kern="1200" dirty="0" smtClean="0">
              <a:hlinkClick xmlns:r="http://schemas.openxmlformats.org/officeDocument/2006/relationships" r:id="rId1"/>
            </a:rPr>
            <a:t>/</a:t>
          </a:r>
          <a:r>
            <a:rPr lang="en-US" sz="1400" kern="1200" dirty="0" smtClean="0">
              <a:hlinkClick xmlns:r="http://schemas.openxmlformats.org/officeDocument/2006/relationships" r:id="rId1"/>
            </a:rPr>
            <a:t>watch</a:t>
          </a:r>
          <a:r>
            <a:rPr lang="ru-RU" sz="1400" kern="1200" dirty="0" smtClean="0">
              <a:hlinkClick xmlns:r="http://schemas.openxmlformats.org/officeDocument/2006/relationships" r:id="rId1"/>
            </a:rPr>
            <a:t>?</a:t>
          </a:r>
          <a:r>
            <a:rPr lang="en-US" sz="1400" kern="1200" dirty="0" smtClean="0">
              <a:hlinkClick xmlns:r="http://schemas.openxmlformats.org/officeDocument/2006/relationships" r:id="rId1"/>
            </a:rPr>
            <a:t>v</a:t>
          </a:r>
          <a:r>
            <a:rPr lang="ru-RU" sz="1400" kern="1200" dirty="0" smtClean="0">
              <a:hlinkClick xmlns:r="http://schemas.openxmlformats.org/officeDocument/2006/relationships" r:id="rId1"/>
            </a:rPr>
            <a:t>=</a:t>
          </a:r>
          <a:r>
            <a:rPr lang="en-US" sz="1400" kern="1200" dirty="0" smtClean="0">
              <a:hlinkClick xmlns:r="http://schemas.openxmlformats.org/officeDocument/2006/relationships" r:id="rId1"/>
            </a:rPr>
            <a:t>Y</a:t>
          </a:r>
          <a:r>
            <a:rPr lang="ru-RU" sz="1400" kern="1200" dirty="0" smtClean="0">
              <a:hlinkClick xmlns:r="http://schemas.openxmlformats.org/officeDocument/2006/relationships" r:id="rId1"/>
            </a:rPr>
            <a:t>7</a:t>
          </a:r>
          <a:r>
            <a:rPr lang="en-US" sz="1400" kern="1200" dirty="0" smtClean="0">
              <a:hlinkClick xmlns:r="http://schemas.openxmlformats.org/officeDocument/2006/relationships" r:id="rId1"/>
            </a:rPr>
            <a:t>R</a:t>
          </a:r>
          <a:r>
            <a:rPr lang="ru-RU" sz="1400" kern="1200" dirty="0" smtClean="0">
              <a:hlinkClick xmlns:r="http://schemas.openxmlformats.org/officeDocument/2006/relationships" r:id="rId1"/>
            </a:rPr>
            <a:t>5</a:t>
          </a:r>
          <a:r>
            <a:rPr lang="en-US" sz="1400" kern="1200" dirty="0" smtClean="0">
              <a:hlinkClick xmlns:r="http://schemas.openxmlformats.org/officeDocument/2006/relationships" r:id="rId1"/>
            </a:rPr>
            <a:t>U</a:t>
          </a:r>
          <a:r>
            <a:rPr lang="ru-RU" sz="1400" kern="1200" dirty="0" smtClean="0">
              <a:hlinkClick xmlns:r="http://schemas.openxmlformats.org/officeDocument/2006/relationships" r:id="rId1"/>
            </a:rPr>
            <a:t>0</a:t>
          </a:r>
          <a:r>
            <a:rPr lang="en-US" sz="1400" kern="1200" dirty="0" smtClean="0">
              <a:hlinkClick xmlns:r="http://schemas.openxmlformats.org/officeDocument/2006/relationships" r:id="rId1"/>
            </a:rPr>
            <a:t>R</a:t>
          </a:r>
          <a:r>
            <a:rPr lang="ru-RU" sz="1400" kern="1200" dirty="0" smtClean="0">
              <a:hlinkClick xmlns:r="http://schemas.openxmlformats.org/officeDocument/2006/relationships" r:id="rId1"/>
            </a:rPr>
            <a:t>4</a:t>
          </a:r>
          <a:r>
            <a:rPr lang="en-US" sz="1400" kern="1200" dirty="0" smtClean="0">
              <a:hlinkClick xmlns:r="http://schemas.openxmlformats.org/officeDocument/2006/relationships" r:id="rId1"/>
            </a:rPr>
            <a:t>VLs</a:t>
          </a:r>
          <a:endParaRPr lang="ru-RU" sz="1400" kern="1200" dirty="0"/>
        </a:p>
      </dsp:txBody>
      <dsp:txXfrm>
        <a:off x="1588285" y="1092715"/>
        <a:ext cx="5856454" cy="993378"/>
      </dsp:txXfrm>
    </dsp:sp>
    <dsp:sp modelId="{B7BBD98A-8C91-401F-A99D-0FA630807ADA}">
      <dsp:nvSpPr>
        <dsp:cNvPr id="0" name=""/>
        <dsp:cNvSpPr/>
      </dsp:nvSpPr>
      <dsp:spPr>
        <a:xfrm>
          <a:off x="99337" y="1192053"/>
          <a:ext cx="1488948" cy="794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9CA0-49BC-416F-8908-CE3B136A18E9}">
      <dsp:nvSpPr>
        <dsp:cNvPr id="0" name=""/>
        <dsp:cNvSpPr/>
      </dsp:nvSpPr>
      <dsp:spPr>
        <a:xfrm>
          <a:off x="0" y="2185431"/>
          <a:ext cx="7444740" cy="99337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Історія успіху студента Маріупольського державного університету Івана Шевчука: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hlinkClick xmlns:r="http://schemas.openxmlformats.org/officeDocument/2006/relationships" r:id="rId4"/>
            </a:rPr>
            <a:t>https</a:t>
          </a:r>
          <a:r>
            <a:rPr lang="ru-RU" sz="1400" kern="1200" dirty="0" smtClean="0">
              <a:hlinkClick xmlns:r="http://schemas.openxmlformats.org/officeDocument/2006/relationships" r:id="rId4"/>
            </a:rPr>
            <a:t>://</a:t>
          </a:r>
          <a:r>
            <a:rPr lang="en-US" sz="1400" kern="1200" dirty="0" smtClean="0">
              <a:hlinkClick xmlns:r="http://schemas.openxmlformats.org/officeDocument/2006/relationships" r:id="rId4"/>
            </a:rPr>
            <a:t>www</a:t>
          </a:r>
          <a:r>
            <a:rPr lang="ru-RU" sz="1400" kern="1200" dirty="0" smtClean="0">
              <a:hlinkClick xmlns:r="http://schemas.openxmlformats.org/officeDocument/2006/relationships" r:id="rId4"/>
            </a:rPr>
            <a:t>.</a:t>
          </a:r>
          <a:r>
            <a:rPr lang="en-US" sz="1400" kern="1200" dirty="0" err="1" smtClean="0">
              <a:hlinkClick xmlns:r="http://schemas.openxmlformats.org/officeDocument/2006/relationships" r:id="rId4"/>
            </a:rPr>
            <a:t>youtube</a:t>
          </a:r>
          <a:r>
            <a:rPr lang="ru-RU" sz="1400" kern="1200" dirty="0" smtClean="0">
              <a:hlinkClick xmlns:r="http://schemas.openxmlformats.org/officeDocument/2006/relationships" r:id="rId4"/>
            </a:rPr>
            <a:t>.</a:t>
          </a:r>
          <a:r>
            <a:rPr lang="en-US" sz="1400" kern="1200" dirty="0" smtClean="0">
              <a:hlinkClick xmlns:r="http://schemas.openxmlformats.org/officeDocument/2006/relationships" r:id="rId4"/>
            </a:rPr>
            <a:t>com</a:t>
          </a:r>
          <a:r>
            <a:rPr lang="ru-RU" sz="1400" kern="1200" dirty="0" smtClean="0">
              <a:hlinkClick xmlns:r="http://schemas.openxmlformats.org/officeDocument/2006/relationships" r:id="rId4"/>
            </a:rPr>
            <a:t>/</a:t>
          </a:r>
          <a:r>
            <a:rPr lang="en-US" sz="1400" kern="1200" dirty="0" smtClean="0">
              <a:hlinkClick xmlns:r="http://schemas.openxmlformats.org/officeDocument/2006/relationships" r:id="rId4"/>
            </a:rPr>
            <a:t>watch</a:t>
          </a:r>
          <a:r>
            <a:rPr lang="ru-RU" sz="1400" kern="1200" dirty="0" smtClean="0">
              <a:hlinkClick xmlns:r="http://schemas.openxmlformats.org/officeDocument/2006/relationships" r:id="rId4"/>
            </a:rPr>
            <a:t>?</a:t>
          </a:r>
          <a:r>
            <a:rPr lang="en-US" sz="1400" kern="1200" dirty="0" smtClean="0">
              <a:hlinkClick xmlns:r="http://schemas.openxmlformats.org/officeDocument/2006/relationships" r:id="rId4"/>
            </a:rPr>
            <a:t>v</a:t>
          </a:r>
          <a:r>
            <a:rPr lang="ru-RU" sz="1400" kern="1200" dirty="0" smtClean="0">
              <a:hlinkClick xmlns:r="http://schemas.openxmlformats.org/officeDocument/2006/relationships" r:id="rId4"/>
            </a:rPr>
            <a:t>=</a:t>
          </a:r>
          <a:r>
            <a:rPr lang="en-US" sz="1400" kern="1200" dirty="0" err="1" smtClean="0">
              <a:hlinkClick xmlns:r="http://schemas.openxmlformats.org/officeDocument/2006/relationships" r:id="rId4"/>
            </a:rPr>
            <a:t>RqjSIHmrEJg</a:t>
          </a:r>
          <a:r>
            <a:rPr lang="uk-UA" sz="1400" kern="1200" dirty="0" smtClean="0"/>
            <a:t> </a:t>
          </a:r>
          <a:endParaRPr lang="ru-RU" sz="1400" kern="1200" dirty="0"/>
        </a:p>
      </dsp:txBody>
      <dsp:txXfrm>
        <a:off x="1588285" y="2185431"/>
        <a:ext cx="5856454" cy="993378"/>
      </dsp:txXfrm>
    </dsp:sp>
    <dsp:sp modelId="{3E8E149E-A098-4CA9-B274-47FFA3B65D59}">
      <dsp:nvSpPr>
        <dsp:cNvPr id="0" name=""/>
        <dsp:cNvSpPr/>
      </dsp:nvSpPr>
      <dsp:spPr>
        <a:xfrm>
          <a:off x="99337" y="2284769"/>
          <a:ext cx="1488948" cy="7947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f400659f3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g9f400659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92969" y="2658814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5pPr>
            <a:lvl6pPr marL="2743200" lvl="5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4449997" y="4902398"/>
            <a:ext cx="2391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 Light"/>
              <a:buNone/>
              <a:defRPr sz="10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317366" y="4803220"/>
            <a:ext cx="1980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.png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.jpe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hyperlink" Target="https://sites.google.com/d/1keiF78GWsNOVFZb9HoBKr-3vve2A8EnD/p/1SIIM9hjx5Ax4jbFJmattT5OA89h3Kvzs/edi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dostupnaosvita.com.u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hyperlink" Target="mailto:openpolicy.org.u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t="17193" b="23642"/>
          <a:stretch/>
        </p:blipFill>
        <p:spPr>
          <a:xfrm>
            <a:off x="6733056" y="0"/>
            <a:ext cx="1621288" cy="100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6" y="184013"/>
            <a:ext cx="1968656" cy="76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 l="23209" t="23607" r="20023" b="31338"/>
          <a:stretch/>
        </p:blipFill>
        <p:spPr>
          <a:xfrm>
            <a:off x="3289467" y="0"/>
            <a:ext cx="2302176" cy="91857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 txBox="1"/>
          <p:nvPr/>
        </p:nvSpPr>
        <p:spPr>
          <a:xfrm>
            <a:off x="5570220" y="3832063"/>
            <a:ext cx="3384300" cy="34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uk" sz="1800" b="0" i="0" u="none" strike="noStrike" cap="none" dirty="0" smtClean="0">
                <a:solidFill>
                  <a:srgbClr val="2D3D8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7306" y="4371975"/>
            <a:ext cx="680799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400"/>
            </a:pPr>
            <a:endParaRPr lang="ru-RU" b="1" dirty="0" smtClean="0"/>
          </a:p>
          <a:p>
            <a:pPr lvl="0" algn="ctr">
              <a:buSzPts val="2400"/>
            </a:pPr>
            <a:endParaRPr lang="ru-RU" b="1" dirty="0" smtClean="0"/>
          </a:p>
          <a:p>
            <a:pPr lvl="0" algn="ctr">
              <a:buSzPts val="2400"/>
            </a:pPr>
            <a:endParaRPr lang="ru-RU" b="1" dirty="0" smtClean="0"/>
          </a:p>
          <a:p>
            <a:pPr lvl="0" algn="ctr">
              <a:buSzPts val="2400"/>
            </a:pPr>
            <a:endParaRPr lang="ru-RU" sz="1100" b="1" dirty="0" smtClean="0"/>
          </a:p>
          <a:p>
            <a:pPr lvl="0" algn="ctr">
              <a:buSzPts val="2400"/>
            </a:pPr>
            <a:endParaRPr lang="ru-RU" sz="1100" b="1" dirty="0" smtClean="0"/>
          </a:p>
          <a:p>
            <a:pPr lvl="0" algn="ctr">
              <a:buSzPts val="2400"/>
            </a:pPr>
            <a:endParaRPr lang="ru-RU" sz="1100" b="1" dirty="0" smtClean="0"/>
          </a:p>
          <a:p>
            <a:pPr lvl="0" algn="ctr">
              <a:buSzPts val="2400"/>
            </a:pPr>
            <a:r>
              <a:rPr lang="ru-RU" sz="1100" b="1" dirty="0" smtClean="0"/>
              <a:t>ГО «Фонд “</a:t>
            </a:r>
            <a:r>
              <a:rPr lang="ru-RU" sz="1100" b="1" dirty="0" err="1" smtClean="0"/>
              <a:t>Відкрита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політика</a:t>
            </a:r>
            <a:r>
              <a:rPr lang="ru-RU" sz="1100" b="1" dirty="0" smtClean="0"/>
              <a:t>» </a:t>
            </a:r>
            <a:r>
              <a:rPr lang="ru-RU" sz="1100" dirty="0" err="1" smtClean="0"/>
              <a:t>спільно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b="1" dirty="0" err="1" smtClean="0"/>
              <a:t>Міністерством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освіти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і</a:t>
            </a:r>
            <a:r>
              <a:rPr lang="ru-RU" sz="1100" b="1" dirty="0" smtClean="0"/>
              <a:t> науки </a:t>
            </a:r>
            <a:r>
              <a:rPr lang="ru-RU" sz="1100" b="1" dirty="0" err="1" smtClean="0"/>
              <a:t>України</a:t>
            </a:r>
            <a:r>
              <a:rPr lang="ru-RU" sz="1100" dirty="0" smtClean="0"/>
              <a:t> в рамках </a:t>
            </a:r>
            <a:r>
              <a:rPr lang="ru-RU" sz="1100" dirty="0" err="1" smtClean="0"/>
              <a:t>проєкту</a:t>
            </a:r>
            <a:r>
              <a:rPr lang="ru-RU" sz="1100" dirty="0" smtClean="0"/>
              <a:t> “</a:t>
            </a:r>
            <a:r>
              <a:rPr lang="ru-RU" sz="1100" i="1" dirty="0" smtClean="0"/>
              <a:t>Доступна </a:t>
            </a:r>
            <a:r>
              <a:rPr lang="ru-RU" sz="1100" i="1" dirty="0" err="1" smtClean="0"/>
              <a:t>освіта</a:t>
            </a:r>
            <a:r>
              <a:rPr lang="ru-RU" sz="1100" i="1" dirty="0" smtClean="0"/>
              <a:t> для </a:t>
            </a:r>
            <a:r>
              <a:rPr lang="ru-RU" sz="1100" i="1" dirty="0" err="1" smtClean="0"/>
              <a:t>студентів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непідконтрольних</a:t>
            </a:r>
            <a:r>
              <a:rPr lang="ru-RU" sz="1100" i="1" dirty="0" smtClean="0"/>
              <a:t> уряду </a:t>
            </a:r>
            <a:r>
              <a:rPr lang="ru-RU" sz="1100" i="1" dirty="0" err="1" smtClean="0"/>
              <a:t>територій</a:t>
            </a:r>
            <a:r>
              <a:rPr lang="ru-RU" sz="1100" i="1" dirty="0" smtClean="0"/>
              <a:t> (</a:t>
            </a:r>
            <a:r>
              <a:rPr lang="ru-RU" sz="1100" i="1" dirty="0" err="1" smtClean="0"/>
              <a:t>ідтримка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державної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гарячої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лінії</a:t>
            </a:r>
            <a:r>
              <a:rPr lang="ru-RU" sz="1100" i="1" dirty="0" smtClean="0"/>
              <a:t>)”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програми</a:t>
            </a:r>
            <a:r>
              <a:rPr lang="ru-RU" sz="1100" dirty="0" smtClean="0"/>
              <a:t> «</a:t>
            </a:r>
            <a:r>
              <a:rPr lang="ru-RU" sz="1100" dirty="0" err="1" smtClean="0"/>
              <a:t>Демократичне</a:t>
            </a:r>
            <a:r>
              <a:rPr lang="ru-RU" sz="1100" dirty="0" smtClean="0"/>
              <a:t> </a:t>
            </a:r>
            <a:r>
              <a:rPr lang="ru-RU" sz="1100" dirty="0" err="1" smtClean="0"/>
              <a:t>врядування</a:t>
            </a:r>
            <a:r>
              <a:rPr lang="ru-RU" sz="1100" dirty="0" smtClean="0"/>
              <a:t> у </a:t>
            </a:r>
            <a:r>
              <a:rPr lang="ru-RU" sz="1100" dirty="0" err="1" smtClean="0"/>
              <a:t>Східній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Україні</a:t>
            </a:r>
            <a:r>
              <a:rPr lang="ru-RU" sz="1100" dirty="0" smtClean="0"/>
              <a:t>»,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фінансується</a:t>
            </a:r>
            <a:r>
              <a:rPr lang="ru-RU" sz="1100" dirty="0" smtClean="0"/>
              <a:t> </a:t>
            </a:r>
            <a:r>
              <a:rPr lang="ru-RU" sz="1100" b="1" dirty="0" smtClean="0"/>
              <a:t>Агентством США </a:t>
            </a:r>
            <a:r>
              <a:rPr lang="ru-RU" sz="1100" b="1" dirty="0" err="1" smtClean="0"/>
              <a:t>з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міжнародного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розвитку</a:t>
            </a:r>
            <a:r>
              <a:rPr lang="ru-RU" sz="1100" b="1" dirty="0" smtClean="0"/>
              <a:t> (</a:t>
            </a:r>
            <a:r>
              <a:rPr lang="en-US" sz="1100" b="1" dirty="0" smtClean="0"/>
              <a:t>USAID) </a:t>
            </a:r>
            <a:endParaRPr lang="en-US" sz="1100" b="1" dirty="0"/>
          </a:p>
        </p:txBody>
      </p:sp>
      <p:pic>
        <p:nvPicPr>
          <p:cNvPr id="22" name="Рисунок 21" descr="для працівників гарячої лінії, Освітніх центрів «Донбас-Україна», «Крим-Україна»» та інформаційної кампанії для вступників з тимчасово окупованих територій та прифронтових районів України (1)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9920" y="1295400"/>
            <a:ext cx="4729993" cy="27355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450080" y="465582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6240" y="4312920"/>
            <a:ext cx="8206740" cy="600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SzPts val="2400"/>
            </a:pPr>
            <a:r>
              <a:rPr lang="ru-RU" sz="1100" b="1" dirty="0" smtClean="0"/>
              <a:t>ГО «Фонд “</a:t>
            </a:r>
            <a:r>
              <a:rPr lang="ru-RU" sz="1100" b="1" dirty="0" err="1" smtClean="0"/>
              <a:t>Відкрита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політика</a:t>
            </a:r>
            <a:r>
              <a:rPr lang="ru-RU" sz="1100" b="1" dirty="0" smtClean="0"/>
              <a:t>» </a:t>
            </a:r>
            <a:r>
              <a:rPr lang="ru-RU" sz="1100" dirty="0" err="1" smtClean="0"/>
              <a:t>спільно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b="1" dirty="0" err="1" smtClean="0"/>
              <a:t>Міністерством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освіти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і</a:t>
            </a:r>
            <a:r>
              <a:rPr lang="ru-RU" sz="1100" b="1" dirty="0" smtClean="0"/>
              <a:t> науки </a:t>
            </a:r>
            <a:r>
              <a:rPr lang="ru-RU" sz="1100" b="1" dirty="0" err="1" smtClean="0"/>
              <a:t>України</a:t>
            </a:r>
            <a:r>
              <a:rPr lang="ru-RU" sz="1100" dirty="0" smtClean="0"/>
              <a:t> в рамках </a:t>
            </a:r>
            <a:r>
              <a:rPr lang="ru-RU" sz="1100" dirty="0" err="1" smtClean="0"/>
              <a:t>проєкту</a:t>
            </a:r>
            <a:r>
              <a:rPr lang="ru-RU" sz="1100" dirty="0" smtClean="0"/>
              <a:t> “</a:t>
            </a:r>
            <a:r>
              <a:rPr lang="ru-RU" sz="1100" i="1" dirty="0" smtClean="0"/>
              <a:t>Доступна </a:t>
            </a:r>
            <a:r>
              <a:rPr lang="ru-RU" sz="1100" i="1" dirty="0" err="1" smtClean="0"/>
              <a:t>освіта</a:t>
            </a:r>
            <a:r>
              <a:rPr lang="ru-RU" sz="1100" i="1" dirty="0" smtClean="0"/>
              <a:t> для </a:t>
            </a:r>
            <a:r>
              <a:rPr lang="ru-RU" sz="1100" i="1" dirty="0" err="1" smtClean="0"/>
              <a:t>студентів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з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непідконтрольних</a:t>
            </a:r>
            <a:r>
              <a:rPr lang="ru-RU" sz="1100" i="1" dirty="0" smtClean="0"/>
              <a:t> уряду </a:t>
            </a:r>
            <a:r>
              <a:rPr lang="ru-RU" sz="1100" i="1" dirty="0" err="1" smtClean="0"/>
              <a:t>територій</a:t>
            </a:r>
            <a:r>
              <a:rPr lang="ru-RU" sz="1100" i="1" dirty="0" smtClean="0"/>
              <a:t> (</a:t>
            </a:r>
            <a:r>
              <a:rPr lang="ru-RU" sz="1100" i="1" dirty="0" err="1" smtClean="0"/>
              <a:t>підтримка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державної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гарячої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лінії</a:t>
            </a:r>
            <a:r>
              <a:rPr lang="ru-RU" sz="1100" i="1" dirty="0" smtClean="0"/>
              <a:t>)”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програми</a:t>
            </a:r>
            <a:r>
              <a:rPr lang="ru-RU" sz="1100" dirty="0" smtClean="0"/>
              <a:t> «</a:t>
            </a:r>
            <a:r>
              <a:rPr lang="ru-RU" sz="1100" dirty="0" err="1" smtClean="0"/>
              <a:t>Демократичне</a:t>
            </a:r>
            <a:r>
              <a:rPr lang="ru-RU" sz="1100" dirty="0" smtClean="0"/>
              <a:t> </a:t>
            </a:r>
            <a:r>
              <a:rPr lang="ru-RU" sz="1100" dirty="0" err="1" smtClean="0"/>
              <a:t>врядування</a:t>
            </a:r>
            <a:r>
              <a:rPr lang="ru-RU" sz="1100" dirty="0" smtClean="0"/>
              <a:t> у </a:t>
            </a:r>
            <a:r>
              <a:rPr lang="ru-RU" sz="1100" dirty="0" err="1" smtClean="0"/>
              <a:t>Східній</a:t>
            </a:r>
            <a:r>
              <a:rPr lang="ru-RU" sz="1100" dirty="0" smtClean="0"/>
              <a:t> </a:t>
            </a:r>
            <a:r>
              <a:rPr lang="ru-RU" sz="1100" dirty="0" err="1" smtClean="0"/>
              <a:t>Україні</a:t>
            </a:r>
            <a:r>
              <a:rPr lang="ru-RU" sz="1100" dirty="0" smtClean="0"/>
              <a:t>»,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фінансується</a:t>
            </a:r>
            <a:r>
              <a:rPr lang="ru-RU" sz="1100" dirty="0" smtClean="0"/>
              <a:t> </a:t>
            </a:r>
            <a:r>
              <a:rPr lang="ru-RU" sz="1100" b="1" dirty="0" smtClean="0"/>
              <a:t>Агентством США </a:t>
            </a:r>
            <a:r>
              <a:rPr lang="ru-RU" sz="1100" b="1" dirty="0" err="1" smtClean="0"/>
              <a:t>з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міжнародного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розвитку</a:t>
            </a:r>
            <a:r>
              <a:rPr lang="ru-RU" sz="1100" b="1" dirty="0" smtClean="0"/>
              <a:t> (</a:t>
            </a:r>
            <a:r>
              <a:rPr lang="en-US" sz="1100" b="1" dirty="0" smtClean="0"/>
              <a:t>USAID)</a:t>
            </a:r>
            <a:r>
              <a:rPr lang="uk-UA" sz="1100" b="1" dirty="0" smtClean="0"/>
              <a:t>.</a:t>
            </a:r>
            <a:r>
              <a:rPr lang="en-US" sz="1100" b="1" dirty="0" smtClean="0"/>
              <a:t> </a:t>
            </a:r>
            <a:endParaRPr lang="en-US" sz="1100" b="1" dirty="0"/>
          </a:p>
        </p:txBody>
      </p:sp>
      <p:pic>
        <p:nvPicPr>
          <p:cNvPr id="61444" name="Picture 4" descr="https://lh4.googleusercontent.com/KPV5sI6bmxjw5tutRVrkJljCBE5XyyV5bgCDROm3v7AgQyrHSXyCCb2lhKufJNd0w3VtBCulqW4Walf3if9YTPdqdFVocJTxlIvVndbki_MGqb3UrvqWGW5DArTnMrc-1AE1u9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25640" y="3474930"/>
            <a:ext cx="1565274" cy="685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2918460" y="177700"/>
            <a:ext cx="3852053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uk" sz="1600" b="1" i="0" u="none" strike="noStrike" cap="none" dirty="0" smtClean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uk" sz="1600" b="1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 descr="11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272" y="2095500"/>
            <a:ext cx="5584428" cy="2811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" y="1173480"/>
            <a:ext cx="848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800" dirty="0" smtClean="0">
              <a:hlinkClick r:id="" action="ppaction://hlinkshowjump?jump=nextslide"/>
            </a:endParaRPr>
          </a:p>
          <a:p>
            <a:pPr algn="ctr"/>
            <a:r>
              <a:rPr lang="uk-UA" sz="1800" dirty="0" smtClean="0">
                <a:hlinkClick r:id="" action="ppaction://hlinkshowjump?jump=nextslide"/>
              </a:rPr>
              <a:t>Методичний посібник для працівників гарячої лінії, </a:t>
            </a:r>
            <a:br>
              <a:rPr lang="uk-UA" sz="1800" dirty="0" smtClean="0">
                <a:hlinkClick r:id="" action="ppaction://hlinkshowjump?jump=nextslide"/>
              </a:rPr>
            </a:br>
            <a:r>
              <a:rPr lang="uk-UA" sz="1800" dirty="0" smtClean="0">
                <a:hlinkClick r:id="" action="ppaction://hlinkshowjump?jump=nextslide"/>
              </a:rPr>
              <a:t>Освітніх центрів «Донбас-Україна», «Крим-Україна» </a:t>
            </a:r>
            <a:endParaRPr lang="ru-RU" sz="1800" dirty="0"/>
          </a:p>
        </p:txBody>
      </p:sp>
      <p:pic>
        <p:nvPicPr>
          <p:cNvPr id="11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76" y="184013"/>
            <a:ext cx="1968656" cy="76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0;p1"/>
          <p:cNvPicPr preferRelativeResize="0"/>
          <p:nvPr/>
        </p:nvPicPr>
        <p:blipFill rotWithShape="1">
          <a:blip r:embed="rId5">
            <a:alphaModFix/>
          </a:blip>
          <a:srcRect l="23209" t="23607" r="20023" b="31338"/>
          <a:stretch/>
        </p:blipFill>
        <p:spPr>
          <a:xfrm>
            <a:off x="3304707" y="0"/>
            <a:ext cx="2302176" cy="91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8;p1"/>
          <p:cNvPicPr preferRelativeResize="0"/>
          <p:nvPr/>
        </p:nvPicPr>
        <p:blipFill rotWithShape="1">
          <a:blip r:embed="rId6">
            <a:alphaModFix/>
          </a:blip>
          <a:srcRect t="17193" b="23642"/>
          <a:stretch/>
        </p:blipFill>
        <p:spPr>
          <a:xfrm>
            <a:off x="6797040" y="0"/>
            <a:ext cx="1557304" cy="100954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3161467" y="1114842"/>
            <a:ext cx="2853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ts val="2000"/>
            </a:pPr>
            <a:r>
              <a:rPr lang="ru-RU" sz="1600" b="1" dirty="0" smtClean="0">
                <a:solidFill>
                  <a:schemeClr val="tx1"/>
                </a:solidFill>
              </a:rPr>
              <a:t>МЕТОДИЧНИЙ ПОСІБНИК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61" y="214642"/>
            <a:ext cx="1968654" cy="76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1"/>
          <p:cNvSpPr txBox="1"/>
          <p:nvPr/>
        </p:nvSpPr>
        <p:spPr>
          <a:xfrm>
            <a:off x="2194560" y="177700"/>
            <a:ext cx="536448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uk" sz="1600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uk" sz="1600" b="1" dirty="0" smtClean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uk" sz="1600" b="1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16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РОЗМІЩЕННЯ ІНФОРМАЦІЙНИХ МАТЕРІАЛІВ 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827" y="-22475"/>
            <a:ext cx="1206098" cy="76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Схема 10"/>
          <p:cNvGraphicFramePr/>
          <p:nvPr/>
        </p:nvGraphicFramePr>
        <p:xfrm>
          <a:off x="472440" y="1333500"/>
          <a:ext cx="8046720" cy="352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5" name="Google Shape;284;p14" descr="Google Shape;361;p51"/>
          <p:cNvPicPr preferRelativeResize="0"/>
          <p:nvPr/>
        </p:nvPicPr>
        <p:blipFill rotWithShape="1">
          <a:blip r:embed="rId10">
            <a:alphaModFix/>
          </a:blip>
          <a:srcRect t="18895" r="4012" b="20677"/>
          <a:stretch/>
        </p:blipFill>
        <p:spPr>
          <a:xfrm rot="21316720" flipH="1">
            <a:off x="7624512" y="1941903"/>
            <a:ext cx="631042" cy="51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0;p1"/>
          <p:cNvPicPr preferRelativeResize="0"/>
          <p:nvPr/>
        </p:nvPicPr>
        <p:blipFill rotWithShape="1">
          <a:blip r:embed="rId11">
            <a:alphaModFix/>
          </a:blip>
          <a:srcRect l="23209" t="23607" r="20023" b="31338"/>
          <a:stretch/>
        </p:blipFill>
        <p:spPr>
          <a:xfrm>
            <a:off x="3236127" y="0"/>
            <a:ext cx="2302176" cy="91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8;p1"/>
          <p:cNvPicPr preferRelativeResize="0"/>
          <p:nvPr/>
        </p:nvPicPr>
        <p:blipFill rotWithShape="1">
          <a:blip r:embed="rId12">
            <a:alphaModFix/>
          </a:blip>
          <a:srcRect t="17193" b="23642"/>
          <a:stretch/>
        </p:blipFill>
        <p:spPr>
          <a:xfrm>
            <a:off x="6804660" y="0"/>
            <a:ext cx="1549684" cy="902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4;p14" descr="Google Shape;361;p51"/>
          <p:cNvPicPr preferRelativeResize="0"/>
          <p:nvPr/>
        </p:nvPicPr>
        <p:blipFill rotWithShape="1">
          <a:blip r:embed="rId10">
            <a:alphaModFix/>
          </a:blip>
          <a:srcRect t="18895" r="4012" b="20677"/>
          <a:stretch/>
        </p:blipFill>
        <p:spPr>
          <a:xfrm rot="21316720" flipH="1">
            <a:off x="7868352" y="3267783"/>
            <a:ext cx="631042" cy="519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21" y="39382"/>
            <a:ext cx="1968654" cy="76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3093720" y="756820"/>
            <a:ext cx="3600593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1600" b="1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РОБОТА ГАРЯЧОЇ ЛІНІЇ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827" y="-22475"/>
            <a:ext cx="1206098" cy="7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SAVE_20210329_1006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1120140"/>
            <a:ext cx="5193030" cy="36461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3060" y="1546860"/>
            <a:ext cx="3307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ЛЮТИЙ 2020-ТРАВЕНЬ 2021:</a:t>
            </a:r>
          </a:p>
          <a:p>
            <a:r>
              <a:rPr lang="uk-UA" sz="1200" b="1" dirty="0" smtClean="0"/>
              <a:t> </a:t>
            </a:r>
            <a:br>
              <a:rPr lang="uk-UA" sz="1200" b="1" dirty="0" smtClean="0"/>
            </a:br>
            <a:r>
              <a:rPr lang="uk-UA" sz="2000" b="1" dirty="0" smtClean="0">
                <a:solidFill>
                  <a:srgbClr val="FF0000"/>
                </a:solidFill>
              </a:rPr>
              <a:t>9690</a:t>
            </a:r>
            <a:r>
              <a:rPr lang="uk-UA" sz="1200" b="1" dirty="0" smtClean="0"/>
              <a:t> звернень від мешканців </a:t>
            </a:r>
            <a:r>
              <a:rPr lang="uk-UA" sz="1200" b="1" dirty="0" err="1" smtClean="0"/>
              <a:t>ТОТ</a:t>
            </a:r>
            <a:endParaRPr lang="uk-UA" sz="1200" b="1" dirty="0" smtClean="0"/>
          </a:p>
          <a:p>
            <a:endParaRPr lang="uk-UA" sz="1200" b="1" dirty="0" smtClean="0"/>
          </a:p>
          <a:p>
            <a:endParaRPr lang="uk-UA" sz="2000" b="1" dirty="0" smtClean="0">
              <a:solidFill>
                <a:srgbClr val="FF0000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8866</a:t>
            </a:r>
            <a:r>
              <a:rPr lang="uk-UA" sz="1200" dirty="0" smtClean="0"/>
              <a:t> дзвінків – на Урядову гарячу лінію </a:t>
            </a:r>
          </a:p>
          <a:p>
            <a:r>
              <a:rPr lang="uk-UA" sz="1800" b="1" dirty="0" smtClean="0">
                <a:solidFill>
                  <a:srgbClr val="FF0000"/>
                </a:solidFill>
              </a:rPr>
              <a:t/>
            </a:r>
            <a:br>
              <a:rPr lang="uk-UA" sz="1800" b="1" dirty="0" smtClean="0">
                <a:solidFill>
                  <a:srgbClr val="FF0000"/>
                </a:solidFill>
              </a:rPr>
            </a:br>
            <a:endParaRPr lang="uk-UA" sz="1800" b="1" dirty="0" smtClean="0">
              <a:solidFill>
                <a:srgbClr val="FF0000"/>
              </a:solidFill>
            </a:endParaRPr>
          </a:p>
          <a:p>
            <a:r>
              <a:rPr lang="uk-UA" sz="2000" b="1" dirty="0" smtClean="0">
                <a:solidFill>
                  <a:srgbClr val="FF0000"/>
                </a:solidFill>
              </a:rPr>
              <a:t>824</a:t>
            </a:r>
            <a:r>
              <a:rPr lang="uk-UA" sz="2000" dirty="0" smtClean="0">
                <a:solidFill>
                  <a:srgbClr val="FF0000"/>
                </a:solidFill>
              </a:rPr>
              <a:t> </a:t>
            </a:r>
            <a:r>
              <a:rPr lang="uk-UA" sz="1200" dirty="0" smtClean="0"/>
              <a:t>дзвінки – на регіональну гарячу лінію (Краматорськ), а також на телефони та </a:t>
            </a:r>
            <a:r>
              <a:rPr lang="uk-UA" sz="1200" dirty="0" err="1" smtClean="0"/>
              <a:t>месенджери</a:t>
            </a:r>
            <a:r>
              <a:rPr lang="uk-UA" sz="1200" dirty="0" smtClean="0"/>
              <a:t> Фонду </a:t>
            </a:r>
            <a:r>
              <a:rPr lang="uk-UA" sz="1200" dirty="0" err="1" smtClean="0"/>
              <a:t>“Відкрита</a:t>
            </a:r>
            <a:r>
              <a:rPr lang="uk-UA" sz="1200" dirty="0" smtClean="0"/>
              <a:t> </a:t>
            </a:r>
            <a:r>
              <a:rPr lang="uk-UA" sz="1200" dirty="0" err="1" smtClean="0"/>
              <a:t>політика”</a:t>
            </a:r>
            <a:endParaRPr lang="uk-UA" sz="1200" dirty="0" smtClean="0"/>
          </a:p>
          <a:p>
            <a:r>
              <a:rPr lang="uk-UA" sz="1200" dirty="0" smtClean="0"/>
              <a:t> </a:t>
            </a:r>
            <a:endParaRPr lang="ru-RU" sz="1200" dirty="0"/>
          </a:p>
        </p:txBody>
      </p:sp>
      <p:pic>
        <p:nvPicPr>
          <p:cNvPr id="12" name="Google Shape;284;p14" descr="Google Shape;361;p51"/>
          <p:cNvPicPr preferRelativeResize="0"/>
          <p:nvPr/>
        </p:nvPicPr>
        <p:blipFill rotWithShape="1">
          <a:blip r:embed="rId6">
            <a:alphaModFix/>
          </a:blip>
          <a:srcRect t="18895" r="4012" b="20677"/>
          <a:stretch/>
        </p:blipFill>
        <p:spPr>
          <a:xfrm rot="-777765" flipH="1">
            <a:off x="8017897" y="4313987"/>
            <a:ext cx="531659" cy="61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0;p1"/>
          <p:cNvPicPr preferRelativeResize="0"/>
          <p:nvPr/>
        </p:nvPicPr>
        <p:blipFill rotWithShape="1">
          <a:blip r:embed="rId7">
            <a:alphaModFix/>
          </a:blip>
          <a:srcRect l="23209" t="23607" r="20023" b="31338"/>
          <a:stretch/>
        </p:blipFill>
        <p:spPr>
          <a:xfrm>
            <a:off x="3198027" y="-99060"/>
            <a:ext cx="2302176" cy="91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8;p1"/>
          <p:cNvPicPr preferRelativeResize="0"/>
          <p:nvPr/>
        </p:nvPicPr>
        <p:blipFill rotWithShape="1">
          <a:blip r:embed="rId8">
            <a:alphaModFix/>
          </a:blip>
          <a:srcRect t="17193" b="23642"/>
          <a:stretch/>
        </p:blipFill>
        <p:spPr>
          <a:xfrm>
            <a:off x="6804660" y="0"/>
            <a:ext cx="1549684" cy="90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21" y="39382"/>
            <a:ext cx="1968654" cy="76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827" y="-22475"/>
            <a:ext cx="1206098" cy="7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22" name="Picture 2" descr="https://lh4.googleusercontent.com/4u9TOU6tq2IDtAu2s2H5RkOvVdK2fIYM2mGzP6yFIl2AJkgaHQ6Mma71vwMQn3ahF9NZnEL8S0_YGtO9CTPI52ZyqdPkKZgZad-UgQHC2RKpaOTs2WKPVrt13Chxokx-Bdm1t8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" y="1228379"/>
            <a:ext cx="2484120" cy="159864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12" name="Рисунок 11" descr="new_инст (1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891" y="3108960"/>
            <a:ext cx="2482888" cy="179832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3" name="Рисунок 12" descr="IMG_20210328_1334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6580" y="1219302"/>
            <a:ext cx="2270760" cy="1676297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263640" y="1165860"/>
            <a:ext cx="235458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70C0"/>
                </a:solidFill>
              </a:rPr>
              <a:t>Тренінг </a:t>
            </a:r>
            <a:r>
              <a:rPr lang="uk-UA" sz="1200" b="1" dirty="0" err="1" smtClean="0">
                <a:solidFill>
                  <a:srgbClr val="0070C0"/>
                </a:solidFill>
              </a:rPr>
              <a:t>“Організація</a:t>
            </a:r>
            <a:r>
              <a:rPr lang="uk-UA" sz="1200" b="1" dirty="0" smtClean="0">
                <a:solidFill>
                  <a:srgbClr val="0070C0"/>
                </a:solidFill>
              </a:rPr>
              <a:t> та промоція підготовчих </a:t>
            </a:r>
            <a:r>
              <a:rPr lang="uk-UA" sz="1200" b="1" dirty="0" err="1" smtClean="0">
                <a:solidFill>
                  <a:srgbClr val="0070C0"/>
                </a:solidFill>
              </a:rPr>
              <a:t>курсів”</a:t>
            </a:r>
            <a:endParaRPr lang="uk-UA" sz="1200" b="1" dirty="0" smtClean="0">
              <a:solidFill>
                <a:srgbClr val="0070C0"/>
              </a:solidFill>
            </a:endParaRPr>
          </a:p>
          <a:p>
            <a:endParaRPr lang="uk-UA" sz="1200" dirty="0" smtClean="0"/>
          </a:p>
          <a:p>
            <a:pPr algn="ctr"/>
            <a:r>
              <a:rPr lang="uk-UA" sz="1200" dirty="0" smtClean="0"/>
              <a:t>Донецька область,</a:t>
            </a:r>
          </a:p>
          <a:p>
            <a:pPr algn="ctr"/>
            <a:r>
              <a:rPr lang="uk-UA" sz="1200" dirty="0" smtClean="0"/>
              <a:t>с. </a:t>
            </a:r>
            <a:r>
              <a:rPr lang="uk-UA" sz="1200" dirty="0" err="1" smtClean="0"/>
              <a:t>Серебрянка</a:t>
            </a:r>
            <a:r>
              <a:rPr lang="uk-UA" sz="1200" dirty="0" smtClean="0"/>
              <a:t>,</a:t>
            </a:r>
          </a:p>
          <a:p>
            <a:pPr algn="ctr"/>
            <a:r>
              <a:rPr lang="uk-UA" sz="1200" dirty="0" smtClean="0"/>
              <a:t>20-31 березня 2021 року</a:t>
            </a:r>
          </a:p>
          <a:p>
            <a:endParaRPr lang="ru-RU" dirty="0"/>
          </a:p>
        </p:txBody>
      </p:sp>
      <p:pic>
        <p:nvPicPr>
          <p:cNvPr id="15" name="Рисунок 14" descr="Міжнародна зелена школ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720" y="3089298"/>
            <a:ext cx="2316480" cy="1833222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286500" y="3124200"/>
            <a:ext cx="2415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00B050"/>
                </a:solidFill>
              </a:rPr>
              <a:t>Тренінг “</a:t>
            </a:r>
            <a:r>
              <a:rPr lang="ru-RU" sz="1200" b="1" dirty="0" err="1" smtClean="0">
                <a:solidFill>
                  <a:srgbClr val="00B050"/>
                </a:solidFill>
              </a:rPr>
              <a:t>Освітні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центри</a:t>
            </a:r>
            <a:r>
              <a:rPr lang="ru-RU" sz="1200" b="1" dirty="0" smtClean="0">
                <a:solidFill>
                  <a:srgbClr val="00B050"/>
                </a:solidFill>
              </a:rPr>
              <a:t> “</a:t>
            </a:r>
            <a:r>
              <a:rPr lang="ru-RU" sz="1200" b="1" dirty="0" err="1" smtClean="0">
                <a:solidFill>
                  <a:srgbClr val="00B050"/>
                </a:solidFill>
              </a:rPr>
              <a:t>Донбас</a:t>
            </a:r>
            <a:r>
              <a:rPr lang="ru-RU" sz="1200" b="1" dirty="0" smtClean="0">
                <a:solidFill>
                  <a:srgbClr val="00B050"/>
                </a:solidFill>
              </a:rPr>
              <a:t>/</a:t>
            </a:r>
            <a:r>
              <a:rPr lang="ru-RU" sz="1200" b="1" dirty="0" err="1" smtClean="0">
                <a:solidFill>
                  <a:srgbClr val="00B050"/>
                </a:solidFill>
              </a:rPr>
              <a:t>Крим-Україна</a:t>
            </a:r>
            <a:r>
              <a:rPr lang="ru-RU" sz="1200" b="1" dirty="0" smtClean="0">
                <a:solidFill>
                  <a:srgbClr val="00B050"/>
                </a:solidFill>
              </a:rPr>
              <a:t>”: </a:t>
            </a:r>
            <a:r>
              <a:rPr lang="ru-RU" sz="1200" b="1" dirty="0" err="1" smtClean="0">
                <a:solidFill>
                  <a:srgbClr val="00B050"/>
                </a:solidFill>
              </a:rPr>
              <a:t>особливості</a:t>
            </a:r>
            <a:r>
              <a:rPr lang="ru-RU" sz="1200" b="1" dirty="0" smtClean="0">
                <a:solidFill>
                  <a:srgbClr val="00B050"/>
                </a:solidFill>
              </a:rPr>
              <a:t> </a:t>
            </a:r>
            <a:r>
              <a:rPr lang="ru-RU" sz="1200" b="1" dirty="0" err="1" smtClean="0">
                <a:solidFill>
                  <a:srgbClr val="00B050"/>
                </a:solidFill>
              </a:rPr>
              <a:t>вступної</a:t>
            </a:r>
            <a:r>
              <a:rPr lang="ru-RU" sz="1200" b="1" dirty="0" smtClean="0">
                <a:solidFill>
                  <a:srgbClr val="00B050"/>
                </a:solidFill>
              </a:rPr>
              <a:t> кампанії-2021</a:t>
            </a:r>
            <a:r>
              <a:rPr lang="uk-UA" sz="1200" b="1" dirty="0" smtClean="0">
                <a:solidFill>
                  <a:srgbClr val="00B050"/>
                </a:solidFill>
              </a:rPr>
              <a:t>”</a:t>
            </a:r>
          </a:p>
          <a:p>
            <a:pPr algn="ctr"/>
            <a:endParaRPr lang="uk-UA" sz="1200" dirty="0" smtClean="0"/>
          </a:p>
          <a:p>
            <a:pPr algn="ctr"/>
            <a:r>
              <a:rPr lang="uk-UA" sz="1200" dirty="0" smtClean="0"/>
              <a:t>Івано-Франківська область,</a:t>
            </a:r>
          </a:p>
          <a:p>
            <a:pPr algn="ctr"/>
            <a:r>
              <a:rPr lang="uk-UA" sz="1200" dirty="0" smtClean="0"/>
              <a:t>с. Космач,</a:t>
            </a:r>
          </a:p>
          <a:p>
            <a:pPr algn="ctr"/>
            <a:r>
              <a:rPr lang="uk-UA" sz="1200" dirty="0" smtClean="0"/>
              <a:t>16-27 травня 2021 року </a:t>
            </a:r>
          </a:p>
          <a:p>
            <a:pPr algn="ctr"/>
            <a:r>
              <a:rPr lang="uk-UA" sz="1200" dirty="0" err="1" smtClean="0">
                <a:hlinkClick r:id="rId9"/>
              </a:rPr>
              <a:t>Лендінг</a:t>
            </a:r>
            <a:r>
              <a:rPr lang="uk-UA" sz="1200" dirty="0" smtClean="0">
                <a:hlinkClick r:id="rId9"/>
              </a:rPr>
              <a:t> тренінгу 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74721" y="746760"/>
            <a:ext cx="2194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2000"/>
            </a:pPr>
            <a:r>
              <a:rPr lang="ru-RU" sz="1600" b="1" dirty="0" smtClean="0">
                <a:solidFill>
                  <a:schemeClr val="tx1"/>
                </a:solidFill>
              </a:rPr>
              <a:t>ТРЕНІНГИ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8" name="Google Shape;80;p1"/>
          <p:cNvPicPr preferRelativeResize="0"/>
          <p:nvPr/>
        </p:nvPicPr>
        <p:blipFill rotWithShape="1">
          <a:blip r:embed="rId10">
            <a:alphaModFix/>
          </a:blip>
          <a:srcRect l="23209" t="23607" r="20023" b="31338"/>
          <a:stretch/>
        </p:blipFill>
        <p:spPr>
          <a:xfrm>
            <a:off x="3220887" y="-129540"/>
            <a:ext cx="2166453" cy="9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78;p1"/>
          <p:cNvPicPr preferRelativeResize="0"/>
          <p:nvPr/>
        </p:nvPicPr>
        <p:blipFill rotWithShape="1">
          <a:blip r:embed="rId11">
            <a:alphaModFix/>
          </a:blip>
          <a:srcRect t="17193" b="23642"/>
          <a:stretch/>
        </p:blipFill>
        <p:spPr>
          <a:xfrm>
            <a:off x="6804660" y="1"/>
            <a:ext cx="1501140" cy="807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трелка вправо 19"/>
          <p:cNvSpPr/>
          <p:nvPr/>
        </p:nvSpPr>
        <p:spPr>
          <a:xfrm>
            <a:off x="5486400" y="1805940"/>
            <a:ext cx="624840" cy="2438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516880" y="3368040"/>
            <a:ext cx="647700" cy="23622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21" y="39382"/>
            <a:ext cx="1968654" cy="769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3009900" y="861060"/>
            <a:ext cx="3600593" cy="43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" sz="1600" b="1" dirty="0" smtClean="0">
                <a:solidFill>
                  <a:schemeClr val="tx1"/>
                </a:solidFill>
              </a:rPr>
              <a:t>АНІМА- ТА ВІДЕОРОЛИКИ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7827" y="-22475"/>
            <a:ext cx="1206098" cy="769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Схема 18"/>
          <p:cNvGraphicFramePr/>
          <p:nvPr/>
        </p:nvGraphicFramePr>
        <p:xfrm>
          <a:off x="952500" y="1402080"/>
          <a:ext cx="7444740" cy="3178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Google Shape;80;p1"/>
          <p:cNvPicPr preferRelativeResize="0"/>
          <p:nvPr/>
        </p:nvPicPr>
        <p:blipFill rotWithShape="1">
          <a:blip r:embed="rId10">
            <a:alphaModFix/>
          </a:blip>
          <a:srcRect l="23209" t="23607" r="20023" b="31338"/>
          <a:stretch/>
        </p:blipFill>
        <p:spPr>
          <a:xfrm>
            <a:off x="3220887" y="-129540"/>
            <a:ext cx="2166453" cy="8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8;p1"/>
          <p:cNvPicPr preferRelativeResize="0"/>
          <p:nvPr/>
        </p:nvPicPr>
        <p:blipFill rotWithShape="1">
          <a:blip r:embed="rId11">
            <a:alphaModFix/>
          </a:blip>
          <a:srcRect t="17193" b="23642"/>
          <a:stretch/>
        </p:blipFill>
        <p:spPr>
          <a:xfrm>
            <a:off x="6804660" y="1"/>
            <a:ext cx="1501140" cy="8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9f400659f3_0_13"/>
          <p:cNvSpPr txBox="1"/>
          <p:nvPr/>
        </p:nvSpPr>
        <p:spPr>
          <a:xfrm>
            <a:off x="0" y="0"/>
            <a:ext cx="9144000" cy="80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alibri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9f400659f3_0_13"/>
          <p:cNvSpPr txBox="1"/>
          <p:nvPr/>
        </p:nvSpPr>
        <p:spPr>
          <a:xfrm>
            <a:off x="248983" y="1600199"/>
            <a:ext cx="8484600" cy="229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uk" sz="19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" sz="19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 </a:t>
            </a: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«Фонд «Відкрита політика»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01010, Київ, </a:t>
            </a:r>
            <a:r>
              <a:rPr lang="uk" sz="19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вул</a:t>
            </a: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Левандовська, 5а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Тел/Факс: +38 044 279 00 96, +38 068 024 51 69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Skype: Open Policy Foundation</a:t>
            </a:r>
            <a:endParaRPr sz="1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uk" sz="18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dostupnaosvita.com.ua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" sz="19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openpolicy.org.ua@gmail.com</a:t>
            </a:r>
            <a:r>
              <a:rPr lang="uk" sz="19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g9f400659f3_0_13" descr="Google Shape;360;p51"/>
          <p:cNvPicPr preferRelativeResize="0"/>
          <p:nvPr/>
        </p:nvPicPr>
        <p:blipFill rotWithShape="1">
          <a:blip r:embed="rId5">
            <a:alphaModFix/>
          </a:blip>
          <a:srcRect l="11522" t="11240" r="7844" b="8126"/>
          <a:stretch/>
        </p:blipFill>
        <p:spPr>
          <a:xfrm>
            <a:off x="8324625" y="4402825"/>
            <a:ext cx="626175" cy="58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950720" y="1028700"/>
            <a:ext cx="5113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Clr>
                <a:srgbClr val="FFFFFF"/>
              </a:buClr>
              <a:buSzPts val="3900"/>
            </a:pPr>
            <a:r>
              <a:rPr lang="en-US" sz="1600" b="1" dirty="0" smtClean="0">
                <a:solidFill>
                  <a:schemeClr val="tx1"/>
                </a:solidFill>
              </a:rPr>
              <a:t>PEACEBUILDING</a:t>
            </a:r>
          </a:p>
          <a:p>
            <a:pPr lvl="2" algn="ctr">
              <a:buClr>
                <a:srgbClr val="FFFFFF"/>
              </a:buClr>
              <a:buSzPts val="1800"/>
            </a:pPr>
            <a:r>
              <a:rPr lang="en-US" sz="1800" b="1" dirty="0" smtClean="0">
                <a:solidFill>
                  <a:schemeClr val="tx1"/>
                </a:solidFill>
              </a:rPr>
              <a:t>#</a:t>
            </a:r>
            <a:r>
              <a:rPr lang="ru-RU" sz="1800" b="1" dirty="0" err="1" smtClean="0">
                <a:solidFill>
                  <a:schemeClr val="tx1"/>
                </a:solidFill>
              </a:rPr>
              <a:t>мрійдійрадій</a:t>
            </a:r>
            <a:r>
              <a:rPr lang="ru-RU" sz="1800" b="1" dirty="0" smtClean="0">
                <a:solidFill>
                  <a:schemeClr val="tx1"/>
                </a:solidFill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</a:rPr>
              <a:t> 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Google Shape;12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721" y="39382"/>
            <a:ext cx="1968654" cy="769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80;p1"/>
          <p:cNvPicPr preferRelativeResize="0"/>
          <p:nvPr/>
        </p:nvPicPr>
        <p:blipFill rotWithShape="1">
          <a:blip r:embed="rId7">
            <a:alphaModFix/>
          </a:blip>
          <a:srcRect l="23209" t="23607" r="20023" b="31338"/>
          <a:stretch/>
        </p:blipFill>
        <p:spPr>
          <a:xfrm>
            <a:off x="3220887" y="-129540"/>
            <a:ext cx="2166453" cy="89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8;p1"/>
          <p:cNvPicPr preferRelativeResize="0"/>
          <p:nvPr/>
        </p:nvPicPr>
        <p:blipFill rotWithShape="1">
          <a:blip r:embed="rId8">
            <a:alphaModFix/>
          </a:blip>
          <a:srcRect t="17193" b="23642"/>
          <a:stretch/>
        </p:blipFill>
        <p:spPr>
          <a:xfrm>
            <a:off x="6804660" y="1"/>
            <a:ext cx="1501140" cy="80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289</TotalTime>
  <Words>356</Words>
  <Application>Microsoft Office PowerPoint</Application>
  <PresentationFormat>Экран (16:9)</PresentationFormat>
  <Paragraphs>57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Calibri</vt:lpstr>
      <vt:lpstr>Helvetica Neue</vt:lpstr>
      <vt:lpstr>Helvetica Neue Light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modified xsi:type="dcterms:W3CDTF">2021-05-11T16:11:19Z</dcterms:modified>
</cp:coreProperties>
</file>