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481" r:id="rId2"/>
    <p:sldId id="483" r:id="rId3"/>
    <p:sldId id="484" r:id="rId4"/>
    <p:sldId id="485" r:id="rId5"/>
    <p:sldId id="486" r:id="rId6"/>
    <p:sldId id="487" r:id="rId7"/>
    <p:sldId id="488" r:id="rId8"/>
    <p:sldId id="496" r:id="rId9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FF00"/>
    <a:srgbClr val="FF6600"/>
    <a:srgbClr val="FF9999"/>
    <a:srgbClr val="CCCC00"/>
    <a:srgbClr val="6600CC"/>
    <a:srgbClr val="FF9966"/>
    <a:srgbClr val="990000"/>
    <a:srgbClr val="99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1" autoAdjust="0"/>
    <p:restoredTop sz="94227" autoAdjust="0"/>
  </p:normalViewPr>
  <p:slideViewPr>
    <p:cSldViewPr>
      <p:cViewPr varScale="1">
        <p:scale>
          <a:sx n="84" d="100"/>
          <a:sy n="84" d="100"/>
        </p:scale>
        <p:origin x="153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0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5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11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9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3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6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51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19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7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8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47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0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8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856984" cy="3456384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якість навчально-методичного забезпечення </a:t>
            </a:r>
            <a:r>
              <a:rPr lang="uk-UA" sz="44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освітньо-професійних програм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(магістерського) рівня 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 освіти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7164288" y="188640"/>
            <a:ext cx="1763687" cy="181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847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1"/>
            <a:ext cx="7227029" cy="53047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 МОВА І ЛІТЕРАТУРА ТА ДРУГА ІНОЗЕМНА МОВА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СПЕЦІАЛЬНОСТІ 035 ФІЛОЛОГІЯ </a:t>
            </a:r>
            <a:endParaRPr lang="uk-UA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92893" y="85470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6150"/>
            <a:ext cx="6336704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англійської мови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434" y="1342760"/>
            <a:ext cx="5904656" cy="449589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«Асистентська практика з основної мови (англійської)»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9 кредитів/270 годин)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443" y="997495"/>
            <a:ext cx="5904656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559" y="2766433"/>
            <a:ext cx="3168351" cy="405391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«АСИТЕНТСЬКА ПРАКТИКА»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яка містить: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 вказівки щодо проходження асистентської практики; 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робоча програма практики 2024;</a:t>
            </a:r>
            <a:endParaRPr lang="ru-RU" sz="4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робоча програма практики 2023;</a:t>
            </a:r>
            <a:endParaRPr lang="ru-RU" sz="4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розподіл студентів на практику, (тобто, витяг з наказу);</a:t>
            </a:r>
            <a:endParaRPr lang="ru-RU" sz="4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графік практики для студентів заочного відділення;</a:t>
            </a:r>
            <a:endParaRPr lang="ru-RU" sz="4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шаблони документів (зразки звітності);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4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питування студентів по практиці.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4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5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5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412526" y="1819138"/>
            <a:ext cx="2460643" cy="97689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508104" y="1827008"/>
            <a:ext cx="2813762" cy="8819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572000" y="2796035"/>
            <a:ext cx="4320480" cy="2945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в робочій програмі: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п. 3 «Види та терміни проходження практики» назву виду практики «</a:t>
            </a:r>
            <a:r>
              <a:rPr lang="uk-UA" sz="1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Асистентська практика з основної мови з відривом від виробництва (англійської)», переглянути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відповідність назви в плані </a:t>
            </a:r>
            <a:r>
              <a:rPr lang="uk-UA" sz="1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«Асистентська практика з основної мови (англійської);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</a:t>
            </a: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плані: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48748C85-3BD0-0E64-CB4D-C436074CA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392" y="885345"/>
            <a:ext cx="941065" cy="9454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0248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1"/>
            <a:ext cx="7227029" cy="53047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НІМЕЦЬКА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МОВА І ЛІТЕРАТУРА ТА АНГЛІЙСЬКА МОВА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СПЕЦІАЛЬНОСТІ 035 ФІЛОЛОГІЯ </a:t>
            </a:r>
            <a:endParaRPr lang="uk-UA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17407" y="21859"/>
            <a:ext cx="715726" cy="7358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606048"/>
            <a:ext cx="7387587" cy="46709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 кафедри германської філології та перекладу,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комунікативної лінгвістики та перекладу та кафедра англійської мови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00" y="1305356"/>
            <a:ext cx="7560839" cy="99820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«Перекладацька практика з основної (німецької) та другої іноземної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(англійської) мов»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4 кредити/120 годин;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«Асистентська практика з основної мови (німецької) та другої іноземної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(англійської) мов»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6 кредитів/180 годин).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1106028"/>
            <a:ext cx="5688632" cy="173837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(практики)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429000"/>
            <a:ext cx="3271464" cy="340442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uk-UA" sz="4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 2024, яка містить</a:t>
            </a:r>
            <a:r>
              <a:rPr lang="uk-UA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наскрізну програму практичної підготовки;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обох практик;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 документи (положення, договори, накази);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 до проведення практик;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 (зразки звітності до кожної з практик).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uk-UA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uk-UA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1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822134" y="2350476"/>
            <a:ext cx="2597738" cy="9102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220072" y="2350477"/>
            <a:ext cx="2767893" cy="88200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3887924" y="3232484"/>
            <a:ext cx="4824536" cy="2894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uk-UA" sz="1200" b="1" i="1" dirty="0">
                <a:solidFill>
                  <a:srgbClr val="6600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наскрізній та робочих програмах: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впорядкувати реквізити погодження двох кафедр на титульних листах, оскільки практику забезпечують декілька кафедр;</a:t>
            </a:r>
          </a:p>
          <a:p>
            <a:pPr algn="ctr">
              <a:lnSpc>
                <a:spcPct val="120000"/>
              </a:lnSpc>
            </a:pPr>
            <a:r>
              <a:rPr lang="uk-UA" sz="12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 та  </a:t>
            </a:r>
            <a:r>
              <a:rPr lang="uk-UA" sz="1200" b="1" i="1" dirty="0">
                <a:solidFill>
                  <a:srgbClr val="6600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</a:t>
            </a:r>
            <a:r>
              <a:rPr lang="uk-UA" sz="12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інформацію на сайті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опитування здобувачів/</a:t>
            </a:r>
            <a:r>
              <a:rPr lang="uk-UA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стейкхолдерів</a:t>
            </a: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проходження практик;</a:t>
            </a: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впорядкувати договори про практику 2024 року за аналогією 2023 року;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доповнити методичні рекомендації до проведення двох видів практик.</a:t>
            </a:r>
          </a:p>
          <a:p>
            <a:pPr lvl="0" algn="ctr">
              <a:lnSpc>
                <a:spcPct val="107000"/>
              </a:lnSpc>
            </a:pPr>
            <a:r>
              <a:rPr lang="uk-UA" sz="12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2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Нет описания фото.">
            <a:extLst>
              <a:ext uri="{FF2B5EF4-FFF2-40B4-BE49-F238E27FC236}">
                <a16:creationId xmlns="" xmlns:a16="http://schemas.microsoft.com/office/drawing/2014/main" id="{D5B94D53-21F8-E314-AF4F-46C5F82B2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400" y="1572029"/>
            <a:ext cx="713310" cy="7069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435841F-DB33-84DE-024D-2BDBDF6FF6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7407" y="756978"/>
            <a:ext cx="684269" cy="687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Кафедра комунікативної лінгвістики та перекладу">
            <a:extLst>
              <a:ext uri="{FF2B5EF4-FFF2-40B4-BE49-F238E27FC236}">
                <a16:creationId xmlns="" xmlns:a16="http://schemas.microsoft.com/office/drawing/2014/main" id="{3D571097-ADE0-0086-DAE0-82E24EC2816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03"/>
          <a:stretch/>
        </p:blipFill>
        <p:spPr bwMode="auto">
          <a:xfrm>
            <a:off x="8369077" y="2397906"/>
            <a:ext cx="739265" cy="829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32088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437183" y="37651"/>
            <a:ext cx="6591202" cy="53047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СЛУЖБА</a:t>
            </a: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630397"/>
            <a:ext cx="6591203" cy="240612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політології та державного управління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9" y="1296959"/>
            <a:ext cx="6480719" cy="63296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«Науково-дослідницька»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5 кредитів/150 годин;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-орієнтована»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7 кредитів/210 годин).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356" y="928885"/>
            <a:ext cx="5688632" cy="310198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429000"/>
            <a:ext cx="3271464" cy="213204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ru-RU" sz="1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437183" y="1960415"/>
            <a:ext cx="2407854" cy="9547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404507" y="1960415"/>
            <a:ext cx="2767893" cy="103653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3970594" y="3200346"/>
            <a:ext cx="4824536" cy="2856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Розмістити на сайті рубрику ПРАКАТИКА, яка б відображала:</a:t>
            </a:r>
            <a:endParaRPr lang="uk-UA" sz="1400" b="1" i="1" dirty="0">
              <a:solidFill>
                <a:srgbClr val="6600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 рекомендації до проведення практик;</a:t>
            </a: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uk-UA" sz="12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практик;</a:t>
            </a: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 про бази практик (копії договорів, короткий паспорт баз практики);</a:t>
            </a: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звітних матеріалів для студентів;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опитування, як студентів так і стейкхолдерів присвячене тільки практикам.</a:t>
            </a:r>
            <a:endParaRPr lang="ru-RU" sz="1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lvl="0" algn="just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2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198F3CD3-023A-3143-2F87-A124F080F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99" y="785858"/>
            <a:ext cx="1022201" cy="1022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23A6E6F-4CF8-481C-067A-8986F1C61ABB}"/>
              </a:ext>
            </a:extLst>
          </p:cNvPr>
          <p:cNvSpPr txBox="1"/>
          <p:nvPr/>
        </p:nvSpPr>
        <p:spPr>
          <a:xfrm>
            <a:off x="688467" y="3402373"/>
            <a:ext cx="32714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розміщено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наскрізну програму практичної підготовки;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обох практик;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 з базами практик;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звіти керівників практики.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56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560778" y="48874"/>
            <a:ext cx="6624736" cy="53047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 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  І ЗАРУБІЖНА ЛІТЕРАТУРА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014 СЕРЕДНЯ ОСВІТА</a:t>
            </a:r>
            <a:endParaRPr lang="uk-UA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21864" y="15322"/>
            <a:ext cx="773491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630396"/>
            <a:ext cx="6624736" cy="46709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 кафедра англійської мови та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кафедра зарубіжної літератури та теорії літератури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1352272"/>
            <a:ext cx="7056784" cy="99820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«Педагогічна практика з основної мови» -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семестри – по 3 кредити/180 годин та в 3 семестрі 6 кредитів/180 годин 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«Педагогічна практика з зарубіжної літератури»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(2,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семестри по 3 кредити/180 годин).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1137961"/>
            <a:ext cx="5688632" cy="173837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429000"/>
            <a:ext cx="3271464" cy="340442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 2024, яка містить: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 програми практик;</a:t>
            </a:r>
            <a:endParaRPr lang="ru-RU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 студентів на практику, (тобто, витяг з наказу);</a:t>
            </a:r>
            <a:endParaRPr lang="ru-RU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графік практики для студентів заочного відділення;</a:t>
            </a:r>
            <a:endParaRPr lang="ru-RU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шаблони документів (зразки звітності).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 про практику;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опитування здобувачів про проходження практик</a:t>
            </a:r>
            <a:endParaRPr lang="ru-RU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5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5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uk-UA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uk-UA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kern="1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822134" y="2350476"/>
            <a:ext cx="2597738" cy="9102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220072" y="2350477"/>
            <a:ext cx="2808312" cy="91029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3851920" y="3232485"/>
            <a:ext cx="4824536" cy="2749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наскрізній та робочих програмах: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впорядкувати реквізити погодження двох кафедр на титульних </a:t>
            </a: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листах, оскільки практику забезпечують декілька кафедр;</a:t>
            </a:r>
            <a:endParaRPr lang="uk-UA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наскрізній програмі звернути увагу на назву «видів практики», немає </a:t>
            </a:r>
            <a:r>
              <a:rPr lang="uk-UA" sz="1200" b="1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професійно-педагогічної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практики з 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відривом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uk-UA" sz="1200" b="1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 інформацію на сайт</a:t>
            </a:r>
          </a:p>
          <a:p>
            <a:pPr marL="171450" indent="-171450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розробити методичні рекомендації до проведення обох практик.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2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40D0E82-4D9F-C147-246B-D94564766C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865" y="807715"/>
            <a:ext cx="773491" cy="777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B87D2D0-CE28-10DF-F91B-7CD66E5540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874" t="72760" r="80558" b="12214"/>
          <a:stretch/>
        </p:blipFill>
        <p:spPr bwMode="auto">
          <a:xfrm>
            <a:off x="8321866" y="1641819"/>
            <a:ext cx="773491" cy="771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154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331641" y="37651"/>
            <a:ext cx="6840760" cy="53047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ПЕРСОНАЛОМ ТА ЕКОНОМІКА ПРАЦІ</a:t>
            </a:r>
            <a:endParaRPr lang="uk-UA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86837" y="53480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193" y="630435"/>
            <a:ext cx="6192688" cy="278324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бізнесу та управління персоналом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707" y="1282441"/>
            <a:ext cx="6687778" cy="470954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«Виробнича (переддипломна практика» - 3 семестр, 8 кредитів/240 годин).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003" y="945500"/>
            <a:ext cx="5540132" cy="278324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Обов'язкова компонента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429000"/>
            <a:ext cx="3271464" cy="340442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містить: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договори на практику</a:t>
            </a: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звіти з практики;</a:t>
            </a:r>
            <a:endParaRPr lang="ru-RU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накази про практику;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56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паспорти</a:t>
            </a:r>
            <a:r>
              <a:rPr lang="ru-RU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баз практики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робочі програми практик; 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5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uk-UA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uk-UA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kern="1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822134" y="2350476"/>
            <a:ext cx="2597738" cy="9102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260491" y="2251419"/>
            <a:ext cx="2767893" cy="9810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180198" y="3330887"/>
            <a:ext cx="4536504" cy="2911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інформацію на сайт: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розробити методичні рекомендації, пам'ятку для здобувачів;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добавити в рубрику «ПРАКТИКА» посилання  на опитування здобувачів/</a:t>
            </a:r>
            <a:r>
              <a:rPr lang="uk-UA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стейкхолдерів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проходження практик.</a:t>
            </a:r>
          </a:p>
          <a:p>
            <a:pPr algn="ctr">
              <a:lnSpc>
                <a:spcPct val="120000"/>
              </a:lnSpc>
            </a:pPr>
            <a:endParaRPr lang="uk-UA" sz="14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8402A69B-F66F-5382-2F9B-C70CC515F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894354"/>
            <a:ext cx="1042020" cy="955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99150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475655" y="37155"/>
            <a:ext cx="6336705" cy="53047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 СИСТЕМ</a:t>
            </a:r>
            <a:endParaRPr lang="uk-UA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03950" y="14221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655" y="630396"/>
            <a:ext cx="5895689" cy="470954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програмного забезпечення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комп'ютерних систем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606" y="1429352"/>
            <a:ext cx="6687778" cy="470954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-інженерна» - 3 семестр, 10 кредитів/300 годин).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179" y="1133179"/>
            <a:ext cx="5688632" cy="241233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Обов'язкова компонента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429000"/>
            <a:ext cx="3271464" cy="340442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НАВЧАЛЬНІ  ПРАКТИКИ, яка містить: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 про практики ЧНУ</a:t>
            </a: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 практики різних рівнів;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наскрізну та робочі програми практик;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зразки документів про проходження практик.</a:t>
            </a:r>
            <a:endParaRPr lang="uk-UA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5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uk-UA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uk-UA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kern="1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822134" y="2350476"/>
            <a:ext cx="2597738" cy="9102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260491" y="2251419"/>
            <a:ext cx="2767893" cy="9810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3851920" y="3232485"/>
            <a:ext cx="4824536" cy="2750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 інформацію на сайт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розробити методичні рекомендації, пам'ятку для здобувачів;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 про бази практик (копії договорів, короткий паспорт баз практики);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добавити в рубрику «ПРАКТИКА» посилання  на опитування здобувачів/</a:t>
            </a:r>
            <a:r>
              <a:rPr lang="uk-UA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стейкхолдерів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проходження практик.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Нет описания фото.">
            <a:extLst>
              <a:ext uri="{FF2B5EF4-FFF2-40B4-BE49-F238E27FC236}">
                <a16:creationId xmlns="" xmlns:a16="http://schemas.microsoft.com/office/drawing/2014/main" id="{84B39678-CB0F-1A7E-3BE1-F5F21695E9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901" y="841759"/>
            <a:ext cx="972616" cy="9726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5473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34314AF6-F65B-95AF-B0DA-5EBBC0FCE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94268"/>
              </p:ext>
            </p:extLst>
          </p:nvPr>
        </p:nvGraphicFramePr>
        <p:xfrm>
          <a:off x="1259632" y="260648"/>
          <a:ext cx="6768752" cy="625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344">
                  <a:extLst>
                    <a:ext uri="{9D8B030D-6E8A-4147-A177-3AD203B41FA5}">
                      <a16:colId xmlns="" xmlns:a16="http://schemas.microsoft.com/office/drawing/2014/main" val="1697376881"/>
                    </a:ext>
                  </a:extLst>
                </a:gridCol>
                <a:gridCol w="6455408">
                  <a:extLst>
                    <a:ext uri="{9D8B030D-6E8A-4147-A177-3AD203B41FA5}">
                      <a16:colId xmlns="" xmlns:a16="http://schemas.microsoft.com/office/drawing/2014/main" val="553439702"/>
                    </a:ext>
                  </a:extLst>
                </a:gridCol>
              </a:tblGrid>
              <a:tr h="58228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УЗАГАЛЬНЕНІ ПОБАЖАННЯ ЩОДО УДОСКОНАЛЕННЯ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extLst>
                  <a:ext uri="{0D108BD9-81ED-4DB2-BD59-A6C34878D82A}">
                    <a16:rowId xmlns="" xmlns:a16="http://schemas.microsoft.com/office/drawing/2014/main" val="761251324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Приділити увагу сайту кафедри, виділити матеріали практики окремою вкладкою. </a:t>
                      </a:r>
                    </a:p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Впорядкувати представлену інформацію з практики </a:t>
                      </a:r>
                      <a:r>
                        <a:rPr lang="uk-UA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(адже й наявна інформація губиться через роздробленість і не логічне розміщення).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3526640848"/>
                  </a:ext>
                </a:extLst>
              </a:tr>
              <a:tr h="70948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Переглянути  та за потреби оновити наскрізні програми практик </a:t>
                      </a:r>
                      <a:r>
                        <a:rPr lang="uk-UA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(оскільки вони оновлюються раз на 5 років, але якщо відбулися зміни, то оновлення наскрізної програми необхідне).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732058127"/>
                  </a:ext>
                </a:extLst>
              </a:tr>
              <a:tr h="55848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Звернути увагу на робочі програми практик, які  оновлюються і затверджуються ЩОРОКУ, згідно з положенням.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497894331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Прописати практику, як обов'язковий компонент в п.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«План навчального процесу» 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робочого навчального плану.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2511327255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можливості, розробити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силабуси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практик, які не будуть дублювати робочу програму, але міститимуть коротку інформацію для здобувача освіти.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609038445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про бази практик має бути згрупована за зручним для кафедри принципом, доступна, з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-копіями актуальних договорів.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4169985097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відсутності, розробити та розмістити на сайті кафедри матеріали методичного супроводу практики.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908581847"/>
                  </a:ext>
                </a:extLst>
              </a:tr>
              <a:tr h="55848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Розмістити зразки звітності до кожного виду практики, розробити пам'ятки для здобувачів.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169381573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Звіти керівників практики, по  її завершенні, заслуховуються на засіданнях кафедр.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Інформацію про результати практики, за поданими звітами 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висвітлювати на сайті кафедри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із зазначенням дати та номера протоколу засідання кафедри.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259927177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157540" y="116632"/>
            <a:ext cx="878956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06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9993</TotalTime>
  <Words>1203</Words>
  <Application>Microsoft Office PowerPoint</Application>
  <PresentationFormat>Екран (4:3)</PresentationFormat>
  <Paragraphs>209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Times New Roman</vt:lpstr>
      <vt:lpstr>Wingdings</vt:lpstr>
      <vt:lpstr>Wingdings 3</vt:lpstr>
      <vt:lpstr>Легкий дым</vt:lpstr>
      <vt:lpstr>Про якість навчально-методичного забезпечення практики  освітньо-професійних програм другого (магістерського) рівня  вищої освіти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1132</cp:revision>
  <cp:lastPrinted>2024-09-25T07:25:06Z</cp:lastPrinted>
  <dcterms:created xsi:type="dcterms:W3CDTF">2010-08-26T09:10:43Z</dcterms:created>
  <dcterms:modified xsi:type="dcterms:W3CDTF">2024-09-30T07:58:47Z</dcterms:modified>
</cp:coreProperties>
</file>