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5" r:id="rId1"/>
  </p:sldMasterIdLst>
  <p:notesMasterIdLst>
    <p:notesMasterId r:id="rId16"/>
  </p:notesMasterIdLst>
  <p:handoutMasterIdLst>
    <p:handoutMasterId r:id="rId17"/>
  </p:handoutMasterIdLst>
  <p:sldIdLst>
    <p:sldId id="322" r:id="rId2"/>
    <p:sldId id="347" r:id="rId3"/>
    <p:sldId id="338" r:id="rId4"/>
    <p:sldId id="333" r:id="rId5"/>
    <p:sldId id="348" r:id="rId6"/>
    <p:sldId id="342" r:id="rId7"/>
    <p:sldId id="349" r:id="rId8"/>
    <p:sldId id="334" r:id="rId9"/>
    <p:sldId id="335" r:id="rId10"/>
    <p:sldId id="350" r:id="rId11"/>
    <p:sldId id="351" r:id="rId12"/>
    <p:sldId id="352" r:id="rId13"/>
    <p:sldId id="353" r:id="rId14"/>
    <p:sldId id="345" r:id="rId15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5pPr>
    <a:lvl6pPr marL="2286000" algn="l" defTabSz="914400" rtl="0" eaLnBrk="1" latinLnBrk="0" hangingPunct="1"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6pPr>
    <a:lvl7pPr marL="2743200" algn="l" defTabSz="914400" rtl="0" eaLnBrk="1" latinLnBrk="0" hangingPunct="1"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7pPr>
    <a:lvl8pPr marL="3200400" algn="l" defTabSz="914400" rtl="0" eaLnBrk="1" latinLnBrk="0" hangingPunct="1"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8pPr>
    <a:lvl9pPr marL="3657600" algn="l" defTabSz="914400" rtl="0" eaLnBrk="1" latinLnBrk="0" hangingPunct="1">
      <a:defRPr sz="3600" b="1" kern="1200">
        <a:solidFill>
          <a:srgbClr val="B0100C"/>
        </a:solidFill>
        <a:latin typeface="Monotype Corsiva" pitchFamily="66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Розділ за промовчанням" id="{35F65B92-281D-4979-AC1A-72BD674F0D00}">
          <p14:sldIdLst>
            <p14:sldId id="322"/>
            <p14:sldId id="347"/>
            <p14:sldId id="338"/>
            <p14:sldId id="333"/>
            <p14:sldId id="348"/>
            <p14:sldId id="342"/>
            <p14:sldId id="349"/>
            <p14:sldId id="334"/>
            <p14:sldId id="335"/>
            <p14:sldId id="350"/>
            <p14:sldId id="351"/>
            <p14:sldId id="352"/>
            <p14:sldId id="353"/>
            <p14:sldId id="345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09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0603"/>
    <a:srgbClr val="D6CCCB"/>
    <a:srgbClr val="D0E0D1"/>
    <a:srgbClr val="ECE7E7"/>
    <a:srgbClr val="C3D69B"/>
    <a:srgbClr val="993300"/>
    <a:srgbClr val="990000"/>
    <a:srgbClr val="00FF00"/>
    <a:srgbClr val="6600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4" autoAdjust="0"/>
    <p:restoredTop sz="94246" autoAdjust="0"/>
  </p:normalViewPr>
  <p:slideViewPr>
    <p:cSldViewPr>
      <p:cViewPr varScale="1">
        <p:scale>
          <a:sx n="62" d="100"/>
          <a:sy n="62" d="100"/>
        </p:scale>
        <p:origin x="-1420" y="-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6" d="100"/>
          <a:sy n="46" d="100"/>
        </p:scale>
        <p:origin x="-2776" y="-80"/>
      </p:cViewPr>
      <p:guideLst>
        <p:guide orient="horz" pos="3109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47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827" y="1"/>
            <a:ext cx="2946246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78711"/>
            <a:ext cx="2946247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51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827" y="9378711"/>
            <a:ext cx="2946246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3E65E70-37A7-49B1-B911-891FEF5D61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702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6247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1"/>
            <a:ext cx="2946246" cy="49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8688" y="739775"/>
            <a:ext cx="4940300" cy="37052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7" y="4690151"/>
            <a:ext cx="5439102" cy="444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78711"/>
            <a:ext cx="2946247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378711"/>
            <a:ext cx="2946246" cy="4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352FA66C-C03E-4D0C-8403-398F9CA8F7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035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2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923151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34688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6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34688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7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59963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28C938C-FE59-4BE5-AD1B-B8EA6BF094CC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9109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uk-UA" altLang="ru-RU" dirty="0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BFFD98-8530-405E-A74A-0AF5E85B35AB}" type="slidenum">
              <a:rPr lang="ru-RU" smtClean="0"/>
              <a:pPr>
                <a:defRPr/>
              </a:pPr>
              <a:t>13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030050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47C8EE-D17D-41DC-8635-191F79576C6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202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376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78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23142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456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56060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676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8DC3A8-7E8F-4101-9E66-3E285E46B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126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C9D15-1EBE-4826-8B66-EF0659A685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46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 і схема або організаційна діагра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9DABC-C487-4A86-9038-1C8355411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783543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і таблиц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аблиці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rtlCol="0">
            <a:normAutofit/>
          </a:bodyPr>
          <a:lstStyle/>
          <a:p>
            <a:pPr lvl="0"/>
            <a:endParaRPr lang="uk-UA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C25C-2980-450E-A903-8B1D4E81D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7201450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B71387-B710-4054-9CE2-89BC26E1C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43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D5846-9D59-4808-8E23-CAC30B55C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94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CE9F4C-19B1-48D7-A215-4D914C63B6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079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EF3F9C-2A53-49B1-965E-62DFBF4AFA6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514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6703D6-20A0-4CF1-A00F-5D4E8BAD41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46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A00B42-2BEA-4A94-9544-8EF3281267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395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23FD00-1DC6-43ED-89D3-CA8D8DE9477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96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768E3B-E2D6-4198-9CAA-679C0DC0CEF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283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F9F9F07-9700-482E-97C4-29D09D8D333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638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  <p:sldLayoutId id="2147483833" r:id="rId18"/>
    <p:sldLayoutId id="2147483835" r:id="rId19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s115735"/>
          <p:cNvSpPr>
            <a:spLocks noChangeArrowheads="1"/>
          </p:cNvSpPr>
          <p:nvPr/>
        </p:nvSpPr>
        <p:spPr bwMode="auto">
          <a:xfrm>
            <a:off x="36004" y="4293096"/>
            <a:ext cx="9046592" cy="208857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80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800" dirty="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1050" dirty="0" smtClean="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200" dirty="0" smtClean="0">
                <a:solidFill>
                  <a:schemeClr val="bg1"/>
                </a:solidFill>
                <a:latin typeface="Cambria" pitchFamily="18" charset="0"/>
              </a:rPr>
              <a:t>Впровадження інноваційних </a:t>
            </a:r>
            <a:r>
              <a:rPr lang="uk-UA" altLang="ru-RU" sz="2200" dirty="0" err="1" smtClean="0">
                <a:solidFill>
                  <a:schemeClr val="bg1"/>
                </a:solidFill>
                <a:latin typeface="Cambria" pitchFamily="18" charset="0"/>
              </a:rPr>
              <a:t>методик</a:t>
            </a:r>
            <a:r>
              <a:rPr lang="uk-UA" altLang="ru-RU" sz="2200" dirty="0" smtClean="0">
                <a:solidFill>
                  <a:schemeClr val="bg1"/>
                </a:solidFill>
                <a:latin typeface="Cambria" pitchFamily="18" charset="0"/>
              </a:rPr>
              <a:t> при викладанні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200" dirty="0" err="1" smtClean="0">
                <a:solidFill>
                  <a:schemeClr val="bg1"/>
                </a:solidFill>
                <a:latin typeface="Cambria" pitchFamily="18" charset="0"/>
              </a:rPr>
              <a:t>загальноуніверситетських</a:t>
            </a:r>
            <a:r>
              <a:rPr lang="uk-UA" altLang="ru-RU" sz="2200" dirty="0" smtClean="0">
                <a:solidFill>
                  <a:schemeClr val="bg1"/>
                </a:solidFill>
                <a:latin typeface="Cambria" pitchFamily="18" charset="0"/>
              </a:rPr>
              <a:t> педагогічних дисциплін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200" dirty="0" smtClean="0">
                <a:solidFill>
                  <a:schemeClr val="bg1"/>
                </a:solidFill>
                <a:latin typeface="Cambria" pitchFamily="18" charset="0"/>
              </a:rPr>
              <a:t>«Педагогіка з основами педагогічної майстерності» та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200" dirty="0" smtClean="0">
                <a:solidFill>
                  <a:schemeClr val="bg1"/>
                </a:solidFill>
                <a:latin typeface="Cambria" pitchFamily="18" charset="0"/>
              </a:rPr>
              <a:t> «Методика соціально-виховної роботи»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uk-UA" altLang="ru-RU" sz="2200" dirty="0" smtClean="0">
                <a:solidFill>
                  <a:schemeClr val="bg1"/>
                </a:solidFill>
                <a:latin typeface="Cambria" pitchFamily="18" charset="0"/>
              </a:rPr>
              <a:t>для здобувачів ОР «Бакалавр»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sz="2000" b="1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b="1" i="0" dirty="0">
              <a:solidFill>
                <a:schemeClr val="bg1"/>
              </a:solidFill>
              <a:latin typeface="Cambria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uk-UA" altLang="ru-RU" b="1" i="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pic>
        <p:nvPicPr>
          <p:cNvPr id="17" name="Объект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00" y="0"/>
            <a:ext cx="7200800" cy="417153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Прямокутник 4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76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115735"/>
          <p:cNvSpPr>
            <a:spLocks noChangeArrowheads="1"/>
          </p:cNvSpPr>
          <p:nvPr/>
        </p:nvSpPr>
        <p:spPr bwMode="auto">
          <a:xfrm>
            <a:off x="372269" y="116632"/>
            <a:ext cx="8524875" cy="89149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Анкета вивчення думки студентів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uk-UA" altLang="ru-RU" sz="18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Педагогіка з основами педагогічної майстерності</a:t>
            </a: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»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(приймали участь 179 студентів)</a:t>
            </a:r>
            <a:endParaRPr lang="uk-UA" altLang="ru-RU" sz="16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49086" y="349656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214041" y="1163477"/>
            <a:ext cx="8790454" cy="534403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1" y="1667973"/>
            <a:ext cx="8019673" cy="4335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4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115735"/>
          <p:cNvSpPr>
            <a:spLocks noChangeArrowheads="1"/>
          </p:cNvSpPr>
          <p:nvPr/>
        </p:nvSpPr>
        <p:spPr bwMode="auto">
          <a:xfrm>
            <a:off x="372269" y="116632"/>
            <a:ext cx="8524875" cy="89149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Анкета вивчення думки студентів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uk-UA" altLang="ru-RU" sz="18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Педагогіка з основами педагогічної майстерності</a:t>
            </a: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»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(приймали участь 179 студентів)</a:t>
            </a:r>
            <a:endParaRPr lang="uk-UA" altLang="ru-RU" sz="16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49086" y="349656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7.3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214041" y="1163477"/>
            <a:ext cx="8790454" cy="534403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59" y="1396502"/>
            <a:ext cx="7793018" cy="4706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604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115735"/>
          <p:cNvSpPr>
            <a:spLocks noChangeArrowheads="1"/>
          </p:cNvSpPr>
          <p:nvPr/>
        </p:nvSpPr>
        <p:spPr bwMode="auto">
          <a:xfrm>
            <a:off x="372269" y="116632"/>
            <a:ext cx="8524875" cy="89149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Анкета вивчення думки студентів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uk-UA" altLang="ru-RU" sz="18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Педагогіка з основами педагогічної майстерності</a:t>
            </a: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»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(приймали участь 179 студентів)</a:t>
            </a:r>
            <a:endParaRPr lang="uk-UA" altLang="ru-RU" sz="16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49086" y="349656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7.4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214041" y="1516447"/>
            <a:ext cx="8790454" cy="4782470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90" y="1844824"/>
            <a:ext cx="8697531" cy="405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6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_s115735"/>
          <p:cNvSpPr>
            <a:spLocks noChangeArrowheads="1"/>
          </p:cNvSpPr>
          <p:nvPr/>
        </p:nvSpPr>
        <p:spPr bwMode="auto">
          <a:xfrm>
            <a:off x="280949" y="215404"/>
            <a:ext cx="8524875" cy="94138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3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Проєкт рішення</a:t>
            </a:r>
            <a:endParaRPr lang="uk-UA" altLang="ru-RU" sz="3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_s7186"/>
          <p:cNvSpPr>
            <a:spLocks noChangeArrowheads="1"/>
          </p:cNvSpPr>
          <p:nvPr/>
        </p:nvSpPr>
        <p:spPr bwMode="auto">
          <a:xfrm>
            <a:off x="8573255" y="40466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_s115735"/>
          <p:cNvSpPr>
            <a:spLocks noChangeArrowheads="1"/>
          </p:cNvSpPr>
          <p:nvPr/>
        </p:nvSpPr>
        <p:spPr bwMode="auto">
          <a:xfrm>
            <a:off x="214041" y="1516447"/>
            <a:ext cx="8790454" cy="478247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-03\Desktop\Снимо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36" y="1597175"/>
            <a:ext cx="8232464" cy="4621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195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9"/>
          <p:cNvSpPr>
            <a:spLocks noChangeArrowheads="1"/>
          </p:cNvSpPr>
          <p:nvPr/>
        </p:nvSpPr>
        <p:spPr bwMode="auto">
          <a:xfrm>
            <a:off x="432062" y="2350625"/>
            <a:ext cx="8604250" cy="3416300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ru-RU" sz="720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uk-UA" altLang="ru-RU" sz="7200" i="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uk-UA" altLang="ru-RU" sz="7200" i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ДЯКУЮ ЗА УВАГУ!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2195736" y="6550223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7331" y="476672"/>
            <a:ext cx="5405307" cy="4042050"/>
          </a:xfrm>
        </p:spPr>
      </p:pic>
    </p:spTree>
    <p:extLst>
      <p:ext uri="{BB962C8B-B14F-4D97-AF65-F5344CB8AC3E}">
        <p14:creationId xmlns:p14="http://schemas.microsoft.com/office/powerpoint/2010/main" val="259028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346831" y="1340768"/>
            <a:ext cx="8524875" cy="468052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lvl="0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Іванчук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Марія Георгіївна –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забезпечення якості освітньої діяльності та якості вищої освіти в ЧНУ імені Юрія </a:t>
            </a:r>
            <a:r>
              <a:rPr lang="uk-UA" sz="1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Попович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Олександр Орестович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кандидат філологічних наук, доцент кафедри української мови та літератури, заступник декана з навчально-методичної роботи філологічного факультету ЧНУ імені Юрія </a:t>
            </a:r>
            <a:r>
              <a:rPr lang="uk-UA" sz="14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(голова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Ярослава Михайлович –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фізико-математичних наук, доцент кафедри фізики твердого тіла, заступник директора інституту фізико-технічних та комп’ютерних наук з навчально-методичної роботи ЧНУ імені Юрія </a:t>
            </a:r>
            <a:r>
              <a:rPr lang="uk-UA" sz="1400" b="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Цепенда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Михайло Володимирович –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географічних наук, доцент кафедри економічної географії та екологічного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менеджменту, заступник декана навчально-методичної роботи географічного факультету ЧНУ імені Юрія </a:t>
            </a:r>
            <a:r>
              <a:rPr lang="uk-UA" sz="1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Худа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Лідія Вікторівна –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біологічних наук, доцент кафедри біохімії та біотехнології, заступних директора інституту біології, хімії та біоресурсів з навчально-методичної роботи ЧНУ ім. Ю. </a:t>
            </a:r>
            <a:r>
              <a:rPr lang="uk-UA" sz="1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Мельник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Катерина Василівна –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 центру забезпечення та якості освітнього процесу ЧНУ імені Юрія </a:t>
            </a:r>
            <a:r>
              <a:rPr lang="uk-UA" sz="1400" b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1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Луцан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Ігор Васильович –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історичних наук, 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асистент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кафедри 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філософії та культурології філологічного факультету, інспектор </a:t>
            </a:r>
            <a:r>
              <a:rPr lang="uk-UA" sz="14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навчального відділу ЧНУ імені Юрія 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Федьковича</a:t>
            </a:r>
            <a:endParaRPr lang="ru-RU" sz="1400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_s115735"/>
          <p:cNvSpPr>
            <a:spLocks noChangeArrowheads="1"/>
          </p:cNvSpPr>
          <p:nvPr/>
        </p:nvSpPr>
        <p:spPr bwMode="auto">
          <a:xfrm>
            <a:off x="280949" y="215404"/>
            <a:ext cx="8524875" cy="94138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k-UA" altLang="ru-RU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Склад робочої групи для проведення моніторингу</a:t>
            </a:r>
          </a:p>
        </p:txBody>
      </p:sp>
      <p:sp>
        <p:nvSpPr>
          <p:cNvPr id="11" name="_s7186"/>
          <p:cNvSpPr>
            <a:spLocks noChangeArrowheads="1"/>
          </p:cNvSpPr>
          <p:nvPr/>
        </p:nvSpPr>
        <p:spPr bwMode="auto">
          <a:xfrm>
            <a:off x="8573255" y="40466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1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346831" y="1340768"/>
            <a:ext cx="8524875" cy="4680520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uk-UA" sz="1400" b="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 викладання навчальних  дисциплін «Педагогіка з основами педагогічної майстерності» і «Методика соціально-виховної роботи» та досвід й майстерність викладачів впровадження інноваційних методів, технологій в освітній процес вищої школи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(спостереження та аналіз відкритих навчальних  занять викладачів кафедри педагогіки та соціальної роботи, аналіз результатів анкетування студентської 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думки).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Методичне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 навчальних  дисциплін «Педагогіка з основами педагогічної майстерності» та « Методика соціально-виховної роботи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робочої програми 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 дисциплін, </a:t>
            </a:r>
            <a:r>
              <a:rPr lang="uk-UA" sz="1400" b="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силабусів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відповідного методичного забезпечення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Навчальні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досягнення здобувачів вищої освіти ОР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«Бакалавр»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динаміці за останні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роки (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2017-2020р.р.)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результатів якості та успішності студентів у динаміці за три роки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якості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знань студентів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підсумками літньої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екзаменаційної сесії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контрольного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зрізу,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проведеного під час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моніторингу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(порівняльний аналіз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Оцінка  здобувачами  вищої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щодо доцільності та ефективності навчання педагогічних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дисциплін</a:t>
            </a:r>
            <a:r>
              <a:rPr lang="uk-UA" sz="1400" b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(проведення та аналіз результатів анкетування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управлінської складової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кафедр, </a:t>
            </a:r>
            <a:r>
              <a:rPr lang="uk-UA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факультетів/інститутів) </a:t>
            </a:r>
            <a:r>
              <a:rPr lang="uk-UA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створенні належних умов щодо забезпечення якості підготовки фахівців як майбутніх педагогів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(аналіз протоколів кафедр, метод рад, 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вчених </a:t>
            </a:r>
            <a:r>
              <a:rPr lang="uk-UA" sz="1400" b="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рад, де заслуховувались питання якості навчання і стану викладання загально університетських дисциплін</a:t>
            </a:r>
            <a:r>
              <a:rPr lang="uk-UA" sz="1400" b="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uk-UA" altLang="ru-RU" sz="1400" b="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0"/>
              </a:spcBef>
              <a:buFontTx/>
              <a:buAutoNum type="arabicPeriod"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_s115735"/>
          <p:cNvSpPr>
            <a:spLocks noChangeArrowheads="1"/>
          </p:cNvSpPr>
          <p:nvPr/>
        </p:nvSpPr>
        <p:spPr bwMode="auto">
          <a:xfrm>
            <a:off x="280949" y="215404"/>
            <a:ext cx="8524875" cy="94138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2000" b="1" i="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22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Основні питання, які передбачені програмою моніторингу</a:t>
            </a:r>
            <a:endParaRPr lang="uk-UA" altLang="ru-RU" sz="22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20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_s7186"/>
          <p:cNvSpPr>
            <a:spLocks noChangeArrowheads="1"/>
          </p:cNvSpPr>
          <p:nvPr/>
        </p:nvSpPr>
        <p:spPr bwMode="auto">
          <a:xfrm>
            <a:off x="8573255" y="40466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" name="Прямокутник 1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1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s115735"/>
          <p:cNvSpPr>
            <a:spLocks noChangeArrowheads="1"/>
          </p:cNvSpPr>
          <p:nvPr/>
        </p:nvSpPr>
        <p:spPr bwMode="auto">
          <a:xfrm>
            <a:off x="367605" y="24855"/>
            <a:ext cx="8524875" cy="65300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Кадрове забезпечення навчальної дисципліни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«Педагогіка з основами педагогічної майстерності»</a:t>
            </a:r>
            <a:endParaRPr lang="uk-UA" altLang="ru-RU" sz="1600" b="1" i="0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59911" y="13863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091591" y="6598100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814557"/>
              </p:ext>
            </p:extLst>
          </p:nvPr>
        </p:nvGraphicFramePr>
        <p:xfrm>
          <a:off x="459886" y="889386"/>
          <a:ext cx="8432594" cy="5692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8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539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088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Спеціальність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Прізвище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ім’я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батькові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викладача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науковий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ступінь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вчене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звання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закріплених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навчальною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дисципліною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4558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«Середня</a:t>
                      </a:r>
                      <a:r>
                        <a:rPr lang="uk-UA" sz="1400" kern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освіта (біологія та здоров’я людини)»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Л.П. (к.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біол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н., доцент)</a:t>
                      </a:r>
                    </a:p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Манчуленко Л.В. (к. пед. н., доцент)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«Середня</a:t>
                      </a:r>
                      <a:r>
                        <a:rPr lang="uk-UA" sz="1400" kern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освіта (хімія)»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Л.П. (к.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біол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н., доцент)</a:t>
                      </a:r>
                    </a:p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Манчуленко Л.В. 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1130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«Середня</a:t>
                      </a:r>
                      <a:r>
                        <a:rPr lang="uk-UA" sz="1400" kern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освіта (трудове навчання та технології)»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Равлюк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Т.А.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9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«Середня</a:t>
                      </a:r>
                      <a:r>
                        <a:rPr lang="uk-UA" sz="1400" kern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освіта (фізична культура і спорт)»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4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kern="12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«Середня</a:t>
                      </a:r>
                      <a:r>
                        <a:rPr lang="uk-UA" sz="1400" kern="12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освіта (фізична культура і спорт)» - скорочена форма навчання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культура і спорт»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Фізична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культура і спорт» -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скорочена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форма 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навчання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фізика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Равлюк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Т.А.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Філософі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Л.П. (к.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біол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н., доцент)</a:t>
                      </a:r>
                    </a:p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Манчуленко Л.В. 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археологія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Манчуленко Л.В. 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84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Професійна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машинобудування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Равлюк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Т.А.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56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(математика)»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Л.П. (к.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біол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н., доцент)</a:t>
                      </a: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287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s115735"/>
          <p:cNvSpPr>
            <a:spLocks noChangeArrowheads="1"/>
          </p:cNvSpPr>
          <p:nvPr/>
        </p:nvSpPr>
        <p:spPr bwMode="auto">
          <a:xfrm>
            <a:off x="367605" y="24855"/>
            <a:ext cx="8524875" cy="653008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Кадрове забезпечення навчальної дисципліни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«Педагогіка з основами педагогічної майстерності»</a:t>
            </a:r>
            <a:endParaRPr lang="uk-UA" altLang="ru-RU" sz="1600" b="1" i="0" dirty="0" smtClean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59911" y="13863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4.2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2091591" y="6598100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я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668192"/>
              </p:ext>
            </p:extLst>
          </p:nvPr>
        </p:nvGraphicFramePr>
        <p:xfrm>
          <a:off x="459886" y="889386"/>
          <a:ext cx="8432594" cy="55207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97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78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5391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0880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Спеціальність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Прізвище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ім’я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батькові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викладача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науковий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ступінь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вчене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звання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закріплених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за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навчальною</a:t>
                      </a:r>
                      <a:r>
                        <a:rPr lang="ru-RU" sz="1200" b="1" kern="1200" dirty="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kern="1200" dirty="0" err="1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дисципліною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043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uk-UA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тематика</a:t>
                      </a:r>
                      <a:r>
                        <a:rPr lang="uk-UA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Л.П. (к.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біол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н., доцент)</a:t>
                      </a: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інформатика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Гаврилюк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Л.П. (к. </a:t>
                      </a:r>
                      <a:r>
                        <a:rPr lang="uk-UA" sz="1400" baseline="0" dirty="0" err="1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біол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н., доцент)</a:t>
                      </a: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географія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Ковальчук І.В.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к.пед.н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098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Манчуленко Л.В. 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884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Тимчук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Л.І. (</a:t>
                      </a:r>
                      <a:r>
                        <a:rPr lang="ru-RU" sz="16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д.пед.н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проф.)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92076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українська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Тимчук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Л.І.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д.пед.н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проф.)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румунська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Тимчук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Л.І.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д.пед.н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проф.)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0985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румунська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Тимчук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Л.І.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д.пед.н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проф.)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76144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зарубіжна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Тимчук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Л.І.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д.пед.н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., проф.)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10473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англійська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88401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D6CCC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німецька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5256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Середня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освіта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французька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205"/>
                        </a:lnSpc>
                        <a:spcAft>
                          <a:spcPts val="0"/>
                        </a:spcAft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52565">
                <a:tc>
                  <a:txBody>
                    <a:bodyPr/>
                    <a:lstStyle/>
                    <a:p>
                      <a:pPr algn="ctr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>
                    <a:solidFill>
                      <a:srgbClr val="ECE7E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ase">
                        <a:lnSpc>
                          <a:spcPts val="15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Філологія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англійська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і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література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Звоздецька</a:t>
                      </a:r>
                      <a:r>
                        <a:rPr lang="uk-UA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В.Г. </a:t>
                      </a:r>
                      <a:r>
                        <a:rPr lang="uk-UA" sz="1400" baseline="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(к. пед. н., доцент)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424" marR="34424" marT="6075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276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395536" y="1340768"/>
            <a:ext cx="8524875" cy="5191174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_s115735"/>
          <p:cNvSpPr>
            <a:spLocks noChangeArrowheads="1"/>
          </p:cNvSpPr>
          <p:nvPr/>
        </p:nvSpPr>
        <p:spPr bwMode="auto">
          <a:xfrm>
            <a:off x="280949" y="215404"/>
            <a:ext cx="8524875" cy="94138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2000" b="1" i="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Показники навчальних досягнень студентів </a:t>
            </a:r>
            <a:r>
              <a:rPr lang="uk-UA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</a:t>
            </a:r>
            <a:r>
              <a:rPr lang="uk-UA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навчальної дисципліни  «Педагогіка з основами педагогічної майстерності» в динаміці за три роки</a:t>
            </a:r>
            <a:endParaRPr lang="ru-RU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20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_s7186"/>
          <p:cNvSpPr>
            <a:spLocks noChangeArrowheads="1"/>
          </p:cNvSpPr>
          <p:nvPr/>
        </p:nvSpPr>
        <p:spPr bwMode="auto">
          <a:xfrm>
            <a:off x="8573255" y="40466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5" y="1484784"/>
            <a:ext cx="7990476" cy="47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7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395536" y="1340768"/>
            <a:ext cx="8524875" cy="5191174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_s115735"/>
          <p:cNvSpPr>
            <a:spLocks noChangeArrowheads="1"/>
          </p:cNvSpPr>
          <p:nvPr/>
        </p:nvSpPr>
        <p:spPr bwMode="auto">
          <a:xfrm>
            <a:off x="280949" y="215404"/>
            <a:ext cx="8524875" cy="941387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2000" b="1" i="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uk-UA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Показники навчальних досягнень студентів </a:t>
            </a:r>
            <a:r>
              <a:rPr lang="uk-UA" sz="18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 </a:t>
            </a:r>
            <a:r>
              <a:rPr lang="uk-UA" sz="1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навчальної дисципліни  «Педагогіка з основами педагогічної майстерності» в динаміці за три роки</a:t>
            </a:r>
            <a:endParaRPr lang="ru-RU" sz="18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20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" name="_s7186"/>
          <p:cNvSpPr>
            <a:spLocks noChangeArrowheads="1"/>
          </p:cNvSpPr>
          <p:nvPr/>
        </p:nvSpPr>
        <p:spPr bwMode="auto">
          <a:xfrm>
            <a:off x="8573255" y="404664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5.2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35" y="1667445"/>
            <a:ext cx="8180372" cy="435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3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_s115735"/>
          <p:cNvSpPr>
            <a:spLocks noChangeArrowheads="1"/>
          </p:cNvSpPr>
          <p:nvPr/>
        </p:nvSpPr>
        <p:spPr bwMode="auto">
          <a:xfrm>
            <a:off x="292778" y="68921"/>
            <a:ext cx="8524875" cy="695784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Зведена відомість результатів виконання контрольних робіт з навчальної дисципліни «Педагогіка з основами педагогічної майстерності», проведених комісією на спеціальності «Середня освіта» (жовтень 2020 року)</a:t>
            </a:r>
            <a:endParaRPr lang="uk-UA" altLang="ru-RU" sz="16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" name="_s7186"/>
          <p:cNvSpPr>
            <a:spLocks noChangeArrowheads="1"/>
          </p:cNvSpPr>
          <p:nvPr/>
        </p:nvSpPr>
        <p:spPr bwMode="auto">
          <a:xfrm>
            <a:off x="8585084" y="204088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159988" y="1095828"/>
            <a:ext cx="8790454" cy="5344039"/>
          </a:xfrm>
          <a:prstGeom prst="roundRect">
            <a:avLst>
              <a:gd name="adj" fmla="val 16667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999" y="1622577"/>
            <a:ext cx="8460432" cy="429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11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_s115735"/>
          <p:cNvSpPr>
            <a:spLocks noChangeArrowheads="1"/>
          </p:cNvSpPr>
          <p:nvPr/>
        </p:nvSpPr>
        <p:spPr bwMode="auto">
          <a:xfrm>
            <a:off x="372269" y="116632"/>
            <a:ext cx="8524875" cy="89149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endParaRPr lang="uk-UA" altLang="ru-RU" sz="1800" dirty="0" smtClean="0">
              <a:solidFill>
                <a:schemeClr val="bg1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None/>
            </a:pPr>
            <a:r>
              <a:rPr lang="uk-UA" altLang="ru-RU" sz="20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Анкета вивчення думки студентів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«</a:t>
            </a:r>
            <a:r>
              <a:rPr lang="uk-UA" altLang="ru-RU" sz="1800" dirty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Педагогіка з основами педагогічної майстерності</a:t>
            </a: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» </a:t>
            </a:r>
          </a:p>
          <a:p>
            <a:pPr algn="ctr">
              <a:spcBef>
                <a:spcPct val="0"/>
              </a:spcBef>
              <a:buNone/>
            </a:pPr>
            <a:r>
              <a:rPr lang="uk-UA" altLang="ru-RU" sz="16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(приймали участь 179 студентів)</a:t>
            </a:r>
            <a:endParaRPr lang="uk-UA" altLang="ru-RU" sz="16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uk-UA" altLang="ru-RU" sz="1800" dirty="0" smtClean="0">
                <a:solidFill>
                  <a:schemeClr val="bg1"/>
                </a:solidFill>
                <a:latin typeface="Cambria" pitchFamily="18" charset="0"/>
                <a:cs typeface="Times New Roman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6" name="_s7186"/>
          <p:cNvSpPr>
            <a:spLocks noChangeArrowheads="1"/>
          </p:cNvSpPr>
          <p:nvPr/>
        </p:nvSpPr>
        <p:spPr bwMode="auto">
          <a:xfrm>
            <a:off x="8649086" y="349656"/>
            <a:ext cx="465138" cy="425450"/>
          </a:xfrm>
          <a:prstGeom prst="roundRect">
            <a:avLst>
              <a:gd name="adj" fmla="val 16667"/>
            </a:avLst>
          </a:prstGeom>
          <a:blipFill>
            <a:blip r:embed="rId2"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 eaLnBrk="1" hangingPunct="1">
              <a:defRPr/>
            </a:pPr>
            <a:r>
              <a:rPr lang="uk-UA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7.1</a:t>
            </a:r>
            <a:endParaRPr lang="uk-UA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2070817" y="6531942"/>
            <a:ext cx="50769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© Центр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забезпечення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</a:t>
            </a:r>
            <a:r>
              <a:rPr lang="ru-RU" sz="1400" b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endPara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_s115735"/>
          <p:cNvSpPr>
            <a:spLocks noChangeArrowheads="1"/>
          </p:cNvSpPr>
          <p:nvPr/>
        </p:nvSpPr>
        <p:spPr bwMode="auto">
          <a:xfrm>
            <a:off x="214041" y="1163477"/>
            <a:ext cx="8790454" cy="5344039"/>
          </a:xfrm>
          <a:prstGeom prst="roundRect">
            <a:avLst>
              <a:gd name="adj" fmla="val 16667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uk-UA" altLang="ru-RU" sz="1600" dirty="0">
              <a:solidFill>
                <a:schemeClr val="tx1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65" y="1396502"/>
            <a:ext cx="7886206" cy="475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90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282EB108-EDE6-4B8E-957B-D4A69BF580E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5120</TotalTime>
  <Words>1116</Words>
  <Application>Microsoft Office PowerPoint</Application>
  <PresentationFormat>Экран (4:3)</PresentationFormat>
  <Paragraphs>179</Paragraphs>
  <Slides>14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Вчена рада  2010</dc:title>
  <dc:creator>UZvER</dc:creator>
  <cp:lastModifiedBy>user-03</cp:lastModifiedBy>
  <cp:revision>801</cp:revision>
  <cp:lastPrinted>2020-10-26T09:09:58Z</cp:lastPrinted>
  <dcterms:created xsi:type="dcterms:W3CDTF">2010-08-26T09:10:43Z</dcterms:created>
  <dcterms:modified xsi:type="dcterms:W3CDTF">2020-10-29T07:42:17Z</dcterms:modified>
</cp:coreProperties>
</file>