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75" r:id="rId2"/>
  </p:sldMasterIdLst>
  <p:notesMasterIdLst>
    <p:notesMasterId r:id="rId12"/>
  </p:notesMasterIdLst>
  <p:sldIdLst>
    <p:sldId id="256" r:id="rId3"/>
    <p:sldId id="257" r:id="rId4"/>
    <p:sldId id="287" r:id="rId5"/>
    <p:sldId id="258" r:id="rId6"/>
    <p:sldId id="288" r:id="rId7"/>
    <p:sldId id="290" r:id="rId8"/>
    <p:sldId id="289" r:id="rId9"/>
    <p:sldId id="291" r:id="rId10"/>
    <p:sldId id="293" r:id="rId11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Engravers MT" panose="02090707080505020304" pitchFamily="18" charset="0"/>
      <p:regular r:id="rId17"/>
    </p:embeddedFont>
    <p:embeddedFont>
      <p:font typeface="Arial Black" panose="020B0A04020102020204" pitchFamily="34" charset="0"/>
      <p:bold r:id="rId18"/>
    </p:embeddedFont>
    <p:embeddedFont>
      <p:font typeface="Vani" panose="020B0502040204020203" pitchFamily="34" charset="0"/>
      <p:regular r:id="rId19"/>
      <p:bold r:id="rId20"/>
    </p:embeddedFont>
    <p:embeddedFont>
      <p:font typeface="Tw Cen MT" panose="020B0602020104020603" pitchFamily="34" charset="0"/>
      <p:regular r:id="rId21"/>
      <p:bold r:id="rId22"/>
      <p:italic r:id="rId23"/>
      <p:boldItalic r:id="rId24"/>
    </p:embeddedFont>
    <p:embeddedFont>
      <p:font typeface="Inter-Regular" panose="020B0604020202020204" charset="0"/>
      <p:regular r:id="rId25"/>
      <p:bold r:id="rId26"/>
    </p:embeddedFont>
    <p:embeddedFont>
      <p:font typeface="Playfair Display Regular" panose="020B0604020202020204" charset="0"/>
      <p:regular r:id="rId27"/>
      <p:bold r:id="rId28"/>
      <p:italic r:id="rId29"/>
      <p:boldItalic r:id="rId30"/>
    </p:embeddedFont>
    <p:embeddedFont>
      <p:font typeface="MV Boli" panose="02000500030200090000" pitchFamily="2" charset="0"/>
      <p:regular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News Cycle" panose="020B0604020202020204" charset="2"/>
      <p:regular r:id="rId40"/>
      <p:bold r:id="rId41"/>
    </p:embeddedFont>
    <p:embeddedFont>
      <p:font typeface="Constantia" panose="02030602050306030303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DAB"/>
    <a:srgbClr val="FBDED5"/>
    <a:srgbClr val="E2BCDA"/>
    <a:srgbClr val="94E2E4"/>
    <a:srgbClr val="8A3E7C"/>
    <a:srgbClr val="C6AAC6"/>
    <a:srgbClr val="C1BFCC"/>
    <a:srgbClr val="406314"/>
    <a:srgbClr val="000000"/>
    <a:srgbClr val="5F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65DA2A3-C9F0-4D61-9869-66788408C983}">
  <a:tblStyle styleId="{C65DA2A3-C9F0-4D61-9869-66788408C9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29" autoAdjust="0"/>
    <p:restoredTop sz="9466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font" Target="fonts/font33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font" Target="fonts/font3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6611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6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8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0" y="0"/>
            <a:ext cx="4042035" cy="5171276"/>
          </a:xfrm>
          <a:custGeom>
            <a:avLst/>
            <a:gdLst/>
            <a:ahLst/>
            <a:cxnLst/>
            <a:rect l="l" t="t" r="r" b="b"/>
            <a:pathLst>
              <a:path w="161407" h="206500" extrusionOk="0">
                <a:moveTo>
                  <a:pt x="71935" y="206500"/>
                </a:moveTo>
                <a:lnTo>
                  <a:pt x="161407" y="0"/>
                </a:lnTo>
                <a:lnTo>
                  <a:pt x="0" y="0"/>
                </a:lnTo>
                <a:lnTo>
                  <a:pt x="0" y="20614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2385870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8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C366DF-15BB-4C28-80B0-564954C6E45B}" type="datetimeFigureOut">
              <a:rPr lang="uk-UA" smtClean="0"/>
              <a:t>30.11.2020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30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C366DF-15BB-4C28-80B0-564954C6E45B}" type="datetimeFigureOut">
              <a:rPr lang="uk-UA" smtClean="0"/>
              <a:t>30.11.2020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82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7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62" r:id="rId5"/>
    <p:sldLayoutId id="2147483687" r:id="rId6"/>
    <p:sldLayoutId id="214748368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23528" y="1040702"/>
            <a:ext cx="4176464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400" dirty="0" smtClean="0">
                <a:solidFill>
                  <a:schemeClr val="bg1"/>
                </a:solidFill>
                <a:latin typeface="Engravers MT" pitchFamily="18" charset="0"/>
                <a:cs typeface="MV Boli" pitchFamily="2" charset="0"/>
              </a:rPr>
              <a:t>TEAM </a:t>
            </a:r>
            <a:br>
              <a:rPr lang="en-US" sz="4400" dirty="0" smtClean="0">
                <a:solidFill>
                  <a:schemeClr val="bg1"/>
                </a:solidFill>
                <a:latin typeface="Engravers MT" pitchFamily="18" charset="0"/>
                <a:cs typeface="MV Boli" pitchFamily="2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Engravers MT" pitchFamily="18" charset="0"/>
                <a:cs typeface="MV Boli" pitchFamily="2" charset="0"/>
              </a:rPr>
              <a:t>BUILDING-</a:t>
            </a:r>
            <a:br>
              <a:rPr lang="en-US" sz="4400" dirty="0" smtClean="0">
                <a:solidFill>
                  <a:schemeClr val="bg1"/>
                </a:solidFill>
                <a:latin typeface="Engravers MT" pitchFamily="18" charset="0"/>
                <a:cs typeface="MV Boli" pitchFamily="2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onstantia" pitchFamily="18" charset="0"/>
                <a:cs typeface="MV Boli" pitchFamily="2" charset="0"/>
              </a:rPr>
              <a:t>створюємо</a:t>
            </a:r>
            <a:r>
              <a:rPr lang="en-US" sz="2800" dirty="0" smtClean="0">
                <a:solidFill>
                  <a:schemeClr val="bg1"/>
                </a:solidFill>
                <a:latin typeface="Vani" pitchFamily="34" charset="0"/>
                <a:cs typeface="Van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dream</a:t>
            </a:r>
            <a:r>
              <a:rPr lang="en-US" sz="2800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team</a:t>
            </a:r>
            <a:r>
              <a:rPr lang="en-US" sz="4400" dirty="0" smtClean="0">
                <a:solidFill>
                  <a:schemeClr val="bg1"/>
                </a:solidFill>
                <a:latin typeface="Engravers MT" pitchFamily="18" charset="0"/>
                <a:cs typeface="MV Boli" pitchFamily="2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Engravers MT" pitchFamily="18" charset="0"/>
                <a:cs typeface="MV Boli" pitchFamily="2" charset="0"/>
              </a:rPr>
            </a:br>
            <a:r>
              <a:rPr lang="uk-UA" sz="4400" dirty="0" smtClean="0">
                <a:solidFill>
                  <a:schemeClr val="bg1"/>
                </a:solidFill>
                <a:cs typeface="MV Boli" pitchFamily="2" charset="0"/>
              </a:rPr>
              <a:t> </a:t>
            </a:r>
            <a:endParaRPr sz="4400" dirty="0">
              <a:solidFill>
                <a:schemeClr val="bg1"/>
              </a:solidFill>
              <a:latin typeface="Engravers MT" pitchFamily="18" charset="0"/>
              <a:cs typeface="MV Boli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769">
            <a:off x="4946869" y="493977"/>
            <a:ext cx="3486488" cy="4182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388424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3310228" y="232647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Зібратися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разом –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початок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endParaRPr lang="en-US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триматися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разом –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прогрес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endParaRPr lang="en-US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працювати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разом –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успіх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!»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r"/>
            <a:r>
              <a:rPr lang="ru-RU" dirty="0" err="1" smtClean="0">
                <a:solidFill>
                  <a:schemeClr val="bg1"/>
                </a:solidFill>
                <a:latin typeface="Palatino Linotype" pitchFamily="18" charset="0"/>
              </a:rPr>
              <a:t>Генрі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Форд</a:t>
            </a:r>
          </a:p>
        </p:txBody>
      </p:sp>
      <p:sp>
        <p:nvSpPr>
          <p:cNvPr id="19" name="Google Shape;386;p40"/>
          <p:cNvSpPr/>
          <p:nvPr/>
        </p:nvSpPr>
        <p:spPr>
          <a:xfrm flipH="1">
            <a:off x="110770" y="726545"/>
            <a:ext cx="428781" cy="47085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374601" y="1779662"/>
            <a:ext cx="4318848" cy="289310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bg2"/>
                </a:solidFill>
              </a:rPr>
              <a:t>Дисципліна</a:t>
            </a:r>
            <a:r>
              <a:rPr lang="ru-RU" dirty="0">
                <a:solidFill>
                  <a:schemeClr val="bg2"/>
                </a:solidFill>
              </a:rPr>
              <a:t> «</a:t>
            </a:r>
            <a:r>
              <a:rPr lang="ru-RU" dirty="0" err="1">
                <a:solidFill>
                  <a:schemeClr val="bg2"/>
                </a:solidFill>
              </a:rPr>
              <a:t>Тімбілдинг</a:t>
            </a:r>
            <a:r>
              <a:rPr lang="ru-RU" dirty="0">
                <a:solidFill>
                  <a:schemeClr val="bg2"/>
                </a:solidFill>
              </a:rPr>
              <a:t>» є </a:t>
            </a:r>
            <a:r>
              <a:rPr lang="ru-RU" dirty="0" err="1">
                <a:solidFill>
                  <a:schemeClr val="bg2"/>
                </a:solidFill>
              </a:rPr>
              <a:t>складовою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частиною</a:t>
            </a:r>
            <a:r>
              <a:rPr lang="ru-RU" dirty="0">
                <a:solidFill>
                  <a:schemeClr val="bg2"/>
                </a:solidFill>
              </a:rPr>
              <a:t> циклу </a:t>
            </a:r>
            <a:r>
              <a:rPr lang="ru-RU" dirty="0" err="1">
                <a:solidFill>
                  <a:schemeClr val="bg2"/>
                </a:solidFill>
              </a:rPr>
              <a:t>освітніх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програм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підготовки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фахівців</a:t>
            </a:r>
            <a:r>
              <a:rPr lang="ru-RU" dirty="0">
                <a:solidFill>
                  <a:schemeClr val="bg2"/>
                </a:solidFill>
              </a:rPr>
              <a:t> за </a:t>
            </a:r>
            <a:r>
              <a:rPr lang="ru-RU" dirty="0" err="1">
                <a:solidFill>
                  <a:schemeClr val="bg2"/>
                </a:solidFill>
              </a:rPr>
              <a:t>більшістю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спеціальностей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вищої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освіти</a:t>
            </a:r>
            <a:r>
              <a:rPr lang="ru-RU" dirty="0">
                <a:solidFill>
                  <a:schemeClr val="bg2"/>
                </a:solidFill>
              </a:rPr>
              <a:t>. </a:t>
            </a:r>
            <a:endParaRPr lang="ru-RU" dirty="0" smtClean="0">
              <a:solidFill>
                <a:schemeClr val="bg2"/>
              </a:solidFill>
            </a:endParaRPr>
          </a:p>
          <a:p>
            <a:pPr algn="just"/>
            <a:endParaRPr lang="ru-RU" dirty="0" smtClean="0">
              <a:solidFill>
                <a:schemeClr val="bg2"/>
              </a:solidFill>
            </a:endParaRPr>
          </a:p>
          <a:p>
            <a:pPr algn="just"/>
            <a:r>
              <a:rPr lang="ru-RU" dirty="0" err="1" smtClean="0">
                <a:solidFill>
                  <a:schemeClr val="bg2"/>
                </a:solidFill>
              </a:rPr>
              <a:t>Адже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результати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діяльності</a:t>
            </a:r>
            <a:r>
              <a:rPr lang="ru-RU" dirty="0">
                <a:solidFill>
                  <a:schemeClr val="bg2"/>
                </a:solidFill>
              </a:rPr>
              <a:t> та </a:t>
            </a:r>
            <a:r>
              <a:rPr lang="ru-RU" dirty="0" err="1">
                <a:solidFill>
                  <a:schemeClr val="bg2"/>
                </a:solidFill>
              </a:rPr>
              <a:t>досягнення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цілей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під</a:t>
            </a:r>
            <a:r>
              <a:rPr lang="ru-RU" dirty="0">
                <a:solidFill>
                  <a:schemeClr val="bg2"/>
                </a:solidFill>
              </a:rPr>
              <a:t> час </a:t>
            </a:r>
            <a:r>
              <a:rPr lang="ru-RU" dirty="0" err="1">
                <a:solidFill>
                  <a:schemeClr val="bg2"/>
                </a:solidFill>
              </a:rPr>
              <a:t>здійснення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професійної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діяльності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значною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мірою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залежать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від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навичок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взаємодії</a:t>
            </a:r>
            <a:r>
              <a:rPr lang="ru-RU" dirty="0">
                <a:solidFill>
                  <a:schemeClr val="bg2"/>
                </a:solidFill>
              </a:rPr>
              <a:t> та </a:t>
            </a:r>
            <a:r>
              <a:rPr lang="ru-RU" dirty="0" err="1">
                <a:solidFill>
                  <a:schemeClr val="bg2"/>
                </a:solidFill>
              </a:rPr>
              <a:t>дієвої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співпраці</a:t>
            </a:r>
            <a:r>
              <a:rPr lang="ru-RU" dirty="0">
                <a:solidFill>
                  <a:schemeClr val="bg2"/>
                </a:solidFill>
              </a:rPr>
              <a:t> з </a:t>
            </a:r>
            <a:r>
              <a:rPr lang="ru-RU" dirty="0" err="1">
                <a:solidFill>
                  <a:schemeClr val="bg2"/>
                </a:solidFill>
              </a:rPr>
              <a:t>іншими</a:t>
            </a:r>
            <a:r>
              <a:rPr lang="ru-RU" dirty="0">
                <a:solidFill>
                  <a:schemeClr val="bg2"/>
                </a:solidFill>
              </a:rPr>
              <a:t> членами </a:t>
            </a:r>
            <a:r>
              <a:rPr lang="ru-RU" dirty="0" err="1">
                <a:solidFill>
                  <a:schemeClr val="bg2"/>
                </a:solidFill>
              </a:rPr>
              <a:t>професійного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середовища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r>
              <a:rPr lang="ru-RU" dirty="0">
                <a:solidFill>
                  <a:schemeClr val="bg2"/>
                </a:solidFill>
              </a:rPr>
              <a:t>Тому, одним з </a:t>
            </a:r>
            <a:r>
              <a:rPr lang="ru-RU" dirty="0" err="1">
                <a:solidFill>
                  <a:schemeClr val="bg2"/>
                </a:solidFill>
              </a:rPr>
              <a:t>найбільш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затребуваних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особистих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якостей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поряд</a:t>
            </a:r>
            <a:r>
              <a:rPr lang="ru-RU" dirty="0">
                <a:solidFill>
                  <a:schemeClr val="bg2"/>
                </a:solidFill>
              </a:rPr>
              <a:t> з </a:t>
            </a:r>
            <a:r>
              <a:rPr lang="ru-RU" dirty="0" err="1">
                <a:solidFill>
                  <a:schemeClr val="bg2"/>
                </a:solidFill>
              </a:rPr>
              <a:t>професіоналізмом</a:t>
            </a:r>
            <a:r>
              <a:rPr lang="ru-RU" dirty="0">
                <a:solidFill>
                  <a:schemeClr val="bg2"/>
                </a:solidFill>
              </a:rPr>
              <a:t>, є </a:t>
            </a:r>
            <a:r>
              <a:rPr lang="ru-RU" dirty="0" err="1">
                <a:solidFill>
                  <a:schemeClr val="bg2"/>
                </a:solidFill>
              </a:rPr>
              <a:t>здатність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фахівця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діяти</a:t>
            </a:r>
            <a:r>
              <a:rPr lang="ru-RU" dirty="0">
                <a:solidFill>
                  <a:schemeClr val="bg2"/>
                </a:solidFill>
              </a:rPr>
              <a:t> в </a:t>
            </a:r>
            <a:r>
              <a:rPr lang="ru-RU" dirty="0" err="1">
                <a:solidFill>
                  <a:schemeClr val="bg2"/>
                </a:solidFill>
              </a:rPr>
              <a:t>команді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 dirty="0">
              <a:solidFill>
                <a:schemeClr val="lt1"/>
              </a:solidFill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6923409" y="1611296"/>
            <a:ext cx="1799891" cy="182385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7" name="Google Shape;127;p21"/>
          <p:cNvSpPr/>
          <p:nvPr/>
        </p:nvSpPr>
        <p:spPr>
          <a:xfrm rot="1473096">
            <a:off x="5286885" y="2521954"/>
            <a:ext cx="1052374" cy="102508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6575291" y="1437000"/>
            <a:ext cx="460690" cy="4476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 rot="2487177">
            <a:off x="6279019" y="3468403"/>
            <a:ext cx="327755" cy="31849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" name="Google Shape;93;p17"/>
          <p:cNvSpPr txBox="1"/>
          <p:nvPr/>
        </p:nvSpPr>
        <p:spPr>
          <a:xfrm>
            <a:off x="298232" y="279148"/>
            <a:ext cx="396044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0" dirty="0">
              <a:solidFill>
                <a:schemeClr val="accent4">
                  <a:lumMod val="50000"/>
                </a:schemeClr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2" name="Google Shape;388;p40"/>
          <p:cNvSpPr/>
          <p:nvPr/>
        </p:nvSpPr>
        <p:spPr>
          <a:xfrm>
            <a:off x="7121492" y="782642"/>
            <a:ext cx="1403723" cy="597117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53;p40"/>
          <p:cNvSpPr/>
          <p:nvPr/>
        </p:nvSpPr>
        <p:spPr>
          <a:xfrm>
            <a:off x="8198662" y="3245595"/>
            <a:ext cx="653105" cy="764110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7;p40"/>
          <p:cNvSpPr/>
          <p:nvPr/>
        </p:nvSpPr>
        <p:spPr>
          <a:xfrm>
            <a:off x="6021340" y="2047575"/>
            <a:ext cx="553951" cy="475647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9;p40"/>
          <p:cNvSpPr/>
          <p:nvPr/>
        </p:nvSpPr>
        <p:spPr>
          <a:xfrm>
            <a:off x="1783144" y="1707654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9;p40"/>
          <p:cNvSpPr/>
          <p:nvPr/>
        </p:nvSpPr>
        <p:spPr>
          <a:xfrm>
            <a:off x="2841346" y="2197702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49;p40"/>
          <p:cNvSpPr/>
          <p:nvPr/>
        </p:nvSpPr>
        <p:spPr>
          <a:xfrm>
            <a:off x="2144164" y="3042433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9;p40"/>
          <p:cNvSpPr/>
          <p:nvPr/>
        </p:nvSpPr>
        <p:spPr>
          <a:xfrm>
            <a:off x="1271319" y="2660073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49;p40"/>
          <p:cNvSpPr/>
          <p:nvPr/>
        </p:nvSpPr>
        <p:spPr>
          <a:xfrm>
            <a:off x="2841346" y="3424165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49;p40"/>
          <p:cNvSpPr/>
          <p:nvPr/>
        </p:nvSpPr>
        <p:spPr>
          <a:xfrm>
            <a:off x="3393367" y="3801528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9;p40"/>
          <p:cNvSpPr/>
          <p:nvPr/>
        </p:nvSpPr>
        <p:spPr>
          <a:xfrm>
            <a:off x="4827221" y="4202108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3;p17"/>
          <p:cNvSpPr txBox="1"/>
          <p:nvPr/>
        </p:nvSpPr>
        <p:spPr>
          <a:xfrm>
            <a:off x="450632" y="431548"/>
            <a:ext cx="396044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0" dirty="0">
              <a:solidFill>
                <a:schemeClr val="accent4">
                  <a:lumMod val="50000"/>
                </a:schemeClr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1" name="Google Shape;93;p17"/>
          <p:cNvSpPr txBox="1"/>
          <p:nvPr/>
        </p:nvSpPr>
        <p:spPr>
          <a:xfrm>
            <a:off x="450632" y="279148"/>
            <a:ext cx="396044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0" dirty="0">
              <a:solidFill>
                <a:schemeClr val="accent4">
                  <a:lumMod val="50000"/>
                </a:schemeClr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18900"/>
              </p:ext>
            </p:extLst>
          </p:nvPr>
        </p:nvGraphicFramePr>
        <p:xfrm>
          <a:off x="179512" y="14139"/>
          <a:ext cx="4781997" cy="19372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781997"/>
              </a:tblGrid>
              <a:tr h="635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Модуль 1. </a:t>
                      </a:r>
                      <a:r>
                        <a:rPr lang="uk-UA" sz="1400" b="1" i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Комунікації та корпоративна культура в команді</a:t>
                      </a:r>
                      <a:endParaRPr lang="uk-UA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Тема </a:t>
                      </a:r>
                      <a:r>
                        <a:rPr lang="uk-UA" sz="1200" dirty="0">
                          <a:effectLst/>
                        </a:rPr>
                        <a:t>1. Рольова структура ефективної команди та комунікацій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</a:tr>
              <a:tr h="35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2. Корпоративний розвиток як рушійна сила мотивації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</a:tr>
              <a:tr h="529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3. Комунікації в команді: діагностика проблем та процес обґрунтування спільних рішень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</a:tr>
              <a:tr h="35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4. Управління конфліктами в </a:t>
                      </a:r>
                      <a:r>
                        <a:rPr lang="uk-UA" sz="1200" dirty="0" err="1">
                          <a:effectLst/>
                        </a:rPr>
                        <a:t>командоутворенні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62484"/>
              </p:ext>
            </p:extLst>
          </p:nvPr>
        </p:nvGraphicFramePr>
        <p:xfrm>
          <a:off x="195259" y="2285398"/>
          <a:ext cx="3512645" cy="266261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12645"/>
              </a:tblGrid>
              <a:tr h="98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Модуль</a:t>
                      </a:r>
                      <a:r>
                        <a:rPr lang="uk-UA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2. </a:t>
                      </a:r>
                      <a:r>
                        <a:rPr lang="uk-UA" sz="1400" b="1" i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Інструменти та технології </a:t>
                      </a:r>
                      <a:r>
                        <a:rPr lang="uk-UA" sz="1400" b="1" i="0" u="none" strike="noStrike" cap="non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тімбілдингу</a:t>
                      </a:r>
                      <a:endParaRPr lang="uk-UA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Тема </a:t>
                      </a:r>
                      <a:r>
                        <a:rPr lang="uk-UA" sz="1200" dirty="0">
                          <a:effectLst/>
                        </a:rPr>
                        <a:t>1. Новітні інструменти </a:t>
                      </a:r>
                      <a:r>
                        <a:rPr lang="uk-UA" sz="1200" dirty="0" err="1">
                          <a:effectLst/>
                        </a:rPr>
                        <a:t>тімбілдингу</a:t>
                      </a:r>
                      <a:r>
                        <a:rPr lang="uk-UA" sz="1200" dirty="0">
                          <a:effectLst/>
                        </a:rPr>
                        <a:t>: </a:t>
                      </a:r>
                      <a:r>
                        <a:rPr lang="uk-UA" sz="1200" dirty="0" err="1">
                          <a:effectLst/>
                        </a:rPr>
                        <a:t>коучинг</a:t>
                      </a:r>
                      <a:r>
                        <a:rPr lang="uk-UA" sz="1200" dirty="0">
                          <a:effectLst/>
                        </a:rPr>
                        <a:t>,  тренінг, бренд-менеджмент.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</a:tr>
              <a:tr h="45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2. Сучасні технології </a:t>
                      </a:r>
                      <a:r>
                        <a:rPr lang="uk-UA" sz="1200" dirty="0" err="1">
                          <a:effectLst/>
                        </a:rPr>
                        <a:t>тімбілдингу</a:t>
                      </a:r>
                      <a:r>
                        <a:rPr lang="uk-UA" sz="1200" dirty="0">
                          <a:effectLst/>
                        </a:rPr>
                        <a:t> провідних компаній світу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</a:tr>
              <a:tr h="531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Тема 3. Розвиток командного потенціалу через трансформаційні ігри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</a:tr>
              <a:tr h="684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4. </a:t>
                      </a:r>
                      <a:r>
                        <a:rPr lang="uk-UA" sz="1200" dirty="0" err="1">
                          <a:effectLst/>
                        </a:rPr>
                        <a:t>Діджиталізація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тімбілдингу</a:t>
                      </a:r>
                      <a:r>
                        <a:rPr lang="uk-UA" sz="1200" dirty="0">
                          <a:effectLst/>
                        </a:rPr>
                        <a:t>: С</a:t>
                      </a:r>
                      <a:r>
                        <a:rPr lang="en-US" sz="1200" dirty="0">
                          <a:effectLst/>
                        </a:rPr>
                        <a:t>RM</a:t>
                      </a:r>
                      <a:r>
                        <a:rPr lang="uk-UA" sz="1200" dirty="0">
                          <a:effectLst/>
                        </a:rPr>
                        <a:t>-системи та онлайн інструменти управління командою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831939"/>
            <a:ext cx="35283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94E2E4"/>
                </a:solidFill>
                <a:latin typeface="+mj-lt"/>
              </a:rPr>
              <a:t>Дослідники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звернули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увагу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на</a:t>
            </a:r>
            <a:r>
              <a:rPr lang="en-US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феномен 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того,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що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любителі-ентузіасти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в</a:t>
            </a:r>
            <a:r>
              <a:rPr lang="en-US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94E2E4"/>
                </a:solidFill>
                <a:latin typeface="+mj-lt"/>
              </a:rPr>
              <a:t>більшості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випадків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досягають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більшого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успіху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ніж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одинаки-професіонали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.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Наприклад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Піфагор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став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відомим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математиком не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завдяки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94E2E4"/>
                </a:solidFill>
                <a:latin typeface="+mj-lt"/>
              </a:rPr>
              <a:t>своїм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відкриттям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, а </a:t>
            </a:r>
            <a:r>
              <a:rPr lang="ru-RU" dirty="0" err="1" smtClean="0">
                <a:solidFill>
                  <a:srgbClr val="94E2E4"/>
                </a:solidFill>
                <a:latin typeface="+mj-lt"/>
              </a:rPr>
              <a:t>завдяки</a:t>
            </a:r>
            <a:endParaRPr lang="en-US" dirty="0" smtClean="0">
              <a:solidFill>
                <a:srgbClr val="94E2E4"/>
              </a:solidFill>
              <a:latin typeface="+mj-lt"/>
            </a:endParaRPr>
          </a:p>
          <a:p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організаційним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вмінням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. </a:t>
            </a:r>
            <a:r>
              <a:rPr lang="ru-RU" dirty="0" err="1" smtClean="0">
                <a:solidFill>
                  <a:srgbClr val="94E2E4"/>
                </a:solidFill>
                <a:latin typeface="+mj-lt"/>
              </a:rPr>
              <a:t>Він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endParaRPr lang="en-US" dirty="0" smtClean="0">
              <a:solidFill>
                <a:srgbClr val="94E2E4"/>
              </a:solidFill>
              <a:latin typeface="+mj-lt"/>
            </a:endParaRPr>
          </a:p>
          <a:p>
            <a:r>
              <a:rPr lang="ru-RU" dirty="0" err="1" smtClean="0">
                <a:solidFill>
                  <a:srgbClr val="94E2E4"/>
                </a:solidFill>
                <a:latin typeface="+mj-lt"/>
              </a:rPr>
              <a:t>зібрав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94E2E4"/>
                </a:solidFill>
                <a:latin typeface="+mj-lt"/>
              </a:rPr>
              <a:t>навколо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себе секту, </a:t>
            </a:r>
            <a:endParaRPr lang="en-US" dirty="0" smtClean="0">
              <a:solidFill>
                <a:srgbClr val="94E2E4"/>
              </a:solidFill>
              <a:latin typeface="+mj-lt"/>
            </a:endParaRPr>
          </a:p>
          <a:p>
            <a:r>
              <a:rPr lang="ru-RU" dirty="0" smtClean="0">
                <a:solidFill>
                  <a:srgbClr val="94E2E4"/>
                </a:solidFill>
                <a:latin typeface="+mj-lt"/>
              </a:rPr>
              <a:t>члени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якої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94E2E4"/>
                </a:solidFill>
                <a:latin typeface="+mj-lt"/>
              </a:rPr>
              <a:t>займалися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endParaRPr lang="en-US" dirty="0" smtClean="0">
              <a:solidFill>
                <a:srgbClr val="94E2E4"/>
              </a:solidFill>
              <a:latin typeface="+mj-lt"/>
            </a:endParaRPr>
          </a:p>
          <a:p>
            <a:r>
              <a:rPr lang="ru-RU" dirty="0" smtClean="0">
                <a:solidFill>
                  <a:srgbClr val="94E2E4"/>
                </a:solidFill>
                <a:latin typeface="+mj-lt"/>
              </a:rPr>
              <a:t>математикою 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і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шанували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 smtClean="0">
              <a:solidFill>
                <a:srgbClr val="94E2E4"/>
              </a:solidFill>
              <a:latin typeface="+mj-lt"/>
            </a:endParaRPr>
          </a:p>
          <a:p>
            <a:r>
              <a:rPr lang="ru-RU" dirty="0" err="1" smtClean="0">
                <a:solidFill>
                  <a:srgbClr val="94E2E4"/>
                </a:solidFill>
                <a:latin typeface="+mj-lt"/>
              </a:rPr>
              <a:t>його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як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лідера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. </a:t>
            </a:r>
            <a:endParaRPr lang="ru-RU" dirty="0" smtClean="0">
              <a:solidFill>
                <a:srgbClr val="94E2E4"/>
              </a:solidFill>
              <a:latin typeface="+mj-lt"/>
            </a:endParaRPr>
          </a:p>
          <a:p>
            <a:r>
              <a:rPr lang="ru-RU" dirty="0" smtClean="0">
                <a:solidFill>
                  <a:srgbClr val="94E2E4"/>
                </a:solidFill>
                <a:latin typeface="+mj-lt"/>
              </a:rPr>
              <a:t>У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результаті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 smtClean="0">
              <a:solidFill>
                <a:srgbClr val="94E2E4"/>
              </a:solidFill>
              <a:latin typeface="+mj-lt"/>
            </a:endParaRPr>
          </a:p>
          <a:p>
            <a:r>
              <a:rPr lang="ru-RU" dirty="0" err="1" smtClean="0">
                <a:solidFill>
                  <a:srgbClr val="94E2E4"/>
                </a:solidFill>
                <a:latin typeface="+mj-lt"/>
              </a:rPr>
              <a:t>всі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94E2E4"/>
                </a:solidFill>
                <a:latin typeface="+mj-lt"/>
              </a:rPr>
              <a:t>відкриття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приписувалися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 smtClean="0">
              <a:solidFill>
                <a:srgbClr val="94E2E4"/>
              </a:solidFill>
              <a:latin typeface="+mj-lt"/>
            </a:endParaRPr>
          </a:p>
          <a:p>
            <a:r>
              <a:rPr lang="ru-RU" dirty="0" err="1" smtClean="0">
                <a:solidFill>
                  <a:srgbClr val="94E2E4"/>
                </a:solidFill>
                <a:latin typeface="+mj-lt"/>
              </a:rPr>
              <a:t>Піфагору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що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вшановує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 smtClean="0">
              <a:solidFill>
                <a:srgbClr val="94E2E4"/>
              </a:solidFill>
              <a:latin typeface="+mj-lt"/>
            </a:endParaRPr>
          </a:p>
          <a:p>
            <a:r>
              <a:rPr lang="ru-RU" dirty="0" err="1" smtClean="0">
                <a:solidFill>
                  <a:srgbClr val="94E2E4"/>
                </a:solidFill>
                <a:latin typeface="+mj-lt"/>
              </a:rPr>
              <a:t>його</a:t>
            </a:r>
            <a:r>
              <a:rPr lang="ru-RU" dirty="0" smtClean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ім’я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в </a:t>
            </a:r>
            <a:r>
              <a:rPr lang="ru-RU" dirty="0" err="1" smtClean="0">
                <a:solidFill>
                  <a:srgbClr val="94E2E4"/>
                </a:solidFill>
                <a:latin typeface="+mj-lt"/>
              </a:rPr>
              <a:t>історії</a:t>
            </a:r>
            <a:endParaRPr lang="ru-RU" dirty="0">
              <a:solidFill>
                <a:srgbClr val="94E2E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94067"/>
            <a:ext cx="4104456" cy="738664"/>
          </a:xfrm>
          <a:prstGeom prst="rect">
            <a:avLst/>
          </a:prstGeom>
          <a:solidFill>
            <a:srgbClr val="E6F6D2">
              <a:alpha val="72941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Тімбілдінг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спосіб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окремих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професіоналів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створити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команду, яка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орієнтована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досягнення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спільних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Gothic" pitchFamily="34" charset="0"/>
              </a:rPr>
              <a:t>цілей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Тренінги</a:t>
            </a:r>
            <a:endParaRPr lang="uk-UA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4933"/>
            <a:ext cx="2880320" cy="12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1" y="2996540"/>
            <a:ext cx="230425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Тренінг з розвитку стратегічного мислення</a:t>
            </a:r>
            <a:endParaRPr lang="ru-RU" sz="1200" dirty="0">
              <a:ln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4" descr="Як розвинути стратегічне мислення: формування стратегії - EventC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4855"/>
            <a:ext cx="2304256" cy="11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03810" y="2211710"/>
            <a:ext cx="287575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Тренінг побудови ефективних комунікацій в команді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7" name="Picture 7" descr="Що таке Soft Skills? В чому різниця Soft і Hard Skills? | Будьте сміливі  бути собою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97" y="1283171"/>
            <a:ext cx="2592288" cy="14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9765" y="2734930"/>
            <a:ext cx="259119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Розвиток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soft-skills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для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досягнення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цілей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3193375"/>
            <a:ext cx="3538289" cy="13136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0447" y="4515966"/>
            <a:ext cx="3567633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Коворкінг</a:t>
            </a:r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Генереція</a:t>
            </a:r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ідей в команді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имбилдинг: что это такое и как организовать | Owlweb.ru - бизнес в  интернете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" y="0"/>
            <a:ext cx="9144000" cy="584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130" y="267494"/>
            <a:ext cx="3903740" cy="7188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Ділові ігри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394505"/>
            <a:ext cx="4572000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598"/>
            <a:ext cx="2890664" cy="23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Купить Настольная психологическая игра. Мафия с доставкой по Украин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14618" r="14217" b="15402"/>
          <a:stretch/>
        </p:blipFill>
        <p:spPr bwMode="auto">
          <a:xfrm>
            <a:off x="3112504" y="1694935"/>
            <a:ext cx="2918991" cy="25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eam building в рамках «Соціологія праці» – Економічний факультет ЧН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63" y="1143768"/>
            <a:ext cx="2808312" cy="25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4" y="3539734"/>
            <a:ext cx="2376264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CashFlow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Нам </a:t>
            </a:r>
            <a:r>
              <a:rPr lang="ru-RU" dirty="0" err="1" smtClean="0">
                <a:solidFill>
                  <a:srgbClr val="FF0000"/>
                </a:solidFill>
              </a:rPr>
              <a:t>важливі</a:t>
            </a:r>
            <a:r>
              <a:rPr lang="ru-RU" dirty="0" smtClean="0">
                <a:solidFill>
                  <a:srgbClr val="FF0000"/>
                </a:solidFill>
              </a:rPr>
              <a:t> члени </a:t>
            </a:r>
            <a:r>
              <a:rPr lang="ru-RU" dirty="0" err="1" smtClean="0">
                <a:solidFill>
                  <a:srgbClr val="FF0000"/>
                </a:solidFill>
              </a:rPr>
              <a:t>команди</a:t>
            </a:r>
            <a:r>
              <a:rPr lang="ru-RU" dirty="0" smtClean="0">
                <a:solidFill>
                  <a:srgbClr val="FF0000"/>
                </a:solidFill>
              </a:rPr>
              <a:t> як </a:t>
            </a:r>
            <a:r>
              <a:rPr lang="ru-RU" dirty="0" err="1" smtClean="0">
                <a:solidFill>
                  <a:srgbClr val="FF0000"/>
                </a:solidFill>
              </a:rPr>
              <a:t>особистості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4243135"/>
            <a:ext cx="2918991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Мафія</a:t>
            </a:r>
          </a:p>
          <a:p>
            <a:pPr algn="ctr"/>
            <a:r>
              <a:rPr lang="uk-UA" dirty="0" smtClean="0"/>
              <a:t>Про ролі, схеми та емоції в команді…. чи їх відсутність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99137" y="3700231"/>
            <a:ext cx="2664296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Лазертаг</a:t>
            </a:r>
            <a:endParaRPr lang="uk-UA" dirty="0" smtClean="0">
              <a:solidFill>
                <a:srgbClr val="FF0000"/>
              </a:solidFill>
            </a:endParaRP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Усвідомлення командної гри, тактики та стратегії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836" y="4216927"/>
            <a:ext cx="1681396" cy="307777"/>
          </a:xfrm>
          <a:prstGeom prst="rect">
            <a:avLst/>
          </a:prstGeom>
          <a:solidFill>
            <a:srgbClr val="F7BDAB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т.ч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дистанційно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9456" y="3339680"/>
            <a:ext cx="1703048" cy="307777"/>
          </a:xfrm>
          <a:prstGeom prst="rect">
            <a:avLst/>
          </a:prstGeom>
          <a:solidFill>
            <a:srgbClr val="F7BDAB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т.ч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дистанційно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48"/>
            <a:ext cx="9143999" cy="5135652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03648" y="195486"/>
            <a:ext cx="5472608" cy="2520280"/>
          </a:xfrm>
          <a:solidFill>
            <a:schemeClr val="tx1"/>
          </a:solidFill>
        </p:spPr>
        <p:txBody>
          <a:bodyPr/>
          <a:lstStyle/>
          <a:p>
            <a:pPr algn="just"/>
            <a:r>
              <a:rPr lang="uk-UA" sz="2400" i="1" dirty="0">
                <a:solidFill>
                  <a:schemeClr val="bg1"/>
                </a:solidFill>
              </a:rPr>
              <a:t>«</a:t>
            </a:r>
            <a:r>
              <a:rPr lang="uk-UA" sz="2400" i="1" dirty="0" smtClean="0">
                <a:solidFill>
                  <a:schemeClr val="bg1"/>
                </a:solidFill>
              </a:rPr>
              <a:t>Знайдіть </a:t>
            </a:r>
            <a:r>
              <a:rPr lang="uk-UA" sz="2400" i="1" dirty="0">
                <a:solidFill>
                  <a:schemeClr val="bg1"/>
                </a:solidFill>
              </a:rPr>
              <a:t>групу людей, що кидають виклик і надихають </a:t>
            </a:r>
            <a:r>
              <a:rPr lang="uk-UA" sz="2400" i="1" dirty="0" smtClean="0">
                <a:solidFill>
                  <a:schemeClr val="bg1"/>
                </a:solidFill>
              </a:rPr>
              <a:t>вас, </a:t>
            </a:r>
            <a:r>
              <a:rPr lang="uk-UA" sz="2400" i="1" dirty="0">
                <a:solidFill>
                  <a:schemeClr val="bg1"/>
                </a:solidFill>
              </a:rPr>
              <a:t>проводьте з ними багато часу, і це змінить ваше життя</a:t>
            </a:r>
            <a:r>
              <a:rPr lang="uk-UA" sz="2400" i="1" dirty="0" smtClean="0">
                <a:solidFill>
                  <a:schemeClr val="bg1"/>
                </a:solidFill>
              </a:rPr>
              <a:t>!»</a:t>
            </a:r>
            <a:br>
              <a:rPr lang="uk-UA" sz="2400" i="1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Amy</a:t>
            </a:r>
            <a:r>
              <a:rPr lang="uk-UA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Poehler</a:t>
            </a:r>
            <a:r>
              <a:rPr lang="uk-UA" sz="1600" dirty="0">
                <a:solidFill>
                  <a:schemeClr val="bg1"/>
                </a:solidFill>
              </a:rPr>
              <a:t/>
            </a:r>
            <a:br>
              <a:rPr lang="uk-UA" sz="1600" dirty="0">
                <a:solidFill>
                  <a:schemeClr val="bg1"/>
                </a:solidFill>
              </a:rPr>
            </a:br>
            <a:endParaRPr lang="uk-U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1" y="267494"/>
            <a:ext cx="7559675" cy="5133975"/>
          </a:xfrm>
        </p:spPr>
      </p:pic>
      <p:sp>
        <p:nvSpPr>
          <p:cNvPr id="6" name="Прямокутник 5"/>
          <p:cNvSpPr/>
          <p:nvPr/>
        </p:nvSpPr>
        <p:spPr>
          <a:xfrm>
            <a:off x="-54743" y="4515966"/>
            <a:ext cx="9217024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Ти з нами в команді успішних?</a:t>
            </a:r>
            <a:endParaRPr lang="uk-UA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61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5122912" cy="13762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D26A50"/>
              </a:buClr>
              <a:buSzTx/>
              <a:buNone/>
            </a:pPr>
            <a:r>
              <a:rPr lang="uk-UA" sz="4000" dirty="0">
                <a:solidFill>
                  <a:srgbClr val="D26A50">
                    <a:lumMod val="60000"/>
                    <a:lumOff val="40000"/>
                  </a:srgbClr>
                </a:solidFill>
                <a:latin typeface="Playfair Display Regular" charset="-52"/>
                <a:cs typeface="Arial"/>
                <a:sym typeface="Arial"/>
              </a:rPr>
              <a:t>Дякую за </a:t>
            </a:r>
            <a:r>
              <a:rPr lang="ru-RU" sz="4000" dirty="0" err="1" smtClean="0">
                <a:solidFill>
                  <a:srgbClr val="D26A50">
                    <a:lumMod val="60000"/>
                    <a:lumOff val="40000"/>
                  </a:srgbClr>
                </a:solidFill>
                <a:latin typeface="Playfair Display Regular" charset="-52"/>
                <a:cs typeface="Arial"/>
                <a:sym typeface="Arial"/>
              </a:rPr>
              <a:t>сп</a:t>
            </a:r>
            <a:r>
              <a:rPr lang="uk-UA" sz="4000" dirty="0" err="1" smtClean="0">
                <a:solidFill>
                  <a:srgbClr val="D26A50">
                    <a:lumMod val="60000"/>
                    <a:lumOff val="40000"/>
                  </a:srgbClr>
                </a:solidFill>
                <a:latin typeface="Playfair Display Regular" charset="-52"/>
                <a:cs typeface="Arial"/>
                <a:sym typeface="Arial"/>
              </a:rPr>
              <a:t>івпрацю</a:t>
            </a:r>
            <a:r>
              <a:rPr lang="uk-UA" sz="4000" dirty="0" smtClean="0">
                <a:solidFill>
                  <a:srgbClr val="D26A50">
                    <a:lumMod val="60000"/>
                    <a:lumOff val="40000"/>
                  </a:srgbClr>
                </a:solidFill>
                <a:latin typeface="Playfair Display Regular" charset="-52"/>
                <a:cs typeface="Arial"/>
                <a:sym typeface="Arial"/>
              </a:rPr>
              <a:t>!</a:t>
            </a:r>
            <a:endParaRPr lang="uk-UA" sz="4000" dirty="0">
              <a:solidFill>
                <a:srgbClr val="D26A50">
                  <a:lumMod val="60000"/>
                  <a:lumOff val="40000"/>
                </a:srgbClr>
              </a:solidFill>
              <a:latin typeface="Playfair Display Regular" charset="-52"/>
              <a:cs typeface="Arial"/>
              <a:sym typeface="Arial"/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2643758"/>
            <a:ext cx="4780376" cy="1269020"/>
          </a:xfrm>
        </p:spPr>
        <p:txBody>
          <a:bodyPr/>
          <a:lstStyle/>
          <a:p>
            <a:pPr marL="114300" indent="0">
              <a:buNone/>
            </a:pPr>
            <a:r>
              <a:rPr lang="ru-RU" dirty="0" err="1"/>
              <a:t>к</a:t>
            </a:r>
            <a:r>
              <a:rPr lang="ru-RU" dirty="0" err="1" smtClean="0"/>
              <a:t>.е.н</a:t>
            </a:r>
            <a:r>
              <a:rPr lang="ru-RU" dirty="0" smtClean="0"/>
              <a:t>., доц. </a:t>
            </a:r>
            <a:r>
              <a:rPr lang="ru-RU" dirty="0" err="1"/>
              <a:t>к</a:t>
            </a:r>
            <a:r>
              <a:rPr lang="ru-RU" dirty="0" err="1" smtClean="0"/>
              <a:t>афедри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та</a:t>
            </a:r>
            <a:r>
              <a:rPr lang="uk-UA" dirty="0" smtClean="0"/>
              <a:t> управління персоналом, </a:t>
            </a:r>
            <a:r>
              <a:rPr lang="uk-UA" dirty="0" smtClean="0"/>
              <a:t>економічний </a:t>
            </a:r>
            <a:r>
              <a:rPr lang="uk-UA" dirty="0" smtClean="0"/>
              <a:t>факультет</a:t>
            </a:r>
          </a:p>
          <a:p>
            <a:pPr marL="114300" indent="0">
              <a:buNone/>
            </a:pPr>
            <a:r>
              <a:rPr lang="uk-UA" dirty="0" smtClean="0"/>
              <a:t>Вікторія Іванівна КИФЯК</a:t>
            </a:r>
            <a:endParaRPr lang="en-US" dirty="0" smtClean="0"/>
          </a:p>
          <a:p>
            <a:pPr marL="114300" indent="0">
              <a:buNone/>
            </a:pPr>
            <a:r>
              <a:rPr lang="en-US" sz="1400" dirty="0" smtClean="0"/>
              <a:t>V.Kyfyak@chnu.edu.ua</a:t>
            </a:r>
            <a:endParaRPr lang="uk-UA" sz="1400" dirty="0" smtClean="0"/>
          </a:p>
          <a:p>
            <a:pPr marL="114300" indent="0">
              <a:buNone/>
            </a:pPr>
            <a:endParaRPr lang="uk-UA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viktoriakyfyak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Google Shape;345;p40"/>
          <p:cNvSpPr/>
          <p:nvPr/>
        </p:nvSpPr>
        <p:spPr>
          <a:xfrm>
            <a:off x="1763688" y="987574"/>
            <a:ext cx="432048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59;p40"/>
          <p:cNvSpPr/>
          <p:nvPr/>
        </p:nvSpPr>
        <p:spPr>
          <a:xfrm>
            <a:off x="8731986" y="4299942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325;p3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39684"/>
            <a:ext cx="3732777" cy="3284189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9" y="4323873"/>
            <a:ext cx="351482" cy="35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2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Другая 2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FF0000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392</Words>
  <Application>Microsoft Office PowerPoint</Application>
  <PresentationFormat>Экран (16:9)</PresentationFormat>
  <Paragraphs>59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Arial</vt:lpstr>
      <vt:lpstr>Palatino Linotype</vt:lpstr>
      <vt:lpstr>Engravers MT</vt:lpstr>
      <vt:lpstr>Arial Black</vt:lpstr>
      <vt:lpstr>Vani</vt:lpstr>
      <vt:lpstr>Times New Roman</vt:lpstr>
      <vt:lpstr>Tw Cen MT</vt:lpstr>
      <vt:lpstr>Inter-Regular</vt:lpstr>
      <vt:lpstr>Playfair Display Regular</vt:lpstr>
      <vt:lpstr>MV Boli</vt:lpstr>
      <vt:lpstr>Century Gothic</vt:lpstr>
      <vt:lpstr>Calibri</vt:lpstr>
      <vt:lpstr>News Cycle</vt:lpstr>
      <vt:lpstr>Constantia</vt:lpstr>
      <vt:lpstr>Westmoreland template</vt:lpstr>
      <vt:lpstr>Паркет</vt:lpstr>
      <vt:lpstr>TEAM  BUILDING- створюємо dream team  </vt:lpstr>
      <vt:lpstr>Презентация PowerPoint</vt:lpstr>
      <vt:lpstr>Презентация PowerPoint</vt:lpstr>
      <vt:lpstr>Презентация PowerPoint</vt:lpstr>
      <vt:lpstr>Тренінги</vt:lpstr>
      <vt:lpstr>Ділові ігри</vt:lpstr>
      <vt:lpstr>«Знайдіть групу людей, що кидають виклик і надихають вас, проводьте з ними багато часу, і це змінить ваше життя!»                                   Amy Poehler </vt:lpstr>
      <vt:lpstr>Презентация PowerPoint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 BUILDING </dc:title>
  <cp:lastModifiedBy>Кифяк</cp:lastModifiedBy>
  <cp:revision>36</cp:revision>
  <dcterms:modified xsi:type="dcterms:W3CDTF">2020-11-30T19:17:12Z</dcterms:modified>
</cp:coreProperties>
</file>